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84" r:id="rId4"/>
    <p:sldId id="283" r:id="rId5"/>
    <p:sldId id="287" r:id="rId6"/>
    <p:sldId id="307" r:id="rId7"/>
    <p:sldId id="308" r:id="rId8"/>
    <p:sldId id="286" r:id="rId9"/>
    <p:sldId id="288" r:id="rId10"/>
    <p:sldId id="289" r:id="rId11"/>
    <p:sldId id="290" r:id="rId12"/>
    <p:sldId id="292" r:id="rId13"/>
    <p:sldId id="293" r:id="rId14"/>
    <p:sldId id="294" r:id="rId15"/>
    <p:sldId id="291" r:id="rId16"/>
    <p:sldId id="295" r:id="rId17"/>
    <p:sldId id="297" r:id="rId18"/>
    <p:sldId id="301" r:id="rId19"/>
    <p:sldId id="298" r:id="rId20"/>
    <p:sldId id="311" r:id="rId21"/>
    <p:sldId id="300" r:id="rId22"/>
    <p:sldId id="30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01EC4-A49A-40FA-B107-DCFEBB7902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4155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68512-4454-477C-8A61-7A95248F7E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623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851E1-E003-40C9-BD5F-870294220D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7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A4636-2752-4497-A716-E514FD4D4E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2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26CC1-D3CD-4F4D-BA84-1D6CFA2515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452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6B463-4648-46EC-9765-6365C9D409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902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DAEC1-1053-464C-AC11-DAA1AF2347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03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70942-ABB9-4BD6-BAAF-C69382A1113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05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66790-E7BF-430C-A454-D3671A60686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86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D1F42-3B20-4F29-88B6-FC3D78A490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549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C1CD1-694C-4799-A9C1-023631C38D0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92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A53A4D2-8C7F-43C9-AEDE-B55C95E863A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966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89;&#1077;&#1084;&#1080;&#1085;&#1072;&#1088;%20&#1075;&#1086;&#1088;&#1086;&#1076;%2023%20&#1072;&#1087;&#1088;&#1077;&#1083;&#1103;%20%202015\M2U02382.avi" TargetMode="Externa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89;&#1077;&#1084;&#1080;&#1085;&#1072;&#1088;%20&#1075;&#1086;&#1088;&#1086;&#1076;%2023%20&#1072;&#1087;&#1088;&#1077;&#1083;&#1103;%20%202015\M2U02390.avi" TargetMode="Externa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89;&#1077;&#1084;&#1080;&#1085;&#1072;&#1088;%20&#1075;&#1086;&#1088;&#1086;&#1076;%2023%20&#1072;&#1087;&#1088;&#1077;&#1083;&#1103;%20%202015\M2U02388.avi" TargetMode="Externa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4.xls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857628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Адаптивная система обучения в начальной школе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C:\Documents and Settings\Елена\Мои документы\Мои рисунки\i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214422"/>
            <a:ext cx="1680268" cy="1658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1785918" y="1600200"/>
            <a:ext cx="690088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«Мои ученики будут узнавать новое не от меня; </a:t>
            </a: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они будут открывать это новое сами. </a:t>
            </a: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Моя главная задача - помочь им раскрыться, </a:t>
            </a: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ru-RU" alt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развить собственные идеи».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/>
            </a:r>
            <a:b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</a:b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/>
            </a:r>
            <a:b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</a:br>
            <a:r>
              <a:rPr kumimoji="0" lang="ru-RU" alt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И.Г.Песталоцци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00034" y="142873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Мотивация познавательной деятельности ученика на уроке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Самоконтроль в процессе деятельности в течение всего урока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Критерии эффективности адаптивного урока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4000504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0034" y="357166"/>
            <a:ext cx="8229600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Адаптивный урок-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это удивление,</a:t>
            </a:r>
            <a:br>
              <a:rPr kumimoji="0" lang="ru-RU" sz="9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удовольствие, успех</a:t>
            </a:r>
            <a:r>
              <a:rPr kumimoji="0" lang="ru-RU" sz="9800" b="0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!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4400" y="2714620"/>
            <a:ext cx="8229600" cy="20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17463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Использование АСО позволяет обеспечить эффективную организацию учебного процесса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5001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 процесс формирования УУД отвечает учитель</a:t>
            </a: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8072438" cy="3857641"/>
          </a:xfrm>
        </p:spPr>
        <p:txBody>
          <a:bodyPr/>
          <a:lstStyle/>
          <a:p>
            <a:pPr marL="514350" indent="-514350"/>
            <a:r>
              <a:rPr lang="ru-RU" dirty="0" smtClean="0"/>
              <a:t>-</a:t>
            </a:r>
            <a:r>
              <a:rPr lang="ru-RU" dirty="0" smtClean="0">
                <a:solidFill>
                  <a:srgbClr val="002060"/>
                </a:solidFill>
              </a:rPr>
              <a:t>Достаточно ли компетентен учитель</a:t>
            </a:r>
          </a:p>
          <a:p>
            <a:pPr marL="514350" indent="-514350"/>
            <a:r>
              <a:rPr lang="ru-RU" dirty="0" smtClean="0"/>
              <a:t>   -Достаточно ли рекомендаций, изложенных в стандартах</a:t>
            </a:r>
          </a:p>
          <a:p>
            <a:pPr marL="514350" indent="-514350"/>
            <a:r>
              <a:rPr lang="ru-RU" dirty="0" smtClean="0"/>
              <a:t>-</a:t>
            </a:r>
            <a:r>
              <a:rPr lang="ru-RU" dirty="0" smtClean="0">
                <a:solidFill>
                  <a:srgbClr val="002060"/>
                </a:solidFill>
              </a:rPr>
              <a:t>Достаточно ли понятно для учителя прослеживается система формирования УУД в учебных программах </a:t>
            </a:r>
          </a:p>
          <a:p>
            <a:pPr marL="514350" indent="-514350">
              <a:buFontTx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929066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pic>
        <p:nvPicPr>
          <p:cNvPr id="6" name="Рисунок 3" descr="LOGO-GOOD-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000383">
            <a:off x="1500166" y="714356"/>
            <a:ext cx="1094526" cy="108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C:\Users\Кубышева\AppData\Local\Microsoft\Windows\Temporary Internet Files\Content.Outlook\CB7YE3OV\image001-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44945">
            <a:off x="7500937" y="571500"/>
            <a:ext cx="1228761" cy="1214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654050" y="2000240"/>
            <a:ext cx="8489950" cy="14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«</a:t>
            </a:r>
            <a:r>
              <a:rPr lang="ru-RU" altLang="ru-RU" sz="28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Надпредметный</a:t>
            </a:r>
            <a:r>
              <a:rPr lang="ru-RU" altLang="ru-RU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 курс «Мир деятельности» –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800" dirty="0">
                <a:solidFill>
                  <a:srgbClr val="002060"/>
                </a:solidFill>
                <a:latin typeface="Arial" charset="0"/>
                <a:cs typeface="Arial" charset="0"/>
              </a:rPr>
              <a:t>недостающее ключевое звено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ru-RU" altLang="ru-RU" sz="2800" dirty="0">
                <a:solidFill>
                  <a:srgbClr val="002060"/>
                </a:solidFill>
                <a:latin typeface="Arial" charset="0"/>
                <a:cs typeface="Arial" charset="0"/>
              </a:rPr>
              <a:t>в формировании УУД школьников.</a:t>
            </a:r>
          </a:p>
        </p:txBody>
      </p:sp>
      <p:pic>
        <p:nvPicPr>
          <p:cNvPr id="9" name="Рисунок 10" descr="258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3714752"/>
            <a:ext cx="5286412" cy="2449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929066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Мир деятельности»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автор </a:t>
            </a:r>
            <a:r>
              <a:rPr kumimoji="0" lang="ru-RU" sz="40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Л.Г.Петерсон</a:t>
            </a:r>
            <a:endParaRPr kumimoji="0" lang="ru-RU" sz="440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357290" y="1600200"/>
            <a:ext cx="732951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3200" kern="0" dirty="0" smtClean="0"/>
              <a:t>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актуальный, современный курс, способствует повышению мотивации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3200" kern="0" dirty="0" smtClean="0"/>
              <a:t>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поможет обучающемуся запомнить открытые им знания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3200" kern="0" dirty="0" smtClean="0"/>
              <a:t>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позволяет системно формировать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3200" kern="0" dirty="0" smtClean="0"/>
              <a:t>                                          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УУД</a:t>
            </a: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4000504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88"/>
            <a:ext cx="7772400" cy="235743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ФГОС выдвигает задачу-</a:t>
            </a:r>
            <a:r>
              <a:rPr lang="ru-RU" dirty="0" smtClean="0">
                <a:solidFill>
                  <a:srgbClr val="002060"/>
                </a:solidFill>
              </a:rPr>
              <a:t>формирование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dirty="0" smtClean="0">
                <a:solidFill>
                  <a:srgbClr val="002060"/>
                </a:solidFill>
              </a:rPr>
              <a:t> умений 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2714625"/>
            <a:ext cx="8143875" cy="3643313"/>
          </a:xfrm>
        </p:spPr>
        <p:txBody>
          <a:bodyPr/>
          <a:lstStyle/>
          <a:p>
            <a:r>
              <a:rPr lang="ru-RU" dirty="0" smtClean="0"/>
              <a:t>Все новое - хорошо забытое старое !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К.Д.Ушинский,  Д.И. Писарев,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Л.С. </a:t>
            </a:r>
            <a:r>
              <a:rPr lang="ru-RU" sz="2800" dirty="0" err="1" smtClean="0">
                <a:solidFill>
                  <a:srgbClr val="002060"/>
                </a:solidFill>
              </a:rPr>
              <a:t>Выготский</a:t>
            </a:r>
            <a:r>
              <a:rPr lang="ru-RU" sz="2800" dirty="0" smtClean="0">
                <a:solidFill>
                  <a:srgbClr val="002060"/>
                </a:solidFill>
              </a:rPr>
              <a:t>,  А.Н.Леонтьев,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П.Я Гальперин,  Л.В. </a:t>
            </a:r>
            <a:r>
              <a:rPr lang="ru-RU" sz="2800" dirty="0" err="1" smtClean="0">
                <a:solidFill>
                  <a:srgbClr val="002060"/>
                </a:solidFill>
              </a:rPr>
              <a:t>Занков</a:t>
            </a:r>
            <a:r>
              <a:rPr lang="ru-RU" sz="2800" dirty="0" smtClean="0">
                <a:solidFill>
                  <a:srgbClr val="002060"/>
                </a:solidFill>
              </a:rPr>
              <a:t> и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В.В.Давыдов</a:t>
            </a: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Мнение родителей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 «Мире деятельности»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M2U0238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357422" y="1500174"/>
            <a:ext cx="5857916" cy="468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pic>
        <p:nvPicPr>
          <p:cNvPr id="6" name="M2U02390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pic>
        <p:nvPicPr>
          <p:cNvPr id="6" name="M2U02388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4375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Тестирование 2014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1285875"/>
            <a:ext cx="785812" cy="5715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2143125"/>
            <a:ext cx="785812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Заголовок 3"/>
          <p:cNvSpPr txBox="1">
            <a:spLocks/>
          </p:cNvSpPr>
          <p:nvPr/>
        </p:nvSpPr>
        <p:spPr bwMode="auto">
          <a:xfrm>
            <a:off x="1500166" y="1428736"/>
            <a:ext cx="70008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Высокий 			      - Средний </a:t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Выше среднего     	                      - Низкий</a:t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3" y="1285875"/>
            <a:ext cx="785812" cy="571500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2000240"/>
            <a:ext cx="785812" cy="571500"/>
          </a:xfrm>
          <a:prstGeom prst="rect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9698" name="Содержимое 6"/>
          <p:cNvGraphicFramePr>
            <a:graphicFrameLocks noGrp="1"/>
          </p:cNvGraphicFramePr>
          <p:nvPr/>
        </p:nvGraphicFramePr>
        <p:xfrm>
          <a:off x="285720" y="3121025"/>
          <a:ext cx="4040188" cy="3736975"/>
        </p:xfrm>
        <a:graphic>
          <a:graphicData uri="http://schemas.openxmlformats.org/presentationml/2006/ole">
            <p:oleObj spid="_x0000_s29698" r:id="rId3" imgW="4041998" imgH="3737172" progId="Excel.Sheet.8">
              <p:embed/>
            </p:oleObj>
          </a:graphicData>
        </a:graphic>
      </p:graphicFrame>
      <p:sp>
        <p:nvSpPr>
          <p:cNvPr id="14" name="Текст 8"/>
          <p:cNvSpPr txBox="1">
            <a:spLocks/>
          </p:cNvSpPr>
          <p:nvPr/>
        </p:nvSpPr>
        <p:spPr bwMode="auto">
          <a:xfrm>
            <a:off x="428596" y="2928934"/>
            <a:ext cx="37861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Изучают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571604" y="3857628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11%</a:t>
            </a:r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2357422" y="3857628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11%</a:t>
            </a:r>
          </a:p>
        </p:txBody>
      </p:sp>
      <p:sp>
        <p:nvSpPr>
          <p:cNvPr id="17" name="TextBox 14"/>
          <p:cNvSpPr txBox="1">
            <a:spLocks noChangeArrowheads="1"/>
          </p:cNvSpPr>
          <p:nvPr/>
        </p:nvSpPr>
        <p:spPr bwMode="auto">
          <a:xfrm>
            <a:off x="1143000" y="54292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38%</a:t>
            </a:r>
          </a:p>
        </p:txBody>
      </p: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2714625" y="5357813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38%</a:t>
            </a:r>
          </a:p>
        </p:txBody>
      </p:sp>
      <p:graphicFrame>
        <p:nvGraphicFramePr>
          <p:cNvPr id="29699" name="Содержимое 7"/>
          <p:cNvGraphicFramePr>
            <a:graphicFrameLocks noGrp="1"/>
          </p:cNvGraphicFramePr>
          <p:nvPr/>
        </p:nvGraphicFramePr>
        <p:xfrm>
          <a:off x="4714876" y="3049588"/>
          <a:ext cx="4041775" cy="3808412"/>
        </p:xfrm>
        <a:graphic>
          <a:graphicData uri="http://schemas.openxmlformats.org/presentationml/2006/ole">
            <p:oleObj spid="_x0000_s29699" r:id="rId4" imgW="4041998" imgH="3810330" progId="Excel.Sheet.8">
              <p:embed/>
            </p:oleObj>
          </a:graphicData>
        </a:graphic>
      </p:graphicFrame>
      <p:sp>
        <p:nvSpPr>
          <p:cNvPr id="20" name="Текст 9"/>
          <p:cNvSpPr txBox="1">
            <a:spLocks/>
          </p:cNvSpPr>
          <p:nvPr/>
        </p:nvSpPr>
        <p:spPr>
          <a:xfrm>
            <a:off x="4714875" y="2928938"/>
            <a:ext cx="4041775" cy="6397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изучают</a:t>
            </a:r>
          </a:p>
        </p:txBody>
      </p:sp>
      <p:sp>
        <p:nvSpPr>
          <p:cNvPr id="21" name="TextBox 22"/>
          <p:cNvSpPr txBox="1">
            <a:spLocks noChangeArrowheads="1"/>
          </p:cNvSpPr>
          <p:nvPr/>
        </p:nvSpPr>
        <p:spPr bwMode="auto">
          <a:xfrm>
            <a:off x="5500688" y="500062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44%</a:t>
            </a:r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7000892" y="4000504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20%</a:t>
            </a:r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7000892" y="5357826"/>
            <a:ext cx="714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36%</a:t>
            </a: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3929066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Тест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«Стандартный- нестандартный учитель»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Ключ: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Чётных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плюсов больше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мы Вас поздравляем: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нестандартный учитель !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58" y="357166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4375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Тестирование </a:t>
            </a:r>
            <a:r>
              <a:rPr lang="ru-RU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2015 </a:t>
            </a: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1285875"/>
            <a:ext cx="785812" cy="5715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2143125"/>
            <a:ext cx="785812" cy="571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Заголовок 3"/>
          <p:cNvSpPr txBox="1">
            <a:spLocks/>
          </p:cNvSpPr>
          <p:nvPr/>
        </p:nvSpPr>
        <p:spPr bwMode="auto">
          <a:xfrm>
            <a:off x="1500166" y="1428736"/>
            <a:ext cx="70008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Высокий 			      - Средний </a:t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Выше среднего     	                      - Низкий</a:t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3" y="1285875"/>
            <a:ext cx="785812" cy="571500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2000240"/>
            <a:ext cx="785812" cy="571500"/>
          </a:xfrm>
          <a:prstGeom prst="rect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9698" name="Содержимое 6"/>
          <p:cNvGraphicFramePr>
            <a:graphicFrameLocks noGrp="1"/>
          </p:cNvGraphicFramePr>
          <p:nvPr/>
        </p:nvGraphicFramePr>
        <p:xfrm>
          <a:off x="500034" y="3071810"/>
          <a:ext cx="3978275" cy="3495675"/>
        </p:xfrm>
        <a:graphic>
          <a:graphicData uri="http://schemas.openxmlformats.org/presentationml/2006/ole">
            <p:oleObj spid="_x0000_s62466" name="Worksheet" r:id="rId3" imgW="4000597" imgH="3524253" progId="Excel.Sheet.8">
              <p:embed/>
            </p:oleObj>
          </a:graphicData>
        </a:graphic>
      </p:graphicFrame>
      <p:sp>
        <p:nvSpPr>
          <p:cNvPr id="14" name="Текст 8"/>
          <p:cNvSpPr txBox="1">
            <a:spLocks/>
          </p:cNvSpPr>
          <p:nvPr/>
        </p:nvSpPr>
        <p:spPr bwMode="auto">
          <a:xfrm>
            <a:off x="642910" y="2500306"/>
            <a:ext cx="37861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Изучают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29699" name="Содержимое 7"/>
          <p:cNvGraphicFramePr>
            <a:graphicFrameLocks noGrp="1"/>
          </p:cNvGraphicFramePr>
          <p:nvPr/>
        </p:nvGraphicFramePr>
        <p:xfrm>
          <a:off x="4786314" y="2928934"/>
          <a:ext cx="3857652" cy="3602037"/>
        </p:xfrm>
        <a:graphic>
          <a:graphicData uri="http://schemas.openxmlformats.org/presentationml/2006/ole">
            <p:oleObj spid="_x0000_s62467" name="Worksheet" r:id="rId4" imgW="4019510" imgH="3695661" progId="Excel.Sheet.8">
              <p:embed/>
            </p:oleObj>
          </a:graphicData>
        </a:graphic>
      </p:graphicFrame>
      <p:sp>
        <p:nvSpPr>
          <p:cNvPr id="20" name="Текст 9"/>
          <p:cNvSpPr txBox="1">
            <a:spLocks/>
          </p:cNvSpPr>
          <p:nvPr/>
        </p:nvSpPr>
        <p:spPr>
          <a:xfrm>
            <a:off x="4714876" y="2571744"/>
            <a:ext cx="4041775" cy="6397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изучают</a:t>
            </a: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428728" y="214290"/>
            <a:ext cx="7500990" cy="628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Адаптивная система обучения, </a:t>
            </a:r>
            <a:r>
              <a:rPr kumimoji="0" lang="ru-RU" sz="1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надпредметный</a:t>
            </a:r>
            <a:r>
              <a:rPr kumimoji="0" lang="ru-RU" sz="1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курс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«Мир деятельности»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строятся на принципах гуманной педагогики: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навреди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8600" kern="0" dirty="0" smtClean="0">
              <a:solidFill>
                <a:srgbClr val="002060"/>
              </a:solidFill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сравнивай успехи ученика с другими, поощряй любые успехи ребенка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8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будь ему хорошим наставником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8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 главное, замени  традиционное  </a:t>
            </a:r>
            <a:r>
              <a:rPr kumimoji="0" lang="ru-RU" sz="8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8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детовождение</a:t>
            </a:r>
            <a:r>
              <a:rPr kumimoji="0" lang="ru-RU" sz="8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</a:t>
            </a:r>
          </a:p>
          <a:p>
            <a:pPr marL="1349375" marR="0" lvl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8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на адаптивное    </a:t>
            </a:r>
            <a:r>
              <a:rPr kumimoji="0" lang="ru-RU" sz="1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1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детосопровождени</a:t>
            </a:r>
            <a:r>
              <a:rPr kumimoji="0" lang="ru-RU" sz="1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r>
              <a:rPr kumimoji="0" lang="ru-RU" sz="1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</a:t>
            </a:r>
            <a:endParaRPr kumimoji="0" lang="ru-RU" sz="86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786190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Пожелание учителю: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00101" y="1285860"/>
            <a:ext cx="78581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 потерять интереса к своей работе.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желания преподавать в этой профессии делать просто нечего.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Желать учиться самому,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ведь без этого желания никого другого ничему не научишь.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929066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 все эти вопросы отвечает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АСО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приобщить всех к работе?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повысить эффективность современного урока?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сделать урок результативным?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786190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627313" y="404813"/>
            <a:ext cx="2749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000" b="1" dirty="0">
                <a:solidFill>
                  <a:srgbClr val="FF0000"/>
                </a:solidFill>
                <a:latin typeface="Arial" charset="0"/>
              </a:rPr>
              <a:t>Цель АСО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1638" y="1628775"/>
            <a:ext cx="36004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приёмам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2627313" y="3151188"/>
            <a:ext cx="2647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развитие умений</a:t>
            </a:r>
          </a:p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добывать знания</a:t>
            </a: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4660900" y="1635125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адаптация учебного </a:t>
            </a:r>
          </a:p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процесса к индивидуальным </a:t>
            </a:r>
          </a:p>
          <a:p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особенностям учащихся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2945159">
            <a:off x="3087688" y="1319212"/>
            <a:ext cx="1449388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верх 9"/>
          <p:cNvSpPr/>
          <p:nvPr/>
        </p:nvSpPr>
        <p:spPr>
          <a:xfrm rot="13697033">
            <a:off x="2183606" y="913607"/>
            <a:ext cx="153987" cy="8445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9700" y="996950"/>
            <a:ext cx="6334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6"/>
          <p:cNvSpPr>
            <a:spLocks noChangeArrowheads="1"/>
          </p:cNvSpPr>
          <p:nvPr/>
        </p:nvSpPr>
        <p:spPr bwMode="auto">
          <a:xfrm>
            <a:off x="3357522" y="4286256"/>
            <a:ext cx="5286444" cy="156966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  <a:latin typeface="Calibri" pitchFamily="34" charset="0"/>
              </a:rPr>
              <a:t>Возможности АСО </a:t>
            </a:r>
            <a:endParaRPr lang="ru-RU" altLang="ru-RU" sz="32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altLang="ru-RU" sz="3200" dirty="0" smtClean="0">
                <a:solidFill>
                  <a:srgbClr val="000000"/>
                </a:solidFill>
                <a:latin typeface="Calibri" pitchFamily="34" charset="0"/>
              </a:rPr>
              <a:t>–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меньше учит</a:t>
            </a:r>
            <a:r>
              <a:rPr lang="ru-RU" alt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altLang="ru-RU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учащийся больше учится</a:t>
            </a:r>
            <a:endParaRPr lang="ru-RU" sz="3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58" y="214290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116013" y="214291"/>
            <a:ext cx="7488237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Учащиеся работают в трёх режимах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совместно с учителем; 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учителем индивидуально; 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самостоятельно под руководством учителя.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Работа на уроке проходит в статических, динамических, вариационных парах, малых группах. </a:t>
            </a:r>
          </a:p>
        </p:txBody>
      </p:sp>
      <p:pic>
        <p:nvPicPr>
          <p:cNvPr id="11" name="Рисунок 10" descr="IMG_79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4" y="3786190"/>
            <a:ext cx="4000528" cy="2286016"/>
          </a:xfrm>
          <a:prstGeom prst="rect">
            <a:avLst/>
          </a:prstGeom>
        </p:spPr>
      </p:pic>
      <p:pic>
        <p:nvPicPr>
          <p:cNvPr id="12" name="Рисунок 11" descr="IMG_804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3786190"/>
            <a:ext cx="3857652" cy="23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80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60648"/>
            <a:ext cx="9162956" cy="65973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Знаю, умею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14546" y="1500174"/>
            <a:ext cx="6357982" cy="47149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44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 меня своя точка зрения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42910" y="150017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IMG_79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643050"/>
            <a:ext cx="8286808" cy="471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929066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643042" y="285728"/>
            <a:ext cx="6892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000" b="1" dirty="0" smtClean="0">
                <a:solidFill>
                  <a:srgbClr val="FF0000"/>
                </a:solidFill>
                <a:latin typeface="Arial" charset="0"/>
              </a:rPr>
              <a:t>Значимость АСО :</a:t>
            </a:r>
          </a:p>
          <a:p>
            <a:endParaRPr lang="ru-RU" altLang="ru-RU" sz="2800" dirty="0" smtClean="0">
              <a:solidFill>
                <a:srgbClr val="002060"/>
              </a:solidFill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Повышает качество образования</a:t>
            </a:r>
          </a:p>
          <a:p>
            <a:endParaRPr lang="ru-RU" altLang="ru-RU" sz="2800" dirty="0" smtClean="0">
              <a:solidFill>
                <a:srgbClr val="002060"/>
              </a:solidFill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Формирует целостную систему </a:t>
            </a:r>
          </a:p>
          <a:p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универсальных знаний и умений, </a:t>
            </a:r>
          </a:p>
          <a:p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опыт самостоятельной деятельности </a:t>
            </a:r>
          </a:p>
          <a:p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и личной ответственности учащихся</a:t>
            </a:r>
          </a:p>
          <a:p>
            <a:endParaRPr lang="ru-RU" altLang="ru-RU" sz="2800" dirty="0" smtClean="0">
              <a:solidFill>
                <a:srgbClr val="002060"/>
              </a:solidFill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Обеспечивает право каждого ученика </a:t>
            </a:r>
          </a:p>
          <a:p>
            <a:r>
              <a:rPr lang="ru-RU" altLang="ru-RU" sz="2800" dirty="0" smtClean="0">
                <a:solidFill>
                  <a:srgbClr val="002060"/>
                </a:solidFill>
                <a:latin typeface="Arial" charset="0"/>
              </a:rPr>
              <a:t>на индивидуальное развитие</a:t>
            </a:r>
            <a:endParaRPr lang="ru-RU" altLang="ru-RU" sz="28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CCEC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74674" y="260648"/>
            <a:ext cx="8496300" cy="6264275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067" name="Picture 19" descr="Картинка 24 из 960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4000504"/>
            <a:ext cx="19399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2268538" y="1052513"/>
            <a:ext cx="5183782" cy="41060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Критерии эффективности адаптивного урока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642910" y="150017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1.Активная мыслительная деятельность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Эмоциональная сопричастность  к собственной деятельности и деятельности других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«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на уроке ученик переживает свои успехи или неудачи, то это способствует включению мотивационных центров», писал педагог-психолог </a:t>
            </a:r>
            <a:r>
              <a:rPr kumimoji="0" lang="ru-RU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Л.С.Выготский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78210"/>
      </p:ext>
    </p:extLst>
  </p:cSld>
  <p:clrMapOvr>
    <a:masterClrMapping/>
  </p:clrMapOvr>
</p:sld>
</file>

<file path=ppt/theme/theme1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461</Words>
  <Application>Microsoft Office PowerPoint</Application>
  <PresentationFormat>Экран (4:3)</PresentationFormat>
  <Paragraphs>109</Paragraphs>
  <Slides>22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8_Оформление по умолчанию</vt:lpstr>
      <vt:lpstr>Лист Microsoft Office Excel 97-2003</vt:lpstr>
      <vt:lpstr>Worksheet</vt:lpstr>
      <vt:lpstr>Слайд 1</vt:lpstr>
      <vt:lpstr>Слайд 2</vt:lpstr>
      <vt:lpstr>Слайд 3</vt:lpstr>
      <vt:lpstr>Слайд 4</vt:lpstr>
      <vt:lpstr>Слайд 5</vt:lpstr>
      <vt:lpstr>Знаю, умею</vt:lpstr>
      <vt:lpstr>Слайд 7</vt:lpstr>
      <vt:lpstr>Слайд 8</vt:lpstr>
      <vt:lpstr>Слайд 9</vt:lpstr>
      <vt:lpstr>Слайд 10</vt:lpstr>
      <vt:lpstr>Слайд 11</vt:lpstr>
      <vt:lpstr>За процесс формирования УУД отвечает учитель</vt:lpstr>
      <vt:lpstr>Слайд 13</vt:lpstr>
      <vt:lpstr>Слайд 14</vt:lpstr>
      <vt:lpstr>ФГОС выдвигает задачу-формирование метапредметных умений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Адаптивная система обучения в начальной школе</dc:title>
  <dc:creator>Надежда и Владислав</dc:creator>
  <cp:lastModifiedBy>User</cp:lastModifiedBy>
  <cp:revision>25</cp:revision>
  <dcterms:created xsi:type="dcterms:W3CDTF">2015-04-19T07:59:11Z</dcterms:created>
  <dcterms:modified xsi:type="dcterms:W3CDTF">2016-11-20T16:25:23Z</dcterms:modified>
</cp:coreProperties>
</file>