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27.jpeg" ContentType="image/jpeg"/>
  <Override PartName="/ppt/media/image26.jpeg" ContentType="image/jpeg"/>
  <Override PartName="/ppt/media/image25.jpeg" ContentType="image/jpeg"/>
  <Override PartName="/ppt/media/image23.jpeg" ContentType="image/jpeg"/>
  <Override PartName="/ppt/media/image21.jpeg" ContentType="image/jpeg"/>
  <Override PartName="/ppt/media/image20.jpeg" ContentType="image/jpeg"/>
  <Override PartName="/ppt/media/image19.jpeg" ContentType="image/jpeg"/>
  <Override PartName="/ppt/media/image18.jpeg" ContentType="image/jpeg"/>
  <Override PartName="/ppt/media/image3.png" ContentType="image/png"/>
  <Override PartName="/ppt/media/image17.jpeg" ContentType="image/jpeg"/>
  <Override PartName="/ppt/media/image16.jpeg" ContentType="image/jpeg"/>
  <Override PartName="/ppt/media/image15.jpeg" ContentType="image/jpeg"/>
  <Override PartName="/ppt/media/image14.jpeg" ContentType="image/jpeg"/>
  <Override PartName="/ppt/media/image12.jpeg" ContentType="image/jpeg"/>
  <Override PartName="/ppt/media/image9.jpeg" ContentType="image/jpeg"/>
  <Override PartName="/ppt/media/image11.jpeg" ContentType="image/jpeg"/>
  <Override PartName="/ppt/media/image8.jpeg" ContentType="image/jpeg"/>
  <Override PartName="/ppt/media/image10.jpeg" ContentType="image/jpeg"/>
  <Override PartName="/ppt/media/image7.jpeg" ContentType="image/jpeg"/>
  <Override PartName="/ppt/media/image6.jpeg" ContentType="image/jpeg"/>
  <Override PartName="/ppt/media/image22.jpeg" ContentType="image/jpeg"/>
  <Override PartName="/ppt/media/image4.png" ContentType="image/png"/>
  <Override PartName="/ppt/media/image5.jpeg" ContentType="image/jpeg"/>
  <Override PartName="/ppt/media/image13.jpeg" ContentType="image/jpeg"/>
  <Override PartName="/ppt/media/image2.png" ContentType="image/png"/>
  <Override PartName="/ppt/media/image24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400" cy="43840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40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400" cy="43840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40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7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3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4" name="" descr=""/>
          <p:cNvPicPr/>
          <p:nvPr/>
        </p:nvPicPr>
        <p:blipFill>
          <a:blip r:embed="rId1"/>
          <a:stretch/>
        </p:blipFill>
        <p:spPr>
          <a:xfrm>
            <a:off x="0" y="-263520"/>
            <a:ext cx="10479960" cy="7869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1152000" y="576000"/>
            <a:ext cx="6910920" cy="70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i="1" lang="ru-RU" sz="4400" strike="noStrike">
                <a:solidFill>
                  <a:srgbClr val="0000ff"/>
                </a:solidFill>
                <a:latin typeface="Times New Roman"/>
                <a:ea typeface="DejaVu Sans"/>
              </a:rPr>
              <a:t>Источник информации:</a:t>
            </a:r>
            <a:endParaRPr/>
          </a:p>
        </p:txBody>
      </p:sp>
      <p:sp>
        <p:nvSpPr>
          <p:cNvPr id="143" name="CustomShape 2"/>
          <p:cNvSpPr/>
          <p:nvPr/>
        </p:nvSpPr>
        <p:spPr>
          <a:xfrm>
            <a:off x="720000" y="1800000"/>
            <a:ext cx="8062920" cy="50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1. Алексеев С.В., Груздева Н.В. « Экологический практикум школьников». Издательсьтво « Учебная литература» 2005 год.</a:t>
            </a:r>
            <a:endParaRPr/>
          </a:p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2. Жилин Д.И. « Современные проблемы утилизации мусора».</a:t>
            </a:r>
            <a:endParaRPr/>
          </a:p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3. https://www.google.ru/search?q=картинка.</a:t>
            </a:r>
            <a:endParaRPr/>
          </a:p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4.https://ru.wikipedia.org/wiki.</a:t>
            </a:r>
            <a:endParaRPr/>
          </a:p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5.http://recyclemap.ru/?utm_source=google&amp;utm_m.</a:t>
            </a:r>
            <a:endParaRPr/>
          </a:p>
          <a:p>
            <a:endParaRPr/>
          </a:p>
        </p:txBody>
      </p:sp>
      <p:sp>
        <p:nvSpPr>
          <p:cNvPr id="144" name="TextShape 3"/>
          <p:cNvSpPr txBox="1"/>
          <p:nvPr/>
        </p:nvSpPr>
        <p:spPr>
          <a:xfrm>
            <a:off x="360000" y="216000"/>
            <a:ext cx="1512000" cy="293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ru-RU" sz="1400">
                <a:solidFill>
                  <a:srgbClr val="ff3333"/>
                </a:solidFill>
                <a:latin typeface="Times New Roman"/>
              </a:rPr>
              <a:t>17b688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4248000" y="216000"/>
            <a:ext cx="532620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i="1" lang="ru-RU" sz="4400" strike="noStrike">
                <a:solidFill>
                  <a:srgbClr val="0000ff"/>
                </a:solidFill>
                <a:latin typeface="Arial"/>
                <a:ea typeface="DejaVu Sans"/>
              </a:rPr>
              <a:t>         </a:t>
            </a:r>
            <a:r>
              <a:rPr b="1" i="1" lang="ru-RU" sz="4400" strike="noStrike">
                <a:solidFill>
                  <a:srgbClr val="0000ff"/>
                </a:solidFill>
                <a:latin typeface="Times New Roman"/>
                <a:ea typeface="DejaVu Sans"/>
              </a:rPr>
              <a:t>ДРУЖНЫЕ</a:t>
            </a:r>
            <a:endParaRPr/>
          </a:p>
        </p:txBody>
      </p:sp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432000" y="0"/>
            <a:ext cx="5508000" cy="7342200"/>
          </a:xfrm>
          <a:prstGeom prst="rect">
            <a:avLst/>
          </a:prstGeom>
          <a:ln>
            <a:noFill/>
          </a:ln>
        </p:spPr>
      </p:pic>
      <p:sp>
        <p:nvSpPr>
          <p:cNvPr id="77" name="CustomShape 2"/>
          <p:cNvSpPr/>
          <p:nvPr/>
        </p:nvSpPr>
        <p:spPr>
          <a:xfrm>
            <a:off x="6192000" y="1921320"/>
            <a:ext cx="3598200" cy="489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ru-RU" sz="2400" strike="noStrike">
                <a:solidFill>
                  <a:srgbClr val="000000"/>
                </a:solidFill>
                <a:latin typeface="Times New Roman"/>
                <a:ea typeface="DejaVu Sans"/>
              </a:rPr>
              <a:t>1. Дмитриева Дарья.</a:t>
            </a:r>
            <a:endParaRPr/>
          </a:p>
          <a:p>
            <a:r>
              <a:rPr lang="ru-RU" sz="2400" strike="noStrike">
                <a:solidFill>
                  <a:srgbClr val="000000"/>
                </a:solidFill>
                <a:latin typeface="Times New Roman"/>
                <a:ea typeface="DejaVu Sans"/>
              </a:rPr>
              <a:t>2.МанолиАлександр.</a:t>
            </a:r>
            <a:endParaRPr/>
          </a:p>
          <a:p>
            <a:r>
              <a:rPr lang="ru-RU" sz="2400" strike="noStrike">
                <a:solidFill>
                  <a:srgbClr val="000000"/>
                </a:solidFill>
                <a:latin typeface="Times New Roman"/>
                <a:ea typeface="DejaVu Sans"/>
              </a:rPr>
              <a:t>3. Белый Никита.</a:t>
            </a:r>
            <a:endParaRPr/>
          </a:p>
          <a:p>
            <a:r>
              <a:rPr lang="ru-RU" sz="2400" strike="noStrike">
                <a:solidFill>
                  <a:srgbClr val="000000"/>
                </a:solidFill>
                <a:latin typeface="Times New Roman"/>
                <a:ea typeface="DejaVu Sans"/>
              </a:rPr>
              <a:t>4. Тазов Максим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ru-RU" sz="2400" strike="noStrike">
                <a:solidFill>
                  <a:srgbClr val="000000"/>
                </a:solidFill>
                <a:latin typeface="Times New Roman"/>
                <a:ea typeface="DejaVu Sans"/>
              </a:rPr>
              <a:t>Руководитель проекта- Ижейкина Валентина Владимировна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i="1" lang="ru-RU" sz="4400" strike="noStrike">
                <a:solidFill>
                  <a:srgbClr val="0000ff"/>
                </a:solidFill>
                <a:latin typeface="Times New Roman"/>
                <a:ea typeface="DejaVu Sans"/>
              </a:rPr>
              <a:t>ПЛАНЕТА В </a:t>
            </a:r>
            <a:r>
              <a:rPr b="1" i="1" lang="ru-RU" sz="4400" strike="noStrike">
                <a:solidFill>
                  <a:srgbClr val="ff3333"/>
                </a:solidFill>
                <a:latin typeface="Times New Roman"/>
                <a:ea typeface="DejaVu Sans"/>
              </a:rPr>
              <a:t>ОПАСНОСТИ!</a:t>
            </a:r>
            <a:endParaRPr/>
          </a:p>
        </p:txBody>
      </p:sp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432000" y="1656000"/>
            <a:ext cx="4491000" cy="5606640"/>
          </a:xfrm>
          <a:prstGeom prst="rect">
            <a:avLst/>
          </a:prstGeom>
          <a:ln>
            <a:noFill/>
          </a:ln>
        </p:spPr>
      </p:pic>
      <p:sp>
        <p:nvSpPr>
          <p:cNvPr id="80" name="CustomShape 2"/>
          <p:cNvSpPr/>
          <p:nvPr/>
        </p:nvSpPr>
        <p:spPr>
          <a:xfrm>
            <a:off x="5112000" y="1944000"/>
            <a:ext cx="4390200" cy="3198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Население на планете- более 7млрд. человек. Ежегодно только в России  образуется 3,8 млрд. тонн различного мусора. На каждого человека приблизительно 400 кг. 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Здесь есть и наш « ВКЛАД»! Здесь есть и наш мусор!</a:t>
            </a:r>
            <a:endParaRPr/>
          </a:p>
        </p:txBody>
      </p:sp>
      <p:sp>
        <p:nvSpPr>
          <p:cNvPr id="81" name="CustomShape 3"/>
          <p:cNvSpPr/>
          <p:nvPr/>
        </p:nvSpPr>
        <p:spPr>
          <a:xfrm>
            <a:off x="288000" y="144000"/>
            <a:ext cx="3598200" cy="29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1400" strike="noStrike">
                <a:solidFill>
                  <a:srgbClr val="ff3333"/>
                </a:solidFill>
                <a:latin typeface="Times New Roman"/>
                <a:ea typeface="DejaVu Sans"/>
              </a:rPr>
              <a:t>17b688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i="1" lang="ru-RU" sz="4400" strike="noStrike">
                <a:solidFill>
                  <a:srgbClr val="0000ff"/>
                </a:solidFill>
                <a:latin typeface="Times New Roman"/>
                <a:ea typeface="DejaVu Sans"/>
              </a:rPr>
              <a:t>        </a:t>
            </a:r>
            <a:r>
              <a:rPr b="1" i="1" lang="ru-RU" sz="4400" strike="noStrike">
                <a:solidFill>
                  <a:srgbClr val="0000ff"/>
                </a:solidFill>
                <a:latin typeface="Times New Roman"/>
                <a:ea typeface="DejaVu Sans"/>
              </a:rPr>
              <a:t>Что же мы выносим из наших квартир? </a:t>
            </a:r>
            <a:endParaRPr/>
          </a:p>
        </p:txBody>
      </p:sp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6624000" y="2160000"/>
            <a:ext cx="3319560" cy="2489040"/>
          </a:xfrm>
          <a:prstGeom prst="rect">
            <a:avLst/>
          </a:prstGeom>
          <a:ln>
            <a:noFill/>
          </a:ln>
        </p:spPr>
      </p:pic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350640" y="4817160"/>
            <a:ext cx="3463560" cy="2597040"/>
          </a:xfrm>
          <a:prstGeom prst="rect">
            <a:avLst/>
          </a:prstGeom>
          <a:ln>
            <a:noFill/>
          </a:ln>
        </p:spPr>
      </p:pic>
      <p:pic>
        <p:nvPicPr>
          <p:cNvPr id="85" name="" descr=""/>
          <p:cNvPicPr/>
          <p:nvPr/>
        </p:nvPicPr>
        <p:blipFill>
          <a:blip r:embed="rId3"/>
          <a:stretch/>
        </p:blipFill>
        <p:spPr>
          <a:xfrm>
            <a:off x="648000" y="1944000"/>
            <a:ext cx="4881600" cy="2742480"/>
          </a:xfrm>
          <a:prstGeom prst="rect">
            <a:avLst/>
          </a:prstGeom>
          <a:ln>
            <a:noFill/>
          </a:ln>
        </p:spPr>
      </p:pic>
      <p:pic>
        <p:nvPicPr>
          <p:cNvPr id="86" name="" descr=""/>
          <p:cNvPicPr/>
          <p:nvPr/>
        </p:nvPicPr>
        <p:blipFill>
          <a:blip r:embed="rId4"/>
          <a:stretch/>
        </p:blipFill>
        <p:spPr>
          <a:xfrm>
            <a:off x="5052600" y="4747680"/>
            <a:ext cx="4233600" cy="2378520"/>
          </a:xfrm>
          <a:prstGeom prst="rect">
            <a:avLst/>
          </a:prstGeom>
          <a:ln>
            <a:noFill/>
          </a:ln>
        </p:spPr>
      </p:pic>
      <p:sp>
        <p:nvSpPr>
          <p:cNvPr id="87" name="CustomShape 2"/>
          <p:cNvSpPr/>
          <p:nvPr/>
        </p:nvSpPr>
        <p:spPr>
          <a:xfrm>
            <a:off x="216000" y="301320"/>
            <a:ext cx="1366200" cy="29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1400" strike="noStrike">
                <a:solidFill>
                  <a:srgbClr val="ff3333"/>
                </a:solidFill>
                <a:latin typeface="Times New Roman"/>
                <a:ea typeface="DejaVu Sans"/>
              </a:rPr>
              <a:t>17b688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i="1" lang="ru-RU" sz="4400" strike="noStrike">
                <a:solidFill>
                  <a:srgbClr val="0000ff"/>
                </a:solidFill>
                <a:latin typeface="Times New Roman"/>
                <a:ea typeface="DejaVu Sans"/>
              </a:rPr>
              <a:t>А это самые опасные вещи!</a:t>
            </a:r>
            <a:endParaRPr/>
          </a:p>
        </p:txBody>
      </p:sp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393840" y="4536000"/>
            <a:ext cx="3454920" cy="2590920"/>
          </a:xfrm>
          <a:prstGeom prst="rect">
            <a:avLst/>
          </a:prstGeom>
          <a:ln>
            <a:noFill/>
          </a:ln>
        </p:spPr>
      </p:pic>
      <p:pic>
        <p:nvPicPr>
          <p:cNvPr id="90" name="" descr=""/>
          <p:cNvPicPr/>
          <p:nvPr/>
        </p:nvPicPr>
        <p:blipFill>
          <a:blip r:embed="rId2"/>
          <a:stretch/>
        </p:blipFill>
        <p:spPr>
          <a:xfrm>
            <a:off x="3384000" y="1579320"/>
            <a:ext cx="3365280" cy="2523600"/>
          </a:xfrm>
          <a:prstGeom prst="rect">
            <a:avLst/>
          </a:prstGeom>
          <a:ln>
            <a:noFill/>
          </a:ln>
        </p:spPr>
      </p:pic>
      <p:pic>
        <p:nvPicPr>
          <p:cNvPr id="91" name="" descr=""/>
          <p:cNvPicPr/>
          <p:nvPr/>
        </p:nvPicPr>
        <p:blipFill>
          <a:blip r:embed="rId3"/>
          <a:stretch/>
        </p:blipFill>
        <p:spPr>
          <a:xfrm>
            <a:off x="5634360" y="4248000"/>
            <a:ext cx="3868560" cy="2900880"/>
          </a:xfrm>
          <a:prstGeom prst="rect">
            <a:avLst/>
          </a:prstGeom>
          <a:ln>
            <a:noFill/>
          </a:ln>
        </p:spPr>
      </p:pic>
      <p:sp>
        <p:nvSpPr>
          <p:cNvPr id="92" name="TextShape 2"/>
          <p:cNvSpPr txBox="1"/>
          <p:nvPr/>
        </p:nvSpPr>
        <p:spPr>
          <a:xfrm>
            <a:off x="576000" y="144000"/>
            <a:ext cx="2592000" cy="293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ru-RU" sz="1400">
                <a:solidFill>
                  <a:srgbClr val="ff3333"/>
                </a:solidFill>
                <a:latin typeface="Times New Roman"/>
              </a:rPr>
              <a:t>17b688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504000" y="301320"/>
            <a:ext cx="9069840" cy="126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i="1" lang="ru-RU" sz="4400" strike="noStrike">
                <a:solidFill>
                  <a:srgbClr val="0000ff"/>
                </a:solidFill>
                <a:latin typeface="Times New Roman"/>
                <a:ea typeface="DejaVu Sans"/>
              </a:rPr>
              <a:t>Дальнейший путь губительной смеси???  Или СВАЛКА или...</a:t>
            </a:r>
            <a:endParaRPr/>
          </a:p>
        </p:txBody>
      </p:sp>
      <p:sp>
        <p:nvSpPr>
          <p:cNvPr id="94" name="CustomShape 2"/>
          <p:cNvSpPr/>
          <p:nvPr/>
        </p:nvSpPr>
        <p:spPr>
          <a:xfrm>
            <a:off x="504000" y="301320"/>
            <a:ext cx="1798200" cy="29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1400" strike="noStrike">
                <a:solidFill>
                  <a:srgbClr val="ff3333"/>
                </a:solidFill>
                <a:latin typeface="Times New Roman"/>
                <a:ea typeface="DejaVu Sans"/>
              </a:rPr>
              <a:t>17b688</a:t>
            </a:r>
            <a:endParaRPr/>
          </a:p>
        </p:txBody>
      </p:sp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268920" y="1889280"/>
            <a:ext cx="4440960" cy="1997640"/>
          </a:xfrm>
          <a:prstGeom prst="rect">
            <a:avLst/>
          </a:prstGeom>
          <a:ln>
            <a:noFill/>
          </a:ln>
        </p:spPr>
      </p:pic>
      <p:sp>
        <p:nvSpPr>
          <p:cNvPr id="96" name="Line 3"/>
          <p:cNvSpPr/>
          <p:nvPr/>
        </p:nvSpPr>
        <p:spPr>
          <a:xfrm>
            <a:off x="4680000" y="3984840"/>
            <a:ext cx="0" cy="50364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97" name="CustomShape 4"/>
          <p:cNvSpPr/>
          <p:nvPr/>
        </p:nvSpPr>
        <p:spPr>
          <a:xfrm>
            <a:off x="2160000" y="4422600"/>
            <a:ext cx="5182560" cy="39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При длительном хранении</a:t>
            </a:r>
            <a:endParaRPr/>
          </a:p>
        </p:txBody>
      </p:sp>
      <p:sp>
        <p:nvSpPr>
          <p:cNvPr id="98" name="Line 5"/>
          <p:cNvSpPr/>
          <p:nvPr/>
        </p:nvSpPr>
        <p:spPr>
          <a:xfrm>
            <a:off x="4680000" y="4824000"/>
            <a:ext cx="0" cy="2466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99" name="CustomShape 6"/>
          <p:cNvSpPr/>
          <p:nvPr/>
        </p:nvSpPr>
        <p:spPr>
          <a:xfrm>
            <a:off x="3511080" y="4908960"/>
            <a:ext cx="2878560" cy="39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Ядовитые вещества</a:t>
            </a:r>
            <a:endParaRPr/>
          </a:p>
        </p:txBody>
      </p:sp>
      <p:sp>
        <p:nvSpPr>
          <p:cNvPr id="100" name="Line 7"/>
          <p:cNvSpPr/>
          <p:nvPr/>
        </p:nvSpPr>
        <p:spPr>
          <a:xfrm flipH="1">
            <a:off x="2808000" y="5400000"/>
            <a:ext cx="432000" cy="288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01" name="Line 8"/>
          <p:cNvSpPr/>
          <p:nvPr/>
        </p:nvSpPr>
        <p:spPr>
          <a:xfrm>
            <a:off x="4032000" y="5400000"/>
            <a:ext cx="0" cy="39312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02" name="Line 9"/>
          <p:cNvSpPr/>
          <p:nvPr/>
        </p:nvSpPr>
        <p:spPr>
          <a:xfrm>
            <a:off x="5040000" y="5328000"/>
            <a:ext cx="72000" cy="576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03" name="Line 10"/>
          <p:cNvSpPr/>
          <p:nvPr/>
        </p:nvSpPr>
        <p:spPr>
          <a:xfrm>
            <a:off x="5976000" y="5544000"/>
            <a:ext cx="504000" cy="3906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04" name="CustomShape 11"/>
          <p:cNvSpPr/>
          <p:nvPr/>
        </p:nvSpPr>
        <p:spPr>
          <a:xfrm>
            <a:off x="2376000" y="5616000"/>
            <a:ext cx="934560" cy="86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реки</a:t>
            </a:r>
            <a:endParaRPr/>
          </a:p>
        </p:txBody>
      </p:sp>
      <p:sp>
        <p:nvSpPr>
          <p:cNvPr id="105" name="CustomShape 12"/>
          <p:cNvSpPr/>
          <p:nvPr/>
        </p:nvSpPr>
        <p:spPr>
          <a:xfrm>
            <a:off x="3600000" y="5904000"/>
            <a:ext cx="1006560" cy="75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озера</a:t>
            </a:r>
            <a:endParaRPr/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836640" y="6334920"/>
            <a:ext cx="1321920" cy="100764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/>
        </p:blipFill>
        <p:spPr>
          <a:xfrm>
            <a:off x="2880000" y="6388200"/>
            <a:ext cx="1384920" cy="1034640"/>
          </a:xfrm>
          <a:prstGeom prst="rect">
            <a:avLst/>
          </a:prstGeom>
          <a:ln>
            <a:noFill/>
          </a:ln>
        </p:spPr>
      </p:pic>
      <p:pic>
        <p:nvPicPr>
          <p:cNvPr id="108" name="" descr=""/>
          <p:cNvPicPr/>
          <p:nvPr/>
        </p:nvPicPr>
        <p:blipFill>
          <a:blip r:embed="rId4"/>
          <a:stretch/>
        </p:blipFill>
        <p:spPr>
          <a:xfrm>
            <a:off x="4707360" y="6336000"/>
            <a:ext cx="1438920" cy="1006560"/>
          </a:xfrm>
          <a:prstGeom prst="rect">
            <a:avLst/>
          </a:prstGeom>
          <a:ln>
            <a:noFill/>
          </a:ln>
        </p:spPr>
      </p:pic>
      <p:pic>
        <p:nvPicPr>
          <p:cNvPr id="109" name="" descr=""/>
          <p:cNvPicPr/>
          <p:nvPr/>
        </p:nvPicPr>
        <p:blipFill>
          <a:blip r:embed="rId5"/>
          <a:stretch/>
        </p:blipFill>
        <p:spPr>
          <a:xfrm>
            <a:off x="6624360" y="6336000"/>
            <a:ext cx="1438200" cy="1076760"/>
          </a:xfrm>
          <a:prstGeom prst="rect">
            <a:avLst/>
          </a:prstGeom>
          <a:ln>
            <a:noFill/>
          </a:ln>
        </p:spPr>
      </p:pic>
      <p:sp>
        <p:nvSpPr>
          <p:cNvPr id="110" name="CustomShape 13"/>
          <p:cNvSpPr/>
          <p:nvPr/>
        </p:nvSpPr>
        <p:spPr>
          <a:xfrm>
            <a:off x="6552000" y="5904000"/>
            <a:ext cx="1150560" cy="39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воздух</a:t>
            </a:r>
            <a:endParaRPr/>
          </a:p>
        </p:txBody>
      </p:sp>
      <p:sp>
        <p:nvSpPr>
          <p:cNvPr id="111" name="Line 14"/>
          <p:cNvSpPr/>
          <p:nvPr/>
        </p:nvSpPr>
        <p:spPr>
          <a:xfrm>
            <a:off x="6264000" y="5184000"/>
            <a:ext cx="50400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12" name="CustomShape 15"/>
          <p:cNvSpPr/>
          <p:nvPr/>
        </p:nvSpPr>
        <p:spPr>
          <a:xfrm>
            <a:off x="6912000" y="5040000"/>
            <a:ext cx="2446920" cy="404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Грунтовые воды</a:t>
            </a:r>
            <a:endParaRPr/>
          </a:p>
        </p:txBody>
      </p:sp>
      <p:sp>
        <p:nvSpPr>
          <p:cNvPr id="113" name="CustomShape 16"/>
          <p:cNvSpPr/>
          <p:nvPr/>
        </p:nvSpPr>
        <p:spPr>
          <a:xfrm>
            <a:off x="4824000" y="5934600"/>
            <a:ext cx="1366920" cy="404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почва</a:t>
            </a:r>
            <a:endParaRPr/>
          </a:p>
        </p:txBody>
      </p:sp>
      <p:sp>
        <p:nvSpPr>
          <p:cNvPr id="114" name="Line 17"/>
          <p:cNvSpPr/>
          <p:nvPr/>
        </p:nvSpPr>
        <p:spPr>
          <a:xfrm flipH="1">
            <a:off x="3024000" y="5112000"/>
            <a:ext cx="48708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15" name="CustomShape 18"/>
          <p:cNvSpPr/>
          <p:nvPr/>
        </p:nvSpPr>
        <p:spPr>
          <a:xfrm>
            <a:off x="2304000" y="4968000"/>
            <a:ext cx="862920" cy="404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CO2</a:t>
            </a:r>
            <a:endParaRPr/>
          </a:p>
        </p:txBody>
      </p:sp>
      <p:sp>
        <p:nvSpPr>
          <p:cNvPr id="116" name="Line 19"/>
          <p:cNvSpPr/>
          <p:nvPr/>
        </p:nvSpPr>
        <p:spPr>
          <a:xfrm flipH="1">
            <a:off x="1944000" y="5184000"/>
            <a:ext cx="36000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17" name="CustomShape 20"/>
          <p:cNvSpPr/>
          <p:nvPr/>
        </p:nvSpPr>
        <p:spPr>
          <a:xfrm>
            <a:off x="144000" y="4939560"/>
            <a:ext cx="1870920" cy="103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Парниковый эффект</a:t>
            </a:r>
            <a:endParaRPr/>
          </a:p>
        </p:txBody>
      </p:sp>
      <p:pic>
        <p:nvPicPr>
          <p:cNvPr id="118" name="" descr=""/>
          <p:cNvPicPr/>
          <p:nvPr/>
        </p:nvPicPr>
        <p:blipFill>
          <a:blip r:embed="rId6"/>
          <a:stretch/>
        </p:blipFill>
        <p:spPr>
          <a:xfrm>
            <a:off x="5514840" y="1609920"/>
            <a:ext cx="3700080" cy="2770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792000" y="-106200"/>
            <a:ext cx="8637840" cy="1873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2"/>
          <p:cNvSpPr/>
          <p:nvPr/>
        </p:nvSpPr>
        <p:spPr>
          <a:xfrm>
            <a:off x="504000" y="1769040"/>
            <a:ext cx="9069840" cy="438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3"/>
          <p:cNvSpPr/>
          <p:nvPr/>
        </p:nvSpPr>
        <p:spPr>
          <a:xfrm>
            <a:off x="360000" y="216000"/>
            <a:ext cx="1366920" cy="29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1400" strike="noStrike">
                <a:solidFill>
                  <a:srgbClr val="ff3333"/>
                </a:solidFill>
                <a:latin typeface="Times New Roman"/>
                <a:ea typeface="DejaVu Sans"/>
              </a:rPr>
              <a:t>178688</a:t>
            </a:r>
            <a:endParaRPr/>
          </a:p>
        </p:txBody>
      </p:sp>
      <p:sp>
        <p:nvSpPr>
          <p:cNvPr id="122" name="CustomShape 4"/>
          <p:cNvSpPr/>
          <p:nvPr/>
        </p:nvSpPr>
        <p:spPr>
          <a:xfrm>
            <a:off x="1512000" y="216000"/>
            <a:ext cx="6118920" cy="70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i="1" lang="ru-RU" sz="4400" strike="noStrike">
                <a:solidFill>
                  <a:srgbClr val="0000ff"/>
                </a:solidFill>
                <a:latin typeface="Times New Roman"/>
                <a:ea typeface="DejaVu Sans"/>
              </a:rPr>
              <a:t>Последствия</a:t>
            </a:r>
            <a:endParaRPr/>
          </a:p>
        </p:txBody>
      </p:sp>
      <p:sp>
        <p:nvSpPr>
          <p:cNvPr id="123" name="CustomShape 5"/>
          <p:cNvSpPr/>
          <p:nvPr/>
        </p:nvSpPr>
        <p:spPr>
          <a:xfrm>
            <a:off x="1008000" y="1296000"/>
            <a:ext cx="8421840" cy="891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800" strike="noStrike">
                <a:solidFill>
                  <a:srgbClr val="ff3333"/>
                </a:solidFill>
                <a:latin typeface="Times New Roman"/>
                <a:ea typeface="DejaVu Sans"/>
              </a:rPr>
              <a:t>Весь наш выброшенный мусор вернется к нам домой, вызывая у нас серьезные заболевания!</a:t>
            </a:r>
            <a:endParaRPr/>
          </a:p>
        </p:txBody>
      </p:sp>
      <p:pic>
        <p:nvPicPr>
          <p:cNvPr id="124" name="" descr=""/>
          <p:cNvPicPr/>
          <p:nvPr/>
        </p:nvPicPr>
        <p:blipFill>
          <a:blip r:embed="rId1"/>
          <a:stretch/>
        </p:blipFill>
        <p:spPr>
          <a:xfrm>
            <a:off x="781200" y="2154240"/>
            <a:ext cx="3681720" cy="4900680"/>
          </a:xfrm>
          <a:prstGeom prst="rect">
            <a:avLst/>
          </a:prstGeom>
          <a:ln>
            <a:noFill/>
          </a:ln>
        </p:spPr>
      </p:pic>
      <p:sp>
        <p:nvSpPr>
          <p:cNvPr id="125" name="CustomShape 6"/>
          <p:cNvSpPr/>
          <p:nvPr/>
        </p:nvSpPr>
        <p:spPr>
          <a:xfrm>
            <a:off x="4824000" y="2592000"/>
            <a:ext cx="5038920" cy="329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800" strike="noStrike">
                <a:solidFill>
                  <a:srgbClr val="ff3333"/>
                </a:solidFill>
                <a:latin typeface="Times New Roman"/>
                <a:ea typeface="DejaVu Sans"/>
              </a:rPr>
              <a:t>А в масштабах планеты приведет к нарушению устойчивости биосферы. А это означает гибель человечества на планете!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792000" y="432000"/>
            <a:ext cx="7486920" cy="70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i="1" lang="ru-RU" sz="4400" strike="noStrike">
                <a:solidFill>
                  <a:srgbClr val="0000ff"/>
                </a:solidFill>
                <a:latin typeface="Times New Roman"/>
                <a:ea typeface="DejaVu Sans"/>
              </a:rPr>
              <a:t>Есть выход!</a:t>
            </a:r>
            <a:endParaRPr/>
          </a:p>
        </p:txBody>
      </p:sp>
      <p:sp>
        <p:nvSpPr>
          <p:cNvPr id="127" name="Line 2"/>
          <p:cNvSpPr/>
          <p:nvPr/>
        </p:nvSpPr>
        <p:spPr>
          <a:xfrm>
            <a:off x="4392000" y="1008000"/>
            <a:ext cx="0" cy="4320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128" name="CustomShape 3"/>
          <p:cNvSpPr/>
          <p:nvPr/>
        </p:nvSpPr>
        <p:spPr>
          <a:xfrm>
            <a:off x="1440000" y="1296000"/>
            <a:ext cx="7054920" cy="70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4400" strike="noStrike">
                <a:solidFill>
                  <a:srgbClr val="ff3333"/>
                </a:solidFill>
                <a:latin typeface="Times New Roman"/>
                <a:ea typeface="DejaVu Sans"/>
              </a:rPr>
              <a:t>Раздельный сбор мусора</a:t>
            </a:r>
            <a:endParaRPr/>
          </a:p>
        </p:txBody>
      </p:sp>
      <p:pic>
        <p:nvPicPr>
          <p:cNvPr id="129" name="" descr=""/>
          <p:cNvPicPr/>
          <p:nvPr/>
        </p:nvPicPr>
        <p:blipFill>
          <a:blip r:embed="rId1"/>
          <a:stretch/>
        </p:blipFill>
        <p:spPr>
          <a:xfrm>
            <a:off x="288000" y="4608000"/>
            <a:ext cx="4102920" cy="2780280"/>
          </a:xfrm>
          <a:prstGeom prst="rect">
            <a:avLst/>
          </a:prstGeom>
          <a:ln>
            <a:noFill/>
          </a:ln>
        </p:spPr>
      </p:pic>
      <p:pic>
        <p:nvPicPr>
          <p:cNvPr id="130" name="" descr=""/>
          <p:cNvPicPr/>
          <p:nvPr/>
        </p:nvPicPr>
        <p:blipFill>
          <a:blip r:embed="rId2"/>
          <a:stretch/>
        </p:blipFill>
        <p:spPr>
          <a:xfrm>
            <a:off x="2448000" y="2005200"/>
            <a:ext cx="4808880" cy="2403720"/>
          </a:xfrm>
          <a:prstGeom prst="rect">
            <a:avLst/>
          </a:prstGeom>
          <a:ln>
            <a:noFill/>
          </a:ln>
        </p:spPr>
      </p:pic>
      <p:sp>
        <p:nvSpPr>
          <p:cNvPr id="131" name="CustomShape 4"/>
          <p:cNvSpPr/>
          <p:nvPr/>
        </p:nvSpPr>
        <p:spPr>
          <a:xfrm>
            <a:off x="5400000" y="4608000"/>
            <a:ext cx="4174920" cy="135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solidFill>
                  <a:srgbClr val="000000"/>
                </a:solidFill>
                <a:latin typeface="Times New Roman"/>
                <a:ea typeface="DejaVu Sans"/>
              </a:rPr>
              <a:t>Он поможет сократить выброс вредных веществ!. Он поможет и более экономно расходовать природные ресурсы!</a:t>
            </a:r>
            <a:endParaRPr/>
          </a:p>
        </p:txBody>
      </p:sp>
      <p:sp>
        <p:nvSpPr>
          <p:cNvPr id="132" name="TextShape 5"/>
          <p:cNvSpPr txBox="1"/>
          <p:nvPr/>
        </p:nvSpPr>
        <p:spPr>
          <a:xfrm>
            <a:off x="144000" y="144000"/>
            <a:ext cx="1728000" cy="293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ru-RU" sz="1400">
                <a:solidFill>
                  <a:srgbClr val="ff3333"/>
                </a:solidFill>
                <a:latin typeface="Times New Roman"/>
              </a:rPr>
              <a:t>17b688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0" y="288000"/>
            <a:ext cx="10080360" cy="1327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i="1" lang="ru-RU" sz="4400" strike="noStrike">
                <a:solidFill>
                  <a:srgbClr val="0000ff"/>
                </a:solidFill>
                <a:latin typeface="Times New Roman"/>
              </a:rPr>
              <a:t> </a:t>
            </a:r>
            <a:r>
              <a:rPr b="1" i="1" lang="ru-RU" sz="4400" strike="noStrike">
                <a:solidFill>
                  <a:srgbClr val="0000ff"/>
                </a:solidFill>
                <a:latin typeface="Times New Roman"/>
              </a:rPr>
              <a:t>Давайте все вместе порядок наведем!</a:t>
            </a:r>
            <a:endParaRPr/>
          </a:p>
        </p:txBody>
      </p:sp>
      <p:pic>
        <p:nvPicPr>
          <p:cNvPr id="134" name="" descr=""/>
          <p:cNvPicPr/>
          <p:nvPr/>
        </p:nvPicPr>
        <p:blipFill>
          <a:blip r:embed="rId1"/>
          <a:stretch/>
        </p:blipFill>
        <p:spPr>
          <a:xfrm>
            <a:off x="552240" y="1224000"/>
            <a:ext cx="5036400" cy="2517480"/>
          </a:xfrm>
          <a:prstGeom prst="rect">
            <a:avLst/>
          </a:prstGeom>
          <a:ln>
            <a:noFill/>
          </a:ln>
        </p:spPr>
      </p:pic>
      <p:pic>
        <p:nvPicPr>
          <p:cNvPr id="135" name="" descr=""/>
          <p:cNvPicPr/>
          <p:nvPr/>
        </p:nvPicPr>
        <p:blipFill>
          <a:blip r:embed="rId2"/>
          <a:stretch/>
        </p:blipFill>
        <p:spPr>
          <a:xfrm>
            <a:off x="5943240" y="1080000"/>
            <a:ext cx="3488400" cy="2315880"/>
          </a:xfrm>
          <a:prstGeom prst="rect">
            <a:avLst/>
          </a:prstGeom>
          <a:ln>
            <a:noFill/>
          </a:ln>
        </p:spPr>
      </p:pic>
      <p:pic>
        <p:nvPicPr>
          <p:cNvPr id="136" name="" descr=""/>
          <p:cNvPicPr/>
          <p:nvPr/>
        </p:nvPicPr>
        <p:blipFill>
          <a:blip r:embed="rId3"/>
          <a:stretch/>
        </p:blipFill>
        <p:spPr>
          <a:xfrm>
            <a:off x="422280" y="4093560"/>
            <a:ext cx="3537360" cy="2652840"/>
          </a:xfrm>
          <a:prstGeom prst="rect">
            <a:avLst/>
          </a:prstGeom>
          <a:ln>
            <a:noFill/>
          </a:ln>
        </p:spPr>
      </p:pic>
      <p:pic>
        <p:nvPicPr>
          <p:cNvPr id="137" name="" descr=""/>
          <p:cNvPicPr/>
          <p:nvPr/>
        </p:nvPicPr>
        <p:blipFill>
          <a:blip r:embed="rId4"/>
          <a:stretch/>
        </p:blipFill>
        <p:spPr>
          <a:xfrm>
            <a:off x="6768000" y="3861720"/>
            <a:ext cx="2519640" cy="2833920"/>
          </a:xfrm>
          <a:prstGeom prst="rect">
            <a:avLst/>
          </a:prstGeom>
          <a:ln>
            <a:noFill/>
          </a:ln>
        </p:spPr>
      </p:pic>
      <p:sp>
        <p:nvSpPr>
          <p:cNvPr id="138" name="CustomShape 2"/>
          <p:cNvSpPr/>
          <p:nvPr/>
        </p:nvSpPr>
        <p:spPr>
          <a:xfrm>
            <a:off x="432000" y="6916680"/>
            <a:ext cx="3095640" cy="40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latin typeface="Times New Roman"/>
              </a:rPr>
              <a:t>Акция в школе .</a:t>
            </a:r>
            <a:endParaRPr/>
          </a:p>
        </p:txBody>
      </p:sp>
      <p:sp>
        <p:nvSpPr>
          <p:cNvPr id="139" name="CustomShape 3"/>
          <p:cNvSpPr/>
          <p:nvPr/>
        </p:nvSpPr>
        <p:spPr>
          <a:xfrm>
            <a:off x="6624000" y="6838560"/>
            <a:ext cx="2663640" cy="72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latin typeface="Times New Roman"/>
              </a:rPr>
              <a:t> </a:t>
            </a:r>
            <a:r>
              <a:rPr b="1" lang="ru-RU" sz="2200" strike="noStrike">
                <a:latin typeface="Times New Roman"/>
              </a:rPr>
              <a:t>Раздельный сбор мусора дома</a:t>
            </a:r>
            <a:endParaRPr/>
          </a:p>
        </p:txBody>
      </p:sp>
      <p:sp>
        <p:nvSpPr>
          <p:cNvPr id="140" name="CustomShape 4"/>
          <p:cNvSpPr/>
          <p:nvPr/>
        </p:nvSpPr>
        <p:spPr>
          <a:xfrm>
            <a:off x="6120000" y="3456000"/>
            <a:ext cx="3383640" cy="40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2200" strike="noStrike">
                <a:latin typeface="Times New Roman"/>
              </a:rPr>
              <a:t>Сажаем кустарники.</a:t>
            </a:r>
            <a:endParaRPr/>
          </a:p>
        </p:txBody>
      </p:sp>
      <p:sp>
        <p:nvSpPr>
          <p:cNvPr id="141" name="TextShape 5"/>
          <p:cNvSpPr txBox="1"/>
          <p:nvPr/>
        </p:nvSpPr>
        <p:spPr>
          <a:xfrm>
            <a:off x="288000" y="144000"/>
            <a:ext cx="2016000" cy="293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1" lang="ru-RU" sz="1400">
                <a:solidFill>
                  <a:srgbClr val="ff3333"/>
                </a:solidFill>
                <a:latin typeface="Times New Roman"/>
              </a:rPr>
              <a:t>17b688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5036</TotalTime>
  <Application>LibreOffice/4.4.0.3$Windows_x86 LibreOffice_project/de093506bcdc5fafd9023ee680b8c60e3e0645d7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2016-09-22T21:33:33Z</dcterms:created>
  <dc:language>ru-RU</dc:language>
  <dcterms:modified xsi:type="dcterms:W3CDTF">2016-09-24T23:27:35Z</dcterms:modified>
  <cp:revision>8</cp:revision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