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58" r:id="rId3"/>
    <p:sldId id="259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9.5238095238095247E-2"/>
          <c:y val="8.3932853717026482E-2"/>
          <c:w val="0.553968253968254"/>
          <c:h val="0.83693045563549195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 w="13704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chemeClr val="bg2"/>
              </a:solidFill>
              <a:ln w="13704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13704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00B050"/>
              </a:solidFill>
              <a:ln w="13704">
                <a:solidFill>
                  <a:schemeClr val="tx1"/>
                </a:solidFill>
                <a:prstDash val="solid"/>
              </a:ln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Блокноты</c:v>
                </c:pt>
                <c:pt idx="1">
                  <c:v>Карандаши</c:v>
                </c:pt>
                <c:pt idx="2">
                  <c:v>Тетради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</c:v>
                </c:pt>
                <c:pt idx="1">
                  <c:v>13</c:v>
                </c:pt>
                <c:pt idx="2">
                  <c:v>45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13704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chemeClr val="accent1"/>
              </a:solidFill>
              <a:ln w="13704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</c:dPt>
          <c:dPt>
            <c:idx val="2"/>
            <c:bubble3D val="0"/>
            <c:spPr>
              <a:solidFill>
                <a:schemeClr val="hlink"/>
              </a:solidFill>
              <a:ln w="13704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Sheet1!$B$1:$D$1</c:f>
              <c:strCache>
                <c:ptCount val="3"/>
                <c:pt idx="0">
                  <c:v>Блокноты</c:v>
                </c:pt>
                <c:pt idx="1">
                  <c:v>Карандаши</c:v>
                </c:pt>
                <c:pt idx="2">
                  <c:v>Тетради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chemeClr val="hlink"/>
            </a:solidFill>
            <a:ln w="13704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chemeClr val="accent1"/>
              </a:solidFill>
              <a:ln w="13704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chemeClr val="accent2"/>
              </a:solidFill>
              <a:ln w="13704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</c:dPt>
          <c:cat>
            <c:strRef>
              <c:f>Sheet1!$B$1:$D$1</c:f>
              <c:strCache>
                <c:ptCount val="3"/>
                <c:pt idx="0">
                  <c:v>Блокноты</c:v>
                </c:pt>
                <c:pt idx="1">
                  <c:v>Карандаши</c:v>
                </c:pt>
                <c:pt idx="2">
                  <c:v>Тетради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397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969" b="1" i="0" u="none" strike="noStrike" baseline="0">
          <a:solidFill>
            <a:schemeClr val="tx1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0476190476190516E-2"/>
          <c:y val="7.6738609112709882E-2"/>
          <c:w val="0.83015873015873065"/>
          <c:h val="0.760191846522782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 w="13710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 w="13710">
                <a:solidFill>
                  <a:schemeClr val="tx1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3710">
                <a:solidFill>
                  <a:schemeClr val="tx1"/>
                </a:solidFill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rgbClr val="7030A0"/>
              </a:solidFill>
              <a:ln w="13710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Sheet1!$B$1:$E$1</c:f>
              <c:strCache>
                <c:ptCount val="3"/>
                <c:pt idx="0">
                  <c:v>железная</c:v>
                </c:pt>
                <c:pt idx="1">
                  <c:v>черепичная</c:v>
                </c:pt>
                <c:pt idx="2">
                  <c:v>шиферная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15</c:v>
                </c:pt>
                <c:pt idx="1">
                  <c:v>45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13710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3"/>
                <c:pt idx="0">
                  <c:v>железная</c:v>
                </c:pt>
                <c:pt idx="1">
                  <c:v>черепичная</c:v>
                </c:pt>
                <c:pt idx="2">
                  <c:v>шиферная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chemeClr val="hlink"/>
            </a:solidFill>
            <a:ln w="13710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3"/>
                <c:pt idx="0">
                  <c:v>железная</c:v>
                </c:pt>
                <c:pt idx="1">
                  <c:v>черепичная</c:v>
                </c:pt>
                <c:pt idx="2">
                  <c:v>шиферная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2130816"/>
        <c:axId val="43582592"/>
      </c:barChart>
      <c:catAx>
        <c:axId val="42130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42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970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35825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3582592"/>
        <c:scaling>
          <c:orientation val="minMax"/>
        </c:scaling>
        <c:delete val="0"/>
        <c:axPos val="l"/>
        <c:majorGridlines>
          <c:spPr>
            <a:ln w="3427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42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970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2130816"/>
        <c:crosses val="autoZero"/>
        <c:crossBetween val="between"/>
      </c:valAx>
      <c:spPr>
        <a:noFill/>
        <a:ln w="25410">
          <a:noFill/>
        </a:ln>
      </c:spPr>
    </c:plotArea>
    <c:legend>
      <c:legendPos val="r"/>
      <c:layout>
        <c:manualLayout>
          <c:xMode val="edge"/>
          <c:yMode val="edge"/>
          <c:x val="0.9365080111254751"/>
          <c:y val="0.33573132903841568"/>
          <c:w val="5.7142789987072451E-2"/>
          <c:h val="0.23980816034359326"/>
        </c:manualLayout>
      </c:layout>
      <c:overlay val="0"/>
      <c:spPr>
        <a:noFill/>
        <a:ln w="3427">
          <a:solidFill>
            <a:schemeClr val="tx1"/>
          </a:solidFill>
          <a:prstDash val="solid"/>
        </a:ln>
      </c:spPr>
      <c:txPr>
        <a:bodyPr/>
        <a:lstStyle/>
        <a:p>
          <a:pPr>
            <a:defRPr sz="1809" b="1" i="0" u="none" strike="noStrike" baseline="0">
              <a:solidFill>
                <a:schemeClr val="tx1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70" b="1" i="0" u="none" strike="noStrike" baseline="0">
          <a:solidFill>
            <a:schemeClr val="tx1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CDCAB67-B2E6-403A-9CDF-8C62174D30A4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D4074E0-C5E6-406B-B581-9330339B3E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0472582-BF7F-4CA7-AD64-FE74B07E68BF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7FCE5D9-F711-4590-8C50-0CE0E9FBA4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3A3C25-55C8-4F78-B7C4-EA20400971AA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822E04B-691A-43ED-A94C-449CFF0DD0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4943CFD-B332-4229-9EA4-B247F8DB2CC6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01CDFE7-0C6A-4269-9587-66E672A304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CC63B88-ED5C-4A58-8CEF-DA90938C6192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3F59A89-DAE7-401A-94FE-1935F6A4FF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230E498-0A2F-41A9-8F47-6B706051E4C4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FBF8C28-9318-402B-AF73-4AA05AFB13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2662ED3-1C31-4B32-839B-0447AC3C9B61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A3F98A7-9C06-4DF3-8A17-1608DD9921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8AA788-4CFD-4058-8D54-CB83D7FB9210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B06B33D-0F4E-4CA5-828F-D7461A8566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5B17151-84D0-4113-B4C0-0721A46B616E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5CFBAE3-9E4F-4EB9-A23C-F9119CEF0B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824FBBB-32FD-4A94-B833-F068434C5C09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82267C4-4FDB-40F6-9182-786C9FD62E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CC1CFD-27D8-487B-8563-8D45FAEAE79E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3518DF6-8723-4642-82F5-118DA46C67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C67557D9-B6AD-45D2-93B3-CC89895F6786}" type="datetimeFigureOut">
              <a:rPr lang="ru-RU" smtClean="0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1B4C9BA6-8C30-412F-AA15-1392E613DF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png"/><Relationship Id="rId4" Type="http://schemas.openxmlformats.org/officeDocument/2006/relationships/oleObject" Target="../embeddings/Microsoft_Excel_97-2003_Worksheet1.xls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276872"/>
            <a:ext cx="7851648" cy="1828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Столбчатые диаграммы</a:t>
            </a:r>
            <a:br>
              <a:rPr lang="ru-RU" dirty="0" smtClean="0"/>
            </a:br>
            <a:r>
              <a:rPr lang="ru-RU" dirty="0" smtClean="0"/>
              <a:t>6 класс</a:t>
            </a:r>
            <a:endParaRPr lang="ru-RU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4797425"/>
            <a:ext cx="7854950" cy="1752600"/>
          </a:xfrm>
        </p:spPr>
        <p:txBody>
          <a:bodyPr>
            <a:normAutofit/>
          </a:bodyPr>
          <a:lstStyle/>
          <a:p>
            <a:pPr marR="0" algn="ctr"/>
            <a:endParaRPr lang="ru-RU" sz="1800" dirty="0" smtClean="0"/>
          </a:p>
          <a:p>
            <a:pPr marR="0" algn="ctr"/>
            <a:endParaRPr lang="ru-RU" sz="1800" dirty="0"/>
          </a:p>
          <a:p>
            <a:pPr marR="0" algn="ctr"/>
            <a:endParaRPr lang="ru-RU" sz="1800" dirty="0" smtClean="0"/>
          </a:p>
          <a:p>
            <a:pPr marR="0" algn="ctr"/>
            <a:endParaRPr lang="ru-RU" sz="1800" dirty="0"/>
          </a:p>
          <a:p>
            <a:pPr marR="0" algn="ctr"/>
            <a:endParaRPr lang="ru-RU" sz="1800" dirty="0" smtClean="0"/>
          </a:p>
          <a:p>
            <a:pPr marR="0" algn="ctr"/>
            <a:r>
              <a:rPr lang="ru-RU" sz="1800" dirty="0" err="1" smtClean="0"/>
              <a:t>Чимрова</a:t>
            </a:r>
            <a:r>
              <a:rPr lang="ru-RU" sz="1800" dirty="0" smtClean="0"/>
              <a:t> Т.Б.</a:t>
            </a: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называются данные чертежи?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smtClean="0"/>
              <a:t>Круговая  диаграмма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smtClean="0"/>
              <a:t>Столбчатая  диаграмма</a:t>
            </a:r>
          </a:p>
        </p:txBody>
      </p:sp>
      <p:graphicFrame>
        <p:nvGraphicFramePr>
          <p:cNvPr id="7173" name="Объект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08013" y="1897063"/>
          <a:ext cx="3929062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r:id="rId4" imgW="3938357" imgH="2597121" progId="Excel.Chart.8">
                  <p:embed/>
                </p:oleObj>
              </mc:Choice>
              <mc:Fallback>
                <p:oleObj r:id="rId4" imgW="3938357" imgH="2597121" progId="Excel.Chart.8">
                  <p:embed/>
                  <p:pic>
                    <p:nvPicPr>
                      <p:cNvPr id="0" name="Объект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013" y="1897063"/>
                        <a:ext cx="3929062" cy="2590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4" name="Объект 7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4652963" y="1898650"/>
          <a:ext cx="3930650" cy="258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r:id="rId7" imgW="3944454" imgH="2597121" progId="Excel.Chart.8">
                  <p:embed/>
                </p:oleObj>
              </mc:Choice>
              <mc:Fallback>
                <p:oleObj r:id="rId7" imgW="3944454" imgH="2597121" progId="Excel.Chart.8">
                  <p:embed/>
                  <p:pic>
                    <p:nvPicPr>
                      <p:cNvPr id="0" name="Объект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2963" y="1898650"/>
                        <a:ext cx="3930650" cy="2587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755650" y="1341438"/>
            <a:ext cx="7704138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Диаграмма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 – это средство наглядного  изображения информации, предназначенной для сравнения  нескольких величин или  нескольких значений одной величины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тестирования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5531123"/>
              </p:ext>
            </p:extLst>
          </p:nvPr>
        </p:nvGraphicFramePr>
        <p:xfrm>
          <a:off x="1403648" y="1772816"/>
          <a:ext cx="6372225" cy="418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Построить столбчатую диаграмму. 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 селе 90 домов. Из них 15 домов – под железной крышей,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45 – под  черепичной, 30 домов – под шиферной.</a:t>
            </a:r>
          </a:p>
        </p:txBody>
      </p:sp>
      <p:graphicFrame>
        <p:nvGraphicFramePr>
          <p:cNvPr id="5" name="Объект 3"/>
          <p:cNvGraphicFramePr>
            <a:graphicFrameLocks noGrp="1" noChangeAspect="1"/>
          </p:cNvGraphicFramePr>
          <p:nvPr>
            <p:ph idx="1"/>
          </p:nvPr>
        </p:nvGraphicFramePr>
        <p:xfrm>
          <a:off x="1333500" y="1985963"/>
          <a:ext cx="6477000" cy="4287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Алгоритм построения диаграмм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539750" y="2997200"/>
          <a:ext cx="82296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520"/>
                <a:gridCol w="6635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Построить таблицу с исходными данными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Выделить блок клеток.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Вызвать мастер диаграмм (Меню-Вставка-Диаграмма).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Выбрать тип диаграммы</a:t>
                      </a:r>
                      <a:r>
                        <a:rPr lang="ru-RU" baseline="0" dirty="0" smtClean="0"/>
                        <a:t> – гистограмма и вид.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Вставить заголовки и подписи данных.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Поместить диаграмму на имеющемся листе.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224</TotalTime>
  <Words>85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Аспект</vt:lpstr>
      <vt:lpstr>Диаграмма Microsoft Excel</vt:lpstr>
      <vt:lpstr>Столбчатые диаграммы 6 класс</vt:lpstr>
      <vt:lpstr>Как называются данные чертежи?</vt:lpstr>
      <vt:lpstr>Презентация PowerPoint</vt:lpstr>
      <vt:lpstr>Результаты тестирования</vt:lpstr>
      <vt:lpstr>Построить столбчатую диаграмму.   В селе 90 домов. Из них 15 домов – под железной крышей,   45 – под  черепичной, 30 домов – под шиферной.</vt:lpstr>
      <vt:lpstr>Алгоритм построения диаграмм </vt:lpstr>
    </vt:vector>
  </TitlesOfParts>
  <Company>WareZ Provider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Столбчатые диаграммы 6 класс</dc:title>
  <dc:creator>www.PHILka.RU</dc:creator>
  <cp:lastModifiedBy>Admin</cp:lastModifiedBy>
  <cp:revision>32</cp:revision>
  <dcterms:created xsi:type="dcterms:W3CDTF">2011-12-04T17:28:56Z</dcterms:created>
  <dcterms:modified xsi:type="dcterms:W3CDTF">2016-11-20T19:07:42Z</dcterms:modified>
</cp:coreProperties>
</file>