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76" r:id="rId3"/>
    <p:sldId id="277" r:id="rId4"/>
    <p:sldId id="275" r:id="rId5"/>
    <p:sldId id="257" r:id="rId6"/>
    <p:sldId id="266" r:id="rId7"/>
    <p:sldId id="267" r:id="rId8"/>
    <p:sldId id="269" r:id="rId9"/>
    <p:sldId id="273" r:id="rId10"/>
    <p:sldId id="268" r:id="rId11"/>
    <p:sldId id="278" r:id="rId12"/>
    <p:sldId id="270" r:id="rId13"/>
    <p:sldId id="259" r:id="rId14"/>
    <p:sldId id="261" r:id="rId15"/>
    <p:sldId id="262" r:id="rId16"/>
    <p:sldId id="263" r:id="rId17"/>
    <p:sldId id="271" r:id="rId18"/>
    <p:sldId id="272" r:id="rId19"/>
    <p:sldId id="274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129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Апрель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55</c:v>
                </c:pt>
                <c:pt idx="1">
                  <c:v>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Апрель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</c:v>
                </c:pt>
                <c:pt idx="1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Апрель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14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66069408"/>
        <c:axId val="66069968"/>
      </c:barChart>
      <c:catAx>
        <c:axId val="660694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66069968"/>
        <c:crosses val="autoZero"/>
        <c:auto val="1"/>
        <c:lblAlgn val="ctr"/>
        <c:lblOffset val="100"/>
        <c:noMultiLvlLbl val="0"/>
      </c:catAx>
      <c:valAx>
        <c:axId val="66069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660694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435966452428279"/>
          <c:y val="0.86576023964836646"/>
          <c:w val="0.58439439840094953"/>
          <c:h val="0.1164621070018757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Апрель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</c:v>
                </c:pt>
                <c:pt idx="1">
                  <c:v>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Апрель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37</c:v>
                </c:pt>
                <c:pt idx="1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</c:v>
                </c:pt>
                <c:pt idx="1">
                  <c:v>Апрель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17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66073328"/>
        <c:axId val="153758592"/>
      </c:barChart>
      <c:catAx>
        <c:axId val="660733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53758592"/>
        <c:crosses val="autoZero"/>
        <c:auto val="1"/>
        <c:lblAlgn val="ctr"/>
        <c:lblOffset val="100"/>
        <c:noMultiLvlLbl val="0"/>
      </c:catAx>
      <c:valAx>
        <c:axId val="1537585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6607332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490C0-9815-4111-9CAE-51344E7C905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4AB31-92C6-4129-B683-AC006E2F22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52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4AB31-92C6-4129-B683-AC006E2F222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05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4AB31-92C6-4129-B683-AC006E2F222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664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390166" cy="2376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ормирование 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учебной 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деятельности младших школьников через активные методики </a:t>
            </a:r>
            <a:r>
              <a:rPr lang="ru-RU" sz="4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приемы</a:t>
            </a:r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511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3214686"/>
            <a:ext cx="2736304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D:\РАБОТА\пед.копилка\Картинки, раскраски\школьные картинки\15559_school_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14686"/>
            <a:ext cx="2736304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60432" cy="85010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Структура УД по </a:t>
            </a:r>
            <a:r>
              <a:rPr lang="ru-RU" sz="4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Д.Б.Эльконину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7467600" cy="49891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Мотивация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Учебная задача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Учебные действия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Контроль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Результат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Оценка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Рефлексия</a:t>
            </a:r>
          </a:p>
          <a:p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2421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857232"/>
            <a:ext cx="871543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У.Д. не дается человеку от рождения, ее надо сформировать.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www.notebookhp.ru/data/images/30132_original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3571876"/>
            <a:ext cx="3071834" cy="3023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1472" y="3500438"/>
            <a:ext cx="4429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Решение учебных задач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Совместная учебная деятельность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Нестандартные уроки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Система стимулов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Современные методики</a:t>
            </a:r>
          </a:p>
        </p:txBody>
      </p:sp>
    </p:spTree>
    <p:extLst>
      <p:ext uri="{BB962C8B-B14F-4D97-AF65-F5344CB8AC3E}">
        <p14:creationId xmlns:p14="http://schemas.microsoft.com/office/powerpoint/2010/main" val="19953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460432" cy="8501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Нестандартные уроки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467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уроки-фантазии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уроки-встречи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уроки-презентации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уроки-аукционы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уроки-соревнования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уроки-экскурсии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уроки-путешествия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театрализованные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уроки и т.д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4800" b="1" dirty="0" smtClean="0"/>
          </a:p>
          <a:p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6881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4500594" cy="465456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Человек</a:t>
            </a:r>
            <a:b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активно </a:t>
            </a:r>
            <a:b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включается в деятельность, если ЕСТЬ</a:t>
            </a:r>
            <a:b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МОТИВ</a:t>
            </a: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.</a:t>
            </a:r>
            <a:endParaRPr lang="ru-RU" sz="4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school02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071678"/>
            <a:ext cx="2919241" cy="41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183370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Стимулирование </a:t>
            </a:r>
            <a:b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И.П. </a:t>
            </a:r>
            <a:r>
              <a:rPr lang="ru-RU" sz="5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Подласый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school11-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852936"/>
            <a:ext cx="1872208" cy="3647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Надежда и Владислав\Desktop\1189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8346"/>
            <a:ext cx="4032448" cy="456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ежда и Владислав\Desktop\36020656_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3456384" cy="415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52928" cy="6669360"/>
          </a:xfrm>
        </p:spPr>
        <p:txBody>
          <a:bodyPr>
            <a:normAutofit fontScale="90000"/>
          </a:bodyPr>
          <a:lstStyle/>
          <a:p>
            <a:r>
              <a:rPr lang="ru-RU" sz="67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Стимулы</a:t>
            </a:r>
            <a:r>
              <a:rPr lang="ru-RU" sz="60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Опирайтесь на желания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Сравнивайте, приводите примеры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Заставляйте страстно чего-то желать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Пытайтесь понять</a:t>
            </a:r>
            <a:b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Используйте намерения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Поощряйте желание добиться      признания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school19-0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214290"/>
            <a:ext cx="2214546" cy="935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000108"/>
            <a:ext cx="8750206" cy="46085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Показывайте последствия совершаемых поступков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Признавайте достоинства</a:t>
            </a:r>
            <a:b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Одобряйте успех</a:t>
            </a:r>
            <a:b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Потребность в достижениях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Сделайте работу привлекательной</a:t>
            </a:r>
            <a:b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Мнимые запреты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Дайте ученику шанс</a:t>
            </a:r>
            <a:b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Хвалите и еще раз хвалите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0d87533b6df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0926" y="5072074"/>
            <a:ext cx="1643074" cy="1531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58346" cy="18448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Уровень сформированности</a:t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компонента УД 4 -х 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48818563"/>
              </p:ext>
            </p:extLst>
          </p:nvPr>
        </p:nvGraphicFramePr>
        <p:xfrm>
          <a:off x="1214414" y="2786058"/>
          <a:ext cx="650085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14546" y="2357430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Познавательная активность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59530200"/>
              </p:ext>
            </p:extLst>
          </p:nvPr>
        </p:nvGraphicFramePr>
        <p:xfrm>
          <a:off x="1285852" y="1397000"/>
          <a:ext cx="6858048" cy="431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5984" y="642918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Мотивация достижений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669360"/>
          </a:xfrm>
        </p:spPr>
        <p:txBody>
          <a:bodyPr>
            <a:normAutofit fontScale="90000"/>
          </a:bodyPr>
          <a:lstStyle/>
          <a:p>
            <a:pPr algn="l"/>
            <a:r>
              <a:rPr lang="ru-RU" sz="6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6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Показатели сформированности У.Д.</a:t>
            </a:r>
            <a:b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1.Достиженияученика в У.Д.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2.Признание коллективом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3.Высокий уровень самостоятельности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4.Устойчивая мотивация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5.Творческих подход при выполнении заданий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 Умение применять свои знания в практической деятельности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7.Умение отстоять свою точку зрения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8. Проявление любознательности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9. Активное и успешное участие в олимпиадах, конкурсах</a:t>
            </a:r>
            <a:br>
              <a:rPr lang="ru-RU" sz="3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school19-0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214290"/>
            <a:ext cx="2214546" cy="935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033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6948264" cy="6336704"/>
          </a:xfrm>
        </p:spPr>
        <p:txBody>
          <a:bodyPr>
            <a:noAutofit/>
          </a:bodyPr>
          <a:lstStyle/>
          <a:p>
            <a:r>
              <a:rPr lang="ru-RU" sz="4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Проблема</a:t>
            </a:r>
            <a:r>
              <a:rPr lang="en-US" sz="4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?</a:t>
            </a:r>
            <a:r>
              <a:rPr lang="ru-RU" sz="4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эффективные приемы можно использовать для </a:t>
            </a:r>
            <a:br>
              <a:rPr lang="ru-RU" sz="44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формирования успешной  УД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4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school02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2071678"/>
            <a:ext cx="2332917" cy="41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452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01122" cy="237626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 Если ребенку удается добиться успеха в школе, у него есть все шансы на успех в </a:t>
            </a:r>
            <a:r>
              <a:rPr lang="ru-RU" sz="4000" b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жизни</a:t>
            </a:r>
            <a:r>
              <a:rPr lang="ru-RU" sz="4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 (</a:t>
            </a:r>
            <a:r>
              <a:rPr lang="ru-RU" sz="4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У.Глассер</a:t>
            </a:r>
            <a:r>
              <a:rPr lang="ru-RU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school02-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929066"/>
            <a:ext cx="3000396" cy="2607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429132"/>
            <a:ext cx="2886356" cy="22491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4480" y="3500438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Спасибо!</a:t>
            </a:r>
            <a:endParaRPr lang="ru-RU" sz="8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Методические мероприятия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1. Заседание ШМО с приглашением учителей средней школы, приступившие к реализации ФГОС (сентябрь)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Посещение, анализ уроков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( в течении года)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3.Оформление методической копилки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4.Мониторинг У.Д 4 классы в сравнении (сентябрь, апрель)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5.НМС (подведение итогов)  апрель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1462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sz="4000" b="1" dirty="0" smtClean="0">
                <a:solidFill>
                  <a:srgbClr val="FF0000"/>
                </a:solidFill>
              </a:rPr>
              <a:t>Цель: </a:t>
            </a:r>
            <a:r>
              <a:rPr lang="ru-RU" sz="4000" b="1" dirty="0" smtClean="0">
                <a:solidFill>
                  <a:srgbClr val="002060"/>
                </a:solidFill>
              </a:rPr>
              <a:t>выявить приемы, способы стимулирования развития УД           школьников ,определить их  эффективность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03244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</a:t>
            </a:r>
            <a:r>
              <a:rPr lang="ru-RU" sz="3900" b="1" dirty="0" smtClean="0">
                <a:solidFill>
                  <a:srgbClr val="FF0000"/>
                </a:solidFill>
              </a:rPr>
              <a:t>Задачи:</a:t>
            </a:r>
          </a:p>
          <a:p>
            <a:pPr marL="514350" indent="-514350"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Систематизировать теоретические знания об У.Д.</a:t>
            </a:r>
          </a:p>
          <a:p>
            <a:pPr marL="514350" indent="-514350"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Углубить и пополнить знания о приемах, стимулах способствующих формированию У.Д.</a:t>
            </a:r>
          </a:p>
          <a:p>
            <a:pPr marL="514350" indent="-514350">
              <a:buAutoNum type="arabicPeriod"/>
            </a:pPr>
            <a:r>
              <a:rPr lang="ru-RU" sz="3900" b="1" dirty="0" smtClean="0">
                <a:solidFill>
                  <a:srgbClr val="002060"/>
                </a:solidFill>
              </a:rPr>
              <a:t> Провести мониторинг уровня сформированности У.Д. учеников 4-х кл.</a:t>
            </a:r>
            <a:endParaRPr lang="ru-RU" sz="39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1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0"/>
            <a:ext cx="8286808" cy="221457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Почему ребенок не всегда </a:t>
            </a:r>
            <a:br>
              <a:rPr lang="ru-RU" sz="5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успешно учится?</a:t>
            </a:r>
            <a:endParaRPr lang="ru-RU" sz="5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school02-2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6983" y="4714860"/>
            <a:ext cx="1997017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3286124"/>
            <a:ext cx="857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Одна из причин – недостаток  </a:t>
            </a:r>
            <a:r>
              <a:rPr lang="ru-RU" sz="36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сформированности</a:t>
            </a:r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учебной деятельности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071546"/>
            <a:ext cx="7743234" cy="220887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Можно привести коня </a:t>
            </a:r>
            <a:br>
              <a:rPr lang="ru-RU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водопою, но заставить его напиться нельзя. </a:t>
            </a:r>
            <a:endParaRPr lang="ru-RU" sz="4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school02-2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857628"/>
            <a:ext cx="2571768" cy="2759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633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529052" cy="321471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чебная деятельность-это процесс  приобретения человеком новых знаний, умений, и навыков или изменение старых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5" y="3244334"/>
            <a:ext cx="537308" cy="205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1506" name="AutoShape 2" descr="http://azovschool3.ru/media/images/background-education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698146"/>
            <a:ext cx="3571900" cy="293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2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дежда и Владислав\Desktop\bfaeea53f3dd36cbbc8279101ae1f5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384"/>
            <a:ext cx="4032447" cy="5722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ежда и Владислав\Desktop\i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4248471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02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857232"/>
            <a:ext cx="871543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У.Д. не дается человеку от рождения, ее надо сформировать.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www.notebookhp.ru/data/images/30132_original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3571876"/>
            <a:ext cx="3071834" cy="3023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</TotalTime>
  <Words>231</Words>
  <Application>Microsoft Office PowerPoint</Application>
  <PresentationFormat>Экран (4:3)</PresentationFormat>
  <Paragraphs>54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  Формирование учебной деятельности младших школьников через активные методики и приемы</vt:lpstr>
      <vt:lpstr>       Проблема ? Какие эффективные приемы можно использовать для  формирования успешной  УД      </vt:lpstr>
      <vt:lpstr>Методические мероприятия</vt:lpstr>
      <vt:lpstr>  Цель: выявить приемы, способы стимулирования развития УД           школьников ,определить их  эффективность</vt:lpstr>
      <vt:lpstr>Почему ребенок не всегда  успешно учится?</vt:lpstr>
      <vt:lpstr>Можно привести коня  к водопою, но заставить его напиться нельзя. </vt:lpstr>
      <vt:lpstr>Учебная деятельность-это процесс  приобретения человеком новых знаний, умений, и навыков или изменение старых</vt:lpstr>
      <vt:lpstr>Презентация PowerPoint</vt:lpstr>
      <vt:lpstr>Презентация PowerPoint</vt:lpstr>
      <vt:lpstr>Структура УД по Д.Б.Эльконину</vt:lpstr>
      <vt:lpstr>Презентация PowerPoint</vt:lpstr>
      <vt:lpstr>Нестандартные уроки</vt:lpstr>
      <vt:lpstr>Человек активно  включается в деятельность, если ЕСТЬ МОТИВ .</vt:lpstr>
      <vt:lpstr>Стимулирование  И.П. Подласый</vt:lpstr>
      <vt:lpstr>   Стимулы:  Опирайтесь на желания Сравнивайте, приводите примеры  Заставляйте страстно чего-то желать  Пытайтесь понять Используйте намерения  Поощряйте желание добиться      признания </vt:lpstr>
      <vt:lpstr>Показывайте последствия совершаемых поступков Признавайте достоинства  Одобряйте успех Потребность в достижениях  Сделайте работу привлекательной  Мнимые запреты Дайте ученику шанс Хвалите и еще раз хвалите </vt:lpstr>
      <vt:lpstr>Уровень сформированности компонента УД 4 -х </vt:lpstr>
      <vt:lpstr>Презентация PowerPoint</vt:lpstr>
      <vt:lpstr>      Показатели сформированности У.Д. 1.Достиженияученика в У.Д. 2.Признание коллективом 3.Высокий уровень самостоятельности 4.Устойчивая мотивация 5.Творческих подход при выполнении заданий 6. Умение применять свои знания в практической деятельности 7.Умение отстоять свою точку зрения 8. Проявление любознательности 9. Активное и успешное участие в олимпиадах, конкурсах      </vt:lpstr>
      <vt:lpstr>   « Если ребенку удается добиться успеха в школе, у него есть все шансы на успех в жизни». (У.Глассер)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мотивация учащихся</dc:title>
  <cp:lastModifiedBy>allusers</cp:lastModifiedBy>
  <cp:revision>65</cp:revision>
  <dcterms:modified xsi:type="dcterms:W3CDTF">2016-06-10T11:10:26Z</dcterms:modified>
</cp:coreProperties>
</file>