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C6D1E-29C7-4FBF-B18A-D04C18A5D4A8}" type="datetimeFigureOut">
              <a:rPr lang="ru-RU" smtClean="0"/>
              <a:t>06.11.2016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8DC62-EB07-48C3-A279-C6337FA01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982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38DC62-EB07-48C3-A279-C6337FA0156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856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2723-F274-46EE-AEB3-8D27FD1B6671}" type="datetime1">
              <a:rPr lang="ru-RU" smtClean="0"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3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3C84-9E9E-4225-9DB3-55B57650FC1A}" type="datetime1">
              <a:rPr lang="ru-RU" smtClean="0"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119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58B5-57A3-4D8E-9EBB-08D6D562291B}" type="datetime1">
              <a:rPr lang="ru-RU" smtClean="0"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625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13D9-3A0D-46CC-844A-C43528D6EF7D}" type="datetime1">
              <a:rPr lang="ru-RU" smtClean="0"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2246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CC16F-839B-46D5-8D44-0F9321A8C6E4}" type="datetime1">
              <a:rPr lang="ru-RU" smtClean="0"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13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2EC1-A7E6-402E-838D-D51603D713D4}" type="datetime1">
              <a:rPr lang="ru-RU" smtClean="0"/>
              <a:t>06.11.2016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59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F24BC-FF71-4374-B331-E4F94A8840DD}" type="datetime1">
              <a:rPr lang="ru-RU" smtClean="0"/>
              <a:t>06.11.2016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208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B047-9EFE-444A-B3DF-080802FF0C1E}" type="datetime1">
              <a:rPr lang="ru-RU" smtClean="0"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38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3CAABBC-103D-4D40-958D-95817E27A0EA}" type="datetime1">
              <a:rPr lang="ru-RU" smtClean="0"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08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E846-A57A-4F26-A61F-4F5536F9DA88}" type="datetime1">
              <a:rPr lang="ru-RU" smtClean="0"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64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01369-4D47-42F3-BC01-EDF59307471E}" type="datetime1">
              <a:rPr lang="ru-RU" smtClean="0"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00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4C031-B83D-4AF0-AECE-05160CBEC2D2}" type="datetime1">
              <a:rPr lang="ru-RU" smtClean="0"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942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131C-B7BB-415D-8FB5-02DB3EF63C9B}" type="datetime1">
              <a:rPr lang="ru-RU" smtClean="0"/>
              <a:t>06.11.2016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7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43E2-743F-498F-9028-22C4C8A607BE}" type="datetime1">
              <a:rPr lang="ru-RU" smtClean="0"/>
              <a:t>06.11.2016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1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776B8-6F1A-4A65-87AA-413E2988C213}" type="datetime1">
              <a:rPr lang="ru-RU" smtClean="0"/>
              <a:t>06.11.2016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051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88A2-3926-450E-97DE-2B19394D22DE}" type="datetime1">
              <a:rPr lang="ru-RU" smtClean="0"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78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CB061-7C61-45A8-B3A6-3211E15149CF}" type="datetime1">
              <a:rPr lang="ru-RU" smtClean="0"/>
              <a:t>06.11.2016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928A4-D240-45F5-9CCC-B2E57AB47395}" type="datetime1">
              <a:rPr lang="ru-RU" smtClean="0"/>
              <a:t>06.11.2016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5B568-09EA-497C-9F39-ACBD48072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2802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Историческое сочинение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Задание №25 ЕГЭ по истории 2017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1359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983475" y="205946"/>
            <a:ext cx="8229600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Критерии оценивания</a:t>
            </a:r>
            <a:endParaRPr kumimoji="0" lang="ru-RU" alt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543" y="1225105"/>
            <a:ext cx="6120914" cy="4407790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0590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534812" y="0"/>
            <a:ext cx="8785225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Основные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675" y="1587848"/>
            <a:ext cx="7114649" cy="3682303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4724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963179" y="258163"/>
            <a:ext cx="836295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Дополнительные критерии</a:t>
            </a:r>
            <a:endParaRPr kumimoji="0" lang="ru-RU" alt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627" y="1819516"/>
            <a:ext cx="7120745" cy="3218967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16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955" y="1411049"/>
            <a:ext cx="8974090" cy="4035902"/>
          </a:xfrm>
          <a:prstGeom prst="rect">
            <a:avLst/>
          </a:prstGeo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1785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81256" y="334032"/>
            <a:ext cx="57823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Структура сочинения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296930" y="1341438"/>
            <a:ext cx="5085620" cy="1558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Tx/>
              <a:buAutoNum type="arabicPeriod"/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Одно-два предложения «ДО»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Обозначить название периода»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Выделить ключевую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особенность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8313" y="1341438"/>
            <a:ext cx="3765936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Вводная часть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alt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alt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Основная часть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alt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alt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alt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Заключение.</a:t>
            </a:r>
            <a:endParaRPr kumimoji="0" lang="en-US" alt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6930" y="3186713"/>
            <a:ext cx="5085620" cy="1558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Tx/>
              <a:buAutoNum type="arabicPeriod"/>
              <a:defRPr/>
            </a:pPr>
            <a: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  <a:t>Указать две личности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  <a:t>Указать два события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>
                <a:solidFill>
                  <a:schemeClr val="tx1">
                    <a:lumMod val="95000"/>
                    <a:lumOff val="5000"/>
                  </a:schemeClr>
                </a:solidFill>
              </a:rPr>
              <a:t>Указать их причинно-следственные связи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6930" y="5031989"/>
            <a:ext cx="5085620" cy="1558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Дать оценку периоду</a:t>
            </a:r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684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48337" y="416410"/>
            <a:ext cx="28857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1801-1812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7265" y="1490652"/>
            <a:ext cx="1109636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Вводная часть:</a:t>
            </a:r>
          </a:p>
          <a:p>
            <a:r>
              <a:rPr lang="ru-RU" sz="2800" dirty="0" smtClean="0"/>
              <a:t>Девятнадцатый век в истории России это век реформ, великих побед и громких поражений, открытий в науке и культурных достижений. Он начался с вступления на престол </a:t>
            </a:r>
            <a:r>
              <a:rPr lang="ru-RU" sz="2800" dirty="0" smtClean="0">
                <a:solidFill>
                  <a:srgbClr val="7030A0"/>
                </a:solidFill>
              </a:rPr>
              <a:t>Александра I</a:t>
            </a:r>
            <a:r>
              <a:rPr lang="ru-RU" sz="2800" dirty="0" smtClean="0"/>
              <a:t> в  1801 году. Внук Екатерины Великой, которого она воспитала в духе идей просветителей XVIII века, стал императором в результате дворцового переворота и цареубийства. Оба этих факта наложили отпечаток на  его правление, особенно на первую его половину, названную   историками периодом </a:t>
            </a:r>
            <a:r>
              <a:rPr lang="ru-RU" sz="2800" dirty="0" smtClean="0">
                <a:solidFill>
                  <a:srgbClr val="7030A0"/>
                </a:solidFill>
              </a:rPr>
              <a:t>либеральных реформ </a:t>
            </a:r>
            <a:r>
              <a:rPr lang="ru-RU" sz="2800" dirty="0" smtClean="0"/>
              <a:t>и завершившимся нашествием Наполеона. </a:t>
            </a:r>
            <a:endParaRPr lang="ru-RU" sz="2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2345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036" y="1082872"/>
            <a:ext cx="115659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Зачем нужны вводная часть и заключение?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2206" y="2639499"/>
            <a:ext cx="7047587" cy="1579001"/>
          </a:xfrm>
          <a:prstGeom prst="rect">
            <a:avLst/>
          </a:prstGeo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906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1362" y="527222"/>
            <a:ext cx="113105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Среди реформ этого периода можно в первую очередь назвать </a:t>
            </a:r>
            <a:r>
              <a:rPr lang="ru-RU" sz="2800" dirty="0" smtClean="0">
                <a:solidFill>
                  <a:srgbClr val="7030A0"/>
                </a:solidFill>
              </a:rPr>
              <a:t>создание в 1801 году Негласного комитета</a:t>
            </a:r>
            <a:r>
              <a:rPr lang="ru-RU" sz="2800" dirty="0" smtClean="0"/>
              <a:t>, совещательного органа власти, в который входили ближайшие сподвижники и друзья молодого императора. Главным итогом деятельности комитета была </a:t>
            </a:r>
            <a:r>
              <a:rPr lang="ru-RU" sz="2800" dirty="0" smtClean="0">
                <a:solidFill>
                  <a:srgbClr val="7030A0"/>
                </a:solidFill>
              </a:rPr>
              <a:t>реформа органов государственного управления – вместо коллегий были введены министерства</a:t>
            </a:r>
            <a:r>
              <a:rPr lang="ru-RU" sz="2800" dirty="0" smtClean="0"/>
              <a:t>: военное, финансов, иностранных и внутренних дел и другие. Уже первые реформы </a:t>
            </a:r>
            <a:r>
              <a:rPr lang="ru-RU" sz="2800" dirty="0" smtClean="0">
                <a:solidFill>
                  <a:srgbClr val="7030A0"/>
                </a:solidFill>
              </a:rPr>
              <a:t>Александра  I</a:t>
            </a:r>
            <a:r>
              <a:rPr lang="ru-RU" sz="2800" dirty="0" smtClean="0"/>
              <a:t> не нашли понимания у многих представителей дворянства и от открытой деятельности, император перешел к тайной разработке реформ.</a:t>
            </a:r>
            <a:endParaRPr lang="ru-RU" sz="28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881816" y="4967416"/>
            <a:ext cx="4679092" cy="15569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</a:rPr>
              <a:t>Одна личность, два направления деятельности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4726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551" y="362465"/>
            <a:ext cx="110634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Одним из современников </a:t>
            </a:r>
            <a:r>
              <a:rPr lang="ru-RU" sz="2400" dirty="0" smtClean="0">
                <a:solidFill>
                  <a:srgbClr val="7030A0"/>
                </a:solidFill>
              </a:rPr>
              <a:t>Александра I</a:t>
            </a:r>
            <a:r>
              <a:rPr lang="ru-RU" sz="2400" dirty="0" smtClean="0"/>
              <a:t>  и его ближайших сторонников на пути к реформам был выдающийся государственный деятель и реформатор </a:t>
            </a:r>
            <a:r>
              <a:rPr lang="ru-RU" sz="2400" dirty="0" smtClean="0">
                <a:solidFill>
                  <a:srgbClr val="7030A0"/>
                </a:solidFill>
              </a:rPr>
              <a:t>М.М. Сперанский</a:t>
            </a:r>
            <a:r>
              <a:rPr lang="ru-RU" sz="2400" dirty="0" smtClean="0"/>
              <a:t>.     Занимавший </a:t>
            </a:r>
            <a:r>
              <a:rPr lang="ru-RU" sz="2400" dirty="0" smtClean="0">
                <a:solidFill>
                  <a:srgbClr val="7030A0"/>
                </a:solidFill>
              </a:rPr>
              <a:t>должность секретаря</a:t>
            </a:r>
            <a:r>
              <a:rPr lang="ru-RU" sz="2400" dirty="0" smtClean="0"/>
              <a:t>, Сперанский занимался разработкой важнейшей реформы – </a:t>
            </a:r>
            <a:r>
              <a:rPr lang="ru-RU" sz="2400" dirty="0" smtClean="0">
                <a:solidFill>
                  <a:srgbClr val="7030A0"/>
                </a:solidFill>
              </a:rPr>
              <a:t>введения в Российской империи конституционных основ</a:t>
            </a:r>
            <a:r>
              <a:rPr lang="ru-RU" sz="2400" dirty="0" smtClean="0"/>
              <a:t>.  В проекте были заложены идеи ограниченной монархии, разделения властей, наделения всех сословий гражданскими правами.  Как и опасался император идеи оказались по мнению дворян слишком революционными. </a:t>
            </a:r>
            <a:r>
              <a:rPr lang="ru-RU" sz="2400" dirty="0" smtClean="0">
                <a:solidFill>
                  <a:srgbClr val="7030A0"/>
                </a:solidFill>
              </a:rPr>
              <a:t>Государственный совет</a:t>
            </a:r>
            <a:r>
              <a:rPr lang="ru-RU" sz="2400" dirty="0" smtClean="0"/>
              <a:t>, созданный как совещательный орган при императоре </a:t>
            </a:r>
            <a:r>
              <a:rPr lang="ru-RU" sz="2400" dirty="0" smtClean="0">
                <a:solidFill>
                  <a:srgbClr val="7030A0"/>
                </a:solidFill>
              </a:rPr>
              <a:t>в 1809 году</a:t>
            </a:r>
            <a:r>
              <a:rPr lang="ru-RU" sz="2400" dirty="0" smtClean="0"/>
              <a:t>,  отказался принимать проект в исполнение и Сперанский был отправлен в неофициальную ссылку.     Однако его идеи </a:t>
            </a:r>
            <a:r>
              <a:rPr lang="ru-RU" sz="2400" dirty="0" smtClean="0">
                <a:solidFill>
                  <a:srgbClr val="7030A0"/>
                </a:solidFill>
              </a:rPr>
              <a:t>впоследствии</a:t>
            </a:r>
            <a:r>
              <a:rPr lang="ru-RU" sz="2400" dirty="0" smtClean="0"/>
              <a:t>  все-таки были частично реализованы в 1815 году – в Царстве Польском была введена конституция.</a:t>
            </a:r>
            <a:endParaRPr lang="ru-RU" sz="24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819135" y="5099222"/>
            <a:ext cx="6153665" cy="1598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Tx/>
              <a:buAutoNum type="arabicPeriod"/>
              <a:defRPr/>
            </a:pPr>
            <a:r>
              <a:rPr lang="ru-RU" dirty="0">
                <a:solidFill>
                  <a:schemeClr val="tx1"/>
                </a:solidFill>
              </a:rPr>
              <a:t>Вторая </a:t>
            </a:r>
            <a:r>
              <a:rPr lang="ru-RU" dirty="0" smtClean="0">
                <a:solidFill>
                  <a:schemeClr val="tx1"/>
                </a:solidFill>
              </a:rPr>
              <a:t>личность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ctr">
              <a:buFontTx/>
              <a:buAutoNum type="arabicPeriod"/>
              <a:defRPr/>
            </a:pPr>
            <a:r>
              <a:rPr lang="ru-RU" dirty="0">
                <a:solidFill>
                  <a:schemeClr val="tx1"/>
                </a:solidFill>
              </a:rPr>
              <a:t>Деятельность </a:t>
            </a:r>
            <a:r>
              <a:rPr lang="ru-RU" dirty="0" smtClean="0">
                <a:solidFill>
                  <a:schemeClr val="tx1"/>
                </a:solidFill>
              </a:rPr>
              <a:t>личности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ctr">
              <a:buFontTx/>
              <a:buAutoNum type="arabicPeriod"/>
              <a:defRPr/>
            </a:pPr>
            <a:r>
              <a:rPr lang="ru-RU" dirty="0">
                <a:solidFill>
                  <a:schemeClr val="tx1"/>
                </a:solidFill>
              </a:rPr>
              <a:t>Событие </a:t>
            </a:r>
            <a:r>
              <a:rPr lang="ru-RU" dirty="0" smtClean="0">
                <a:solidFill>
                  <a:schemeClr val="tx1"/>
                </a:solidFill>
              </a:rPr>
              <a:t>явление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ctr">
              <a:buFontTx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Последствия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057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276" y="179846"/>
            <a:ext cx="115906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Реформы Александра Павловича носили половинчатый характер, не имели тех </a:t>
            </a:r>
            <a:r>
              <a:rPr lang="ru-RU" sz="2400" dirty="0" smtClean="0">
                <a:solidFill>
                  <a:srgbClr val="7030A0"/>
                </a:solidFill>
              </a:rPr>
              <a:t>последствий</a:t>
            </a:r>
            <a:r>
              <a:rPr lang="ru-RU" sz="2400" dirty="0" smtClean="0"/>
              <a:t>, на которые были рассчитаны.  «Дней Александровых прекрасное начало» - так А.С. Пушкин описывал этот период.  Император опасавшийся повторить судьбу своего отца, </a:t>
            </a:r>
            <a:r>
              <a:rPr lang="ru-RU" sz="2400" dirty="0" smtClean="0">
                <a:solidFill>
                  <a:srgbClr val="7030A0"/>
                </a:solidFill>
              </a:rPr>
              <a:t>вызывал недовольство наиболее общественно-активной молодёжи</a:t>
            </a:r>
            <a:r>
              <a:rPr lang="ru-RU" sz="2400" dirty="0" smtClean="0"/>
              <a:t>, что привело к </a:t>
            </a:r>
            <a:r>
              <a:rPr lang="ru-RU" sz="2400" dirty="0" smtClean="0">
                <a:solidFill>
                  <a:srgbClr val="7030A0"/>
                </a:solidFill>
              </a:rPr>
              <a:t>созданию тайных общественных организаций: «Союза Спасения», «Южного» и «Северного» обществ, которые стояли у истоков революционного движения в России</a:t>
            </a:r>
            <a:r>
              <a:rPr lang="ru-RU" sz="2400" dirty="0" smtClean="0"/>
              <a:t>.  Главным последствием реформы государственных органов было </a:t>
            </a:r>
            <a:r>
              <a:rPr lang="ru-RU" sz="2400" dirty="0" smtClean="0">
                <a:solidFill>
                  <a:srgbClr val="7030A0"/>
                </a:solidFill>
              </a:rPr>
              <a:t>усиление власти монарха и централизация власти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Не принесли существенных результатов и попытки молодого императора решить крестьянский вопрос – очень незначительное количество крестьян получили свободу по «Закону о вольных хлебопашцах», и еще меньше получили в пользование землю.</a:t>
            </a:r>
            <a:endParaRPr lang="ru-RU" sz="24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865341" y="4942703"/>
            <a:ext cx="4629664" cy="16805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Tx/>
              <a:buAutoNum type="arabicPeriod"/>
              <a:defRPr/>
            </a:pPr>
            <a:r>
              <a:rPr lang="ru-RU" dirty="0">
                <a:solidFill>
                  <a:schemeClr val="tx1"/>
                </a:solidFill>
              </a:rPr>
              <a:t>Причинно-следственные </a:t>
            </a:r>
            <a:r>
              <a:rPr lang="ru-RU" dirty="0" smtClean="0">
                <a:solidFill>
                  <a:schemeClr val="tx1"/>
                </a:solidFill>
              </a:rPr>
              <a:t>связи</a:t>
            </a:r>
            <a:endParaRPr lang="ru-RU" dirty="0">
              <a:solidFill>
                <a:schemeClr val="tx1"/>
              </a:solidFill>
            </a:endParaRPr>
          </a:p>
          <a:p>
            <a:pPr marL="342900" indent="-342900" algn="ctr">
              <a:buFontTx/>
              <a:buAutoNum type="arabicPeriod"/>
              <a:defRPr/>
            </a:pPr>
            <a:r>
              <a:rPr lang="ru-RU" dirty="0">
                <a:solidFill>
                  <a:schemeClr val="tx1"/>
                </a:solidFill>
              </a:rPr>
              <a:t>Итоги и значение (лично высказанные)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894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8083" y="342270"/>
            <a:ext cx="33874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Заключение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5546" y="1111711"/>
            <a:ext cx="106432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Историки дают различную оценку деятельности Александра I. Мне близко мнение В.О. Ключевского, который утверждал, что реформаторская деятельность царя, особенно в первой половине царствования, ничего не дала ни народу, ни стране, а только привела к разладу в обществе, и к разделению, которого не было никогда раньше.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265773" y="4448432"/>
            <a:ext cx="2965622" cy="1664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1</a:t>
            </a:r>
            <a:r>
              <a:rPr lang="ru-RU" dirty="0" smtClean="0">
                <a:solidFill>
                  <a:schemeClr val="tx1"/>
                </a:solidFill>
              </a:rPr>
              <a:t>. Оценка</a:t>
            </a: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. Последствия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Мельникова А.А. МОБУ СОШ №49 г. Сочи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8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22</TotalTime>
  <Words>662</Words>
  <Application>Microsoft Office PowerPoint</Application>
  <PresentationFormat>Широкоэкранный</PresentationFormat>
  <Paragraphs>53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Trebuchet MS</vt:lpstr>
      <vt:lpstr>Берлин</vt:lpstr>
      <vt:lpstr>Историческое сочинение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Историческое сочинение</dc:title>
  <dc:creator>wishmel</dc:creator>
  <cp:lastModifiedBy>wishmel</cp:lastModifiedBy>
  <cp:revision>7</cp:revision>
  <dcterms:created xsi:type="dcterms:W3CDTF">2016-11-06T14:45:11Z</dcterms:created>
  <dcterms:modified xsi:type="dcterms:W3CDTF">2016-11-06T15:08:44Z</dcterms:modified>
</cp:coreProperties>
</file>