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14" r:id="rId1"/>
  </p:sldMasterIdLst>
  <p:notesMasterIdLst>
    <p:notesMasterId r:id="rId22"/>
  </p:notesMasterIdLst>
  <p:sldIdLst>
    <p:sldId id="283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9" r:id="rId17"/>
    <p:sldId id="280" r:id="rId18"/>
    <p:sldId id="281" r:id="rId19"/>
    <p:sldId id="282" r:id="rId20"/>
    <p:sldId id="278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132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B1C9D7-684F-4954-AD0B-FAD6E1362AC2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F14EF0-E986-49D1-B6AA-66BA2D75B4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34390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37D49-88FE-4594-B8C7-8769E4FE3E05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EA218-BA4E-4D4F-B77F-AE8BD3CD89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3078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37D49-88FE-4594-B8C7-8769E4FE3E05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EA218-BA4E-4D4F-B77F-AE8BD3CD89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1061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37D49-88FE-4594-B8C7-8769E4FE3E05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EA218-BA4E-4D4F-B77F-AE8BD3CD89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5815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37D49-88FE-4594-B8C7-8769E4FE3E05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EA218-BA4E-4D4F-B77F-AE8BD3CD89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3457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37D49-88FE-4594-B8C7-8769E4FE3E05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EA218-BA4E-4D4F-B77F-AE8BD3CD89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743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37D49-88FE-4594-B8C7-8769E4FE3E05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EA218-BA4E-4D4F-B77F-AE8BD3CD89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285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37D49-88FE-4594-B8C7-8769E4FE3E05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EA218-BA4E-4D4F-B77F-AE8BD3CD89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8235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37D49-88FE-4594-B8C7-8769E4FE3E05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EA218-BA4E-4D4F-B77F-AE8BD3CD89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93348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37D49-88FE-4594-B8C7-8769E4FE3E05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EA218-BA4E-4D4F-B77F-AE8BD3CD89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0778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37D49-88FE-4594-B8C7-8769E4FE3E05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EA218-BA4E-4D4F-B77F-AE8BD3CD89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11323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37D49-88FE-4594-B8C7-8769E4FE3E05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EA218-BA4E-4D4F-B77F-AE8BD3CD89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05944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C37D49-88FE-4594-B8C7-8769E4FE3E05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1EA218-BA4E-4D4F-B77F-AE8BD3CD89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1789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5" r:id="rId1"/>
    <p:sldLayoutId id="2147484016" r:id="rId2"/>
    <p:sldLayoutId id="2147484017" r:id="rId3"/>
    <p:sldLayoutId id="2147484018" r:id="rId4"/>
    <p:sldLayoutId id="2147484019" r:id="rId5"/>
    <p:sldLayoutId id="2147484020" r:id="rId6"/>
    <p:sldLayoutId id="2147484021" r:id="rId7"/>
    <p:sldLayoutId id="2147484022" r:id="rId8"/>
    <p:sldLayoutId id="2147484023" r:id="rId9"/>
    <p:sldLayoutId id="2147484024" r:id="rId10"/>
    <p:sldLayoutId id="214748402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3" y="332656"/>
            <a:ext cx="352839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i="1" dirty="0" smtClean="0">
                <a:solidFill>
                  <a:srgbClr val="7030A0"/>
                </a:solidFill>
                <a:latin typeface="Constantia" panose="02030602050306030303" pitchFamily="18" charset="0"/>
              </a:rPr>
              <a:t>История Новогоднего                праздника в России</a:t>
            </a:r>
            <a:endParaRPr lang="ru-RU" sz="4000" i="1" dirty="0">
              <a:solidFill>
                <a:srgbClr val="7030A0"/>
              </a:solidFill>
              <a:latin typeface="Constantia" panose="02030602050306030303" pitchFamily="18" charset="0"/>
            </a:endParaRPr>
          </a:p>
        </p:txBody>
      </p:sp>
      <p:sp>
        <p:nvSpPr>
          <p:cNvPr id="4" name="AutoShape 6" descr="http://svet-mayakov.ru/wp-content/uploads/2015/01/13.jpg"/>
          <p:cNvSpPr>
            <a:spLocks noChangeAspect="1" noChangeArrowheads="1"/>
          </p:cNvSpPr>
          <p:nvPr/>
        </p:nvSpPr>
        <p:spPr bwMode="auto">
          <a:xfrm>
            <a:off x="899592" y="476672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7151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88640"/>
            <a:ext cx="8496944" cy="20536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i="1" dirty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всей территории России был распространён обычай новогоднего обхода домов молодёжью или детьми. В деревнях ряженые с песнями и прибаутками ходили толпами под окна просить пирогов. Подобные обходы в течение святок проводились трижды: в рождественский сочельник, под Новый год и накануне Крещения. Вот где было настоящее веселье!</a:t>
            </a:r>
            <a:endParaRPr lang="ru-RU" sz="20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5301208"/>
            <a:ext cx="8712968" cy="1738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i="1" dirty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Эти традиции празднования Рождества сложились у нас давным-давно, ещё в X в., и празднование Нового года по петровскому указу органично вплелось эту традицию. </a:t>
            </a:r>
            <a:endParaRPr lang="ru-RU" sz="2000" i="1" dirty="0">
              <a:latin typeface="Constantia" panose="0203060205030603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i="1" dirty="0" smtClean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 </a:t>
            </a:r>
            <a:r>
              <a:rPr lang="ru-RU" sz="2000" i="1" dirty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прошло ещё 200 лет и Россия до 1918 г., жила «по старому стилю».</a:t>
            </a:r>
            <a:endParaRPr lang="ru-RU" sz="2000" i="1" dirty="0">
              <a:latin typeface="Constantia" panose="0203060205030603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i="1" dirty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000" i="1" dirty="0">
              <a:effectLst/>
              <a:latin typeface="Constantia" panose="0203060205030603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http://www.neizvestniy-geniy.ru/images/works/photo/2012/12/804420_1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2242279"/>
            <a:ext cx="4608511" cy="305892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19522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599012"/>
            <a:ext cx="8568952" cy="3352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i="1" dirty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Сразу же после Октябрьской революции, уже 16 ноября 1917 г. Совет народных комиссаров во главе с Лениным рассмотрел вопрос о переходе на новое счисление времени. 24 января 1918 г. принимается декрет «О введении в Российской республике западноевропейского календаря».</a:t>
            </a:r>
            <a:endParaRPr lang="ru-RU" i="1" dirty="0">
              <a:latin typeface="Constantia" panose="0203060205030603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i="1" dirty="0" smtClean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Сразу </a:t>
            </a:r>
            <a:r>
              <a:rPr lang="ru-RU" i="1" dirty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возникли противоречия с православными праздниками, ведь, изменив даты гражданских, правительство не тронуло церковные праздники, и христиане продолжали жить по юлианскому календарю — получилось, что Рождество праздновалось не до, а после Нового года. Но это совершенно не смущало большевиков. Даже напротив: им было на руку разрушение основ христианской культуры. Что же до самих праздников, то новая власть собиралась ввести свои, новые, социалистические. </a:t>
            </a:r>
            <a:endParaRPr lang="ru-RU" i="1" dirty="0">
              <a:effectLst/>
              <a:latin typeface="Constantia" panose="0203060205030603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3956205"/>
            <a:ext cx="8640960" cy="3042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i="1" dirty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Населению Советской России предлагалось лишь упорно трудиться, а если и праздновать, то только новые даты: </a:t>
            </a:r>
            <a:endParaRPr lang="ru-RU" i="1" dirty="0" smtClean="0">
              <a:latin typeface="Constantia" panose="020306020503060303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i="1" dirty="0" smtClean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22 января </a:t>
            </a:r>
            <a:r>
              <a:rPr lang="ru-RU" i="1" dirty="0" smtClean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день памяти Ленина;</a:t>
            </a:r>
            <a:endParaRPr lang="ru-RU" i="1" dirty="0" smtClean="0">
              <a:latin typeface="Constantia" panose="0203060205030603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i="1" dirty="0" smtClean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i="1" dirty="0" smtClean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12 марта </a:t>
            </a:r>
            <a:r>
              <a:rPr lang="ru-RU" i="1" dirty="0" smtClean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низвержение самодержавия (до 1940 г.); </a:t>
            </a:r>
            <a:endParaRPr lang="ru-RU" i="1" dirty="0" smtClean="0">
              <a:latin typeface="Constantia" panose="0203060205030603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i="1" dirty="0" smtClean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i="1" dirty="0" smtClean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и 2 мая </a:t>
            </a:r>
            <a:r>
              <a:rPr lang="ru-RU" i="1" dirty="0" smtClean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Дни Интернационала; </a:t>
            </a:r>
            <a:endParaRPr lang="ru-RU" i="1" dirty="0" smtClean="0">
              <a:latin typeface="Constantia" panose="0203060205030603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i="1" dirty="0" smtClean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i="1" dirty="0" smtClean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 и 8 ноября </a:t>
            </a:r>
            <a:r>
              <a:rPr lang="ru-RU" i="1" dirty="0" smtClean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Дни Пролетарской революции; </a:t>
            </a:r>
            <a:endParaRPr lang="ru-RU" i="1" dirty="0" smtClean="0">
              <a:latin typeface="Constantia" panose="0203060205030603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i="1" dirty="0" smtClean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i="1" dirty="0" smtClean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 декабря </a:t>
            </a:r>
            <a:r>
              <a:rPr lang="ru-RU" i="1" dirty="0" smtClean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День конституции (с 1940 г.). </a:t>
            </a:r>
            <a:endParaRPr lang="ru-RU" i="1" dirty="0" smtClean="0">
              <a:latin typeface="Constantia" panose="0203060205030603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i="1" dirty="0" smtClean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Таким </a:t>
            </a:r>
            <a:r>
              <a:rPr lang="ru-RU" i="1" dirty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праздникам, как Новый год или Рождество не было места в этой системе. </a:t>
            </a:r>
            <a:endParaRPr lang="ru-RU" i="1" dirty="0">
              <a:latin typeface="Constantia" panose="0203060205030603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i="1" dirty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i="1" dirty="0">
              <a:effectLst/>
              <a:latin typeface="Constantia" panose="0203060205030603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26343" y="210316"/>
            <a:ext cx="3797771" cy="4216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b="1" i="1" dirty="0" smtClean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Большевики: война с ёлками</a:t>
            </a:r>
            <a:endParaRPr lang="ru-RU" sz="2000" b="1" i="1" dirty="0">
              <a:effectLst/>
              <a:latin typeface="Constantia" panose="0203060205030603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1316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88640"/>
            <a:ext cx="8493175" cy="1409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i="1" dirty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первые послереволюционные годы традиция ещё сохранялась в неприкосновенности. По-прежнему радовали ребятню и «старорежимный» Дед Мороз, и нарядные ёлки.</a:t>
            </a:r>
            <a:endParaRPr lang="ru-RU" sz="2000" i="1" dirty="0">
              <a:latin typeface="Constantia" panose="0203060205030603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i="1" dirty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000" i="1" dirty="0">
              <a:effectLst/>
              <a:latin typeface="Constantia" panose="0203060205030603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http://ic.pics.livejournal.com/igorinna/21778772/303121/303121_original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1583035"/>
            <a:ext cx="4604743" cy="3237984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323528" y="1535683"/>
            <a:ext cx="374441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i="1" dirty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 всё же постепенно и неуклонно новая власть уходила от старых традиций. Праздник Рождества Христова было решено преобразовать в «комсомольское Рождество», где ёлке места уже не было. А вскоре, после 1923 г., и вовсе началось изгнание Рождества из России</a:t>
            </a:r>
            <a:r>
              <a:rPr lang="ru-RU" sz="2000" dirty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5336630"/>
            <a:ext cx="8625097" cy="1394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i="1" dirty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Ёлке была объявлена беспощадная война. При этом её почему-то обозвали «поповской», хотя до революции именно церковь боролась с ёлкой как с отголоском языческих обрядов. </a:t>
            </a:r>
            <a:endParaRPr lang="ru-RU" sz="2000" i="1" dirty="0">
              <a:latin typeface="Constantia" panose="0203060205030603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i="1" dirty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000" i="1" dirty="0">
              <a:effectLst/>
              <a:latin typeface="Constantia" panose="0203060205030603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0839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856895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Вскоре был прекращён выпуск новогодних открыток, остались в прошлом весёлые рождественские и новогодние праздники и гуляния. Новогодний праздник вместе с ёлочкой, следуя классическим правилам конспирации, ушёл в подполье.</a:t>
            </a:r>
            <a:endParaRPr lang="ru-RU" sz="2000" i="1" dirty="0"/>
          </a:p>
        </p:txBody>
      </p:sp>
      <p:pic>
        <p:nvPicPr>
          <p:cNvPr id="1026" name="Picture 2" descr="http://vernisazh.ucoz.com/_ph/5/18476255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0927" y="1772816"/>
            <a:ext cx="6074153" cy="4859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9501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59683"/>
            <a:ext cx="8640960" cy="20353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b="1" i="1" dirty="0" smtClean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Снова </a:t>
            </a:r>
            <a:r>
              <a:rPr lang="ru-RU" sz="2000" b="1" i="1" dirty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празднует народ Рождество и Новый год</a:t>
            </a:r>
            <a:endParaRPr lang="ru-RU" sz="2000" i="1" dirty="0">
              <a:latin typeface="Constantia" panose="0203060205030603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b="1" i="1" dirty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i="1" dirty="0" smtClean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Запрет </a:t>
            </a:r>
            <a:r>
              <a:rPr lang="ru-RU" sz="2000" i="1" dirty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проведение новогодних праздников действовал недолго, всего шесть лет. Уже в конце 1934 г. Сталин лично дал указание вернуть народу праздник Нового года. Рождеству, впрочем, повезло меньше. Оно осталось под запретом.</a:t>
            </a:r>
            <a:r>
              <a:rPr lang="ru-RU" dirty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844824"/>
            <a:ext cx="864096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декабре 1934 г. главная газета страны «Правда» напечатала статью секретаря ЦК ВКП(б) Павла </a:t>
            </a:r>
            <a:r>
              <a:rPr lang="ru-RU" sz="2000" i="1" dirty="0" err="1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Постышева</a:t>
            </a:r>
            <a:r>
              <a:rPr lang="ru-RU" sz="2000" i="1" dirty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«Давайте организуем к Новому году детям хорошую ёлку!» Понятно, что подобные идеи без одобрения Сталина не могли появиться в печати.</a:t>
            </a:r>
            <a:endParaRPr lang="ru-RU" sz="2000" i="1" dirty="0"/>
          </a:p>
        </p:txBody>
      </p:sp>
      <p:pic>
        <p:nvPicPr>
          <p:cNvPr id="4" name="Рисунок 3" descr="http://www.miasskiy.ru/images/_news/2014-12/24-12-3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3168263"/>
            <a:ext cx="4788532" cy="34474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70523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8640960" cy="305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i="1" dirty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 чтобы организовать встречу Нового года в идеологически верном ключе, в том же декабре 1934 г. в свет вышло «Пособие для партийных и комсомольских ячеек», в котором давались подробные указания об организации праздника. К примеру, венчать ель должна была пятиконечная красная звезда. Ёлочные игрушки также должны были соответствовать требованиям политического момента: вместо шаров предлагалось изготовить из цветной бумаги фигурки тракторов и комбайнов. Там же, был приведён текст и </a:t>
            </a:r>
            <a:r>
              <a:rPr lang="ru-RU" sz="2000" i="1" dirty="0" smtClean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ноты</a:t>
            </a:r>
            <a:r>
              <a:rPr lang="en-US" sz="2000" i="1" dirty="0" smtClean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dirty="0" smtClean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песни, </a:t>
            </a:r>
            <a:r>
              <a:rPr lang="ru-RU" sz="2000" i="1" dirty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ставшей с тех пор нашей главной новогодней песенкой</a:t>
            </a:r>
            <a:r>
              <a:rPr lang="ru-RU" i="1" dirty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i="1" dirty="0">
              <a:effectLst/>
              <a:latin typeface="Constantia" panose="0203060205030603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://www.pugachev-studio.ru/published/publicdata/U89950/attachments/SC/products_pictures/20140707114602_002_enl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3388877"/>
            <a:ext cx="4464496" cy="3270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982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1" y="260648"/>
            <a:ext cx="8763665" cy="23975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i="1" dirty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«Пособии» был изменён и внешний облик Деда Мороза. Дореволюционный Мороз надевал перчатки, непременно трёхпалые и белые — это символизировало святость всего того, что он даёт из своих рук. Теперь же ему полагалось носить тёплые красные варежки, которые если, что-то и символизировали, то только цвет государственного флага. С алой шубы исчезла и богатая вышивка серебряными нитками, и оторочка из лебединого пуха. </a:t>
            </a:r>
            <a:endParaRPr lang="ru-RU" sz="2000" i="1" dirty="0">
              <a:latin typeface="Constantia" panose="0203060205030603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http://intergranus.ru/uploads/images/ansambl_pjatij_korpus_ja_vibirau_deda_moroza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31"/>
          <a:stretch/>
        </p:blipFill>
        <p:spPr bwMode="auto">
          <a:xfrm>
            <a:off x="2077067" y="2659817"/>
            <a:ext cx="4968552" cy="407614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785061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16632"/>
            <a:ext cx="856895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>
                <a:latin typeface="Constantia" panose="02030602050306030303" pitchFamily="18" charset="0"/>
              </a:rPr>
              <a:t>Новогодняя елка окончательно "перешла на службу" советской власти. Ведь даже внешне она была похожа на Кремль с его пятиконечной звездой, и теперь она прочно стала символом нового строя. Но вскоре грянула война, и людям стало не до праздников, хотя скромно, настолько, насколько это было возможным, Новый год отмечали даже в блокадном Ленинграде и в тяжелые послевоенные годы тоже. Лучшие продукты откладывали для праздника и готовили хоть что-нибудь, что можно было преподнести в качестве подарка близким. На заводах праздников не отмечали – не до этого было, надо было поднимать страну с колен. Только в </a:t>
            </a:r>
            <a:r>
              <a:rPr lang="ru-RU" sz="2000" i="1" dirty="0" smtClean="0">
                <a:latin typeface="Constantia" panose="02030602050306030303" pitchFamily="18" charset="0"/>
              </a:rPr>
              <a:t>1947-м </a:t>
            </a:r>
            <a:r>
              <a:rPr lang="ru-RU" sz="2000" i="1" dirty="0">
                <a:latin typeface="Constantia" panose="02030602050306030303" pitchFamily="18" charset="0"/>
              </a:rPr>
              <a:t>году первый день года объявили официальным выходным</a:t>
            </a:r>
            <a:r>
              <a:rPr lang="ru-RU" sz="2000" i="1" dirty="0">
                <a:solidFill>
                  <a:srgbClr val="666666"/>
                </a:solidFill>
                <a:latin typeface="Constantia" panose="02030602050306030303" pitchFamily="18" charset="0"/>
              </a:rPr>
              <a:t>.</a:t>
            </a:r>
            <a:endParaRPr lang="ru-RU" sz="2000" i="1" dirty="0">
              <a:latin typeface="Constantia" panose="02030602050306030303" pitchFamily="18" charset="0"/>
            </a:endParaRPr>
          </a:p>
        </p:txBody>
      </p:sp>
      <p:pic>
        <p:nvPicPr>
          <p:cNvPr id="7170" name="Picture 2" descr="http://f9.ifotki.info/org/44899809d08390bd41e08b05e5bc429a5fa545107358690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271"/>
          <a:stretch/>
        </p:blipFill>
        <p:spPr bwMode="auto">
          <a:xfrm>
            <a:off x="1835696" y="3568408"/>
            <a:ext cx="5544616" cy="3158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0558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64096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>
                <a:latin typeface="Constantia" panose="02030602050306030303" pitchFamily="18" charset="0"/>
              </a:rPr>
              <a:t>А вот в 50-е годы в большинстве советских семей появился телевизор, и традиции начали меняться коренным образом. Теперь этот прибор стал незаменимым праздничным атрибутом вместе с праздничными новогодними программами и фильмами. </a:t>
            </a:r>
            <a:r>
              <a:rPr lang="ru-RU" sz="2000" i="1" dirty="0" smtClean="0">
                <a:latin typeface="Constantia" panose="02030602050306030303" pitchFamily="18" charset="0"/>
              </a:rPr>
              <a:t>Несмотря </a:t>
            </a:r>
            <a:r>
              <a:rPr lang="ru-RU" sz="2000" i="1" dirty="0">
                <a:latin typeface="Constantia" panose="02030602050306030303" pitchFamily="18" charset="0"/>
              </a:rPr>
              <a:t>на дефицит и довольно тяжелое экономическое положение страны, все стремились как можно богаче накрыть стол, "достать" более ценные подарки для близких.</a:t>
            </a:r>
          </a:p>
        </p:txBody>
      </p:sp>
      <p:pic>
        <p:nvPicPr>
          <p:cNvPr id="6146" name="Picture 2" descr="http://grazio.com.ua/wp-content/uploads/2015/07/535951_390583517785366_6311142283291321444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11660" y="2435570"/>
            <a:ext cx="6120680" cy="4080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9791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864096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i="1" dirty="0">
                <a:latin typeface="Constantia" panose="02030602050306030303" pitchFamily="18" charset="0"/>
              </a:rPr>
              <a:t>Приход нового тысячелетия принес с собой и новые веяния: так, например, в России появились официальные новогодне-рождественские каникулы, длящиеся до двух недель. Фейерверки, петарды, шутихи, салюты повсеместно вытеснили традиционные хлопушки с конфетти. Бенгальские огни стали более разнообразными. Большинство россиян продолжают встречать Новый год по сложившимся традициям – дома, в кругу близких и </a:t>
            </a:r>
            <a:r>
              <a:rPr lang="ru-RU" sz="2000" i="1" dirty="0" smtClean="0">
                <a:latin typeface="Constantia" panose="02030602050306030303" pitchFamily="18" charset="0"/>
              </a:rPr>
              <a:t>друзей.</a:t>
            </a:r>
            <a:endParaRPr lang="ru-RU" sz="2000" i="1" dirty="0">
              <a:latin typeface="Constantia" panose="02030602050306030303" pitchFamily="18" charset="0"/>
            </a:endParaRPr>
          </a:p>
        </p:txBody>
      </p:sp>
      <p:pic>
        <p:nvPicPr>
          <p:cNvPr id="8194" name="Picture 2" descr="http://files.vm.ru/photo/vecherka/2011/12/file62ul9loofegyb4bldq8_800_480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482"/>
          <a:stretch/>
        </p:blipFill>
        <p:spPr bwMode="auto">
          <a:xfrm>
            <a:off x="1505653" y="2636912"/>
            <a:ext cx="6276710" cy="396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4123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xn--80aaelcctm1cdig2dxhg.xn--p1ai/files/2015/06/15637736_mihail_boskin_horovod_1910e_szh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87538" y="2580063"/>
            <a:ext cx="5400600" cy="388848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179512" y="116632"/>
            <a:ext cx="8816652" cy="2463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en-US" sz="2400" b="1" i="1" dirty="0" smtClean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</a:t>
            </a:r>
            <a:r>
              <a:rPr lang="ru-RU" sz="2000" b="1" i="1" dirty="0" smtClean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Отмечали </a:t>
            </a:r>
            <a:r>
              <a:rPr lang="ru-RU" sz="2000" b="1" i="1" dirty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Новый Год 1 </a:t>
            </a:r>
            <a:r>
              <a:rPr lang="ru-RU" sz="2000" b="1" i="1" dirty="0" smtClean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марта</a:t>
            </a:r>
            <a:endParaRPr lang="en-US" sz="2000" b="1" i="1" dirty="0" smtClean="0">
              <a:latin typeface="Constantia" panose="020306020503060303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ru-RU" sz="2000" i="1" dirty="0">
              <a:latin typeface="Constantia" panose="0203060205030603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000" i="1" dirty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Наши предки, восточные славяне, отмечали приход Нового года точно так же, как и другие народы, весной. Год делили на две половины: летнюю и зимнюю. Начинался он с первого весеннего месяца — марта, потому что именно с этой поры природа пробуждается ото сна к жизни. </a:t>
            </a:r>
            <a:endParaRPr lang="ru-RU" sz="2000" i="1" dirty="0">
              <a:effectLst/>
              <a:latin typeface="Constantia" panose="0203060205030603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7337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8496944" cy="2331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i="1" dirty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Совсем не случайно новогодние праздники возродились так быстро — слишком уж они пришлись ко двору в нашем суровом климате, напоминая нам в разгар холодной зимы о том, что никогда не следует забывать: жизнь </a:t>
            </a:r>
            <a:r>
              <a:rPr lang="ru-RU" sz="2000" i="1" dirty="0" smtClean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прекрасна, впереди </a:t>
            </a:r>
            <a:r>
              <a:rPr lang="ru-RU" sz="2000" i="1" dirty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нас ждут новые встречи, </a:t>
            </a:r>
            <a:r>
              <a:rPr lang="ru-RU" sz="2000" i="1" dirty="0" smtClean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свершения и весна</a:t>
            </a:r>
            <a:r>
              <a:rPr lang="ru-RU" sz="2000" i="1" dirty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i="1" dirty="0">
              <a:latin typeface="Constantia" panose="0203060205030603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i="1" dirty="0">
                <a:latin typeface="Constantia" panose="0203060205030603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://cs403322.vk.me/v403322415/2d48/y_y0bo6qcf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5625" y="2204864"/>
            <a:ext cx="6932745" cy="2938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logotipka.ru/images/stories/12_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5160" y="5271923"/>
            <a:ext cx="5133677" cy="1586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5554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skachatkartinki.ru/img/picture/Apr/26/d6be753d1614d496aa4337f5116334e0/1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7655" y="3059556"/>
            <a:ext cx="4464496" cy="346355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179512" y="332656"/>
            <a:ext cx="8784976" cy="2726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en-US" sz="2000" b="1" i="1" dirty="0" smtClean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</a:t>
            </a:r>
            <a:r>
              <a:rPr lang="ru-RU" sz="2000" b="1" i="1" dirty="0" smtClean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Новый </a:t>
            </a:r>
            <a:r>
              <a:rPr lang="ru-RU" sz="2000" b="1" i="1" dirty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Год перенесли на сентябрь</a:t>
            </a:r>
            <a:endParaRPr lang="ru-RU" sz="2000" i="1" dirty="0">
              <a:latin typeface="Constantia" panose="0203060205030603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i="1" dirty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988 г. Русь приняла христианство, и вместе с новой религией к нам пришёл Византийский календарь. Это был юлианский календарь с римскими наименованиями месяцев; семидневной неделей и продолжительностью года в 365,25 суток. Так же вошла в употребление и византийское летосчисление, где сотворение мира относилось к 5508 г. до Рождества Христова. </a:t>
            </a:r>
            <a:endParaRPr lang="ru-RU" sz="2000" i="1" dirty="0">
              <a:latin typeface="Constantia" panose="0203060205030603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i="1" dirty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000" i="1" dirty="0">
              <a:effectLst/>
              <a:latin typeface="Constantia" panose="0203060205030603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2672473"/>
            <a:ext cx="4176464" cy="40441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i="1" dirty="0" smtClean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- новому </a:t>
            </a:r>
            <a:r>
              <a:rPr lang="ru-RU" sz="2000" i="1" dirty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Руси календарю год должен был начинаться в сентябре. Как известно, с традициями бороться очень непросто. Даже окрестившись, русский народ упорно продолжал встречать Новый год по старинке 1 марта — с началом весны. Отголоски обычаев того далёкого праздника сохранились до сих пор в некоторых обрядах Масленицы</a:t>
            </a:r>
            <a:r>
              <a:rPr lang="ru-RU" i="1" dirty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endParaRPr lang="ru-RU" i="1" dirty="0">
              <a:latin typeface="Constantia" panose="0203060205030603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5356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16632"/>
            <a:ext cx="8640960" cy="69751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i="1" dirty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Время шло, и примерно к XII в. народ совершенно освоился в новой обстановке и стал встречать сначала свой традиционный Новый год в марте, а через несколько месяцев — в сентябре. </a:t>
            </a:r>
            <a:endParaRPr lang="ru-RU" sz="20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i="1" dirty="0" smtClean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Сентябрьский </a:t>
            </a:r>
            <a:r>
              <a:rPr lang="ru-RU" sz="2000" i="1" dirty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Новый год русские люди встречали с удовольствием, торжественно и по чину. Многие стремились приехать на праздник в Москву, где устраивались пышные торжества. Из всех городов и селений к Белокаменной тянулись подводы и телеги крестьян, спешили кибитки дворян и гремели колёсами по бревенчатым настилам мостовых рыдваны важных бояр. Всем хотелось побывать в Кремле и посмотреть стольный град. </a:t>
            </a:r>
            <a:endParaRPr lang="ru-RU" sz="20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i="1" dirty="0" smtClean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Встречали </a:t>
            </a:r>
            <a:r>
              <a:rPr lang="ru-RU" sz="2000" i="1" dirty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Новый год так же, как делаем мы сегодня, ночью. В последний вечер старого года дорогие гости и почтительные родственники обязательно сходились в дом главы семейства или старшего в роду. Гостей приветливо встречали, усаживали за накрытые столы, угощали мёдом, малиновой </a:t>
            </a:r>
            <a:r>
              <a:rPr lang="ru-RU" sz="2000" i="1" dirty="0" smtClean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бражкой</a:t>
            </a:r>
            <a:r>
              <a:rPr lang="en-US" sz="2000" i="1" dirty="0" smtClean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2000" i="1" dirty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dirty="0" smtClean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2000" i="1" dirty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неспешной беседой ждали полуночи. Ровно в двенадцать в тишине гремел выстрел вестовой пушки, возвещавшей о наступлении Нового года, и сразу же бил большой колокол на Иване Великом. Все обнимались, троекратно целовали друг друга, поздравляли с Новым годом и желали добра и мира. </a:t>
            </a:r>
            <a:endParaRPr lang="ru-RU" sz="20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4554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640960" cy="371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i="1" dirty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начинался пир! Кто гулял всю ночь до рассвета, а кто, памятуя о завтрашних делах, выпивал чарочку, да и на боковую. Приехавшие праздновать Новый год в Москву утром непременно шли в Кремль, на Соборную площадь. Там происходило действо, потрясавшее воображение наших предков. В соборах горели мириады свечей, басами пели дьяки, сияло золото богатых иконостасов, толпился пёстро и празднично одетый народ. </a:t>
            </a:r>
            <a:endParaRPr lang="en-US" sz="2000" i="1" dirty="0" smtClean="0">
              <a:latin typeface="Constantia" panose="020306020503060303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i="1" dirty="0" smtClean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Всего </a:t>
            </a:r>
            <a:r>
              <a:rPr lang="ru-RU" sz="2000" i="1" dirty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чуть более двухсот лет россияне пользовались такой системой счёта лет.</a:t>
            </a:r>
            <a:endParaRPr lang="ru-RU" sz="20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i="1" dirty="0" smtClean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Последний </a:t>
            </a:r>
            <a:r>
              <a:rPr lang="ru-RU" sz="2000" i="1" dirty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 осенний Новый год был отпразднован 1 сентября 1698 г… </a:t>
            </a:r>
            <a:endParaRPr lang="ru-RU" sz="20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i="1" dirty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0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http://semyaivera.ru/wp-content/uploads/2012/07/prazdnichnyiy-stol-na-Rus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47516" y="3573016"/>
            <a:ext cx="4448967" cy="3155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6419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6805" y="116632"/>
            <a:ext cx="8695675" cy="23829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en-US" sz="2000" b="1" i="1" dirty="0" smtClean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</a:t>
            </a:r>
            <a:r>
              <a:rPr lang="ru-RU" sz="2000" b="1" i="1" dirty="0" smtClean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000" b="1" i="1" dirty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снова Новый год меняет дату — 1 января</a:t>
            </a:r>
            <a:endParaRPr lang="ru-RU" sz="20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i="1" dirty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0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i="1" dirty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исходе первой трети 7208 г. от сотворения мира россиянам вновь изменили календарь и вновь перенесли празднование начала Нового года. 19 декабря по юлианскому календарю Пётр подписал именной указ «О писании впредь </a:t>
            </a:r>
            <a:r>
              <a:rPr lang="ru-RU" sz="2000" i="1" dirty="0" err="1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Генваря</a:t>
            </a:r>
            <a:r>
              <a:rPr lang="ru-RU" sz="2000" i="1" dirty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 1 числа 1700 года во всех бумагах лета от Рождества Христова, а не от Сотворения мира».</a:t>
            </a:r>
            <a:endParaRPr lang="ru-RU" sz="20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788024" y="2708919"/>
            <a:ext cx="4104456" cy="305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i="1" dirty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Реформу Пётр объяснил так: «А то указали Мы Великий Государь учинить, для того, что во многих Христианских окрестных народах, которые православную Христианскую Восточную веру держат с нами согласно, лета пишут числом от Рождества Христова».</a:t>
            </a:r>
            <a:endParaRPr lang="ru-RU" sz="20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http://cs622126.vk.me/v622126933/4bdf3/ZvK88liY2XE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74"/>
          <a:stretch/>
        </p:blipFill>
        <p:spPr bwMode="auto">
          <a:xfrm>
            <a:off x="196805" y="2708919"/>
            <a:ext cx="4392487" cy="380978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804668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04664"/>
            <a:ext cx="8712968" cy="60064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i="1" dirty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Ёлки и новогодние фейерверки появились в наших домах и на улицах так же благодаря этому указу Петра: «по большим проезжим улицам, и знатным людям и у домов нарочитых (именитых) духовного и мирского чина, перед воротами учинить некоторое украшение от древ и ветвей сосновых еловых и можжевеловых. А людям скудным (то есть бедным) хотя по древу или ветви над воротами или над хороминами своими поставить. И чтоб то поспело будущего </a:t>
            </a:r>
            <a:r>
              <a:rPr lang="ru-RU" i="1" dirty="0" err="1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генваря</a:t>
            </a:r>
            <a:r>
              <a:rPr lang="ru-RU" i="1" dirty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 1-му числу 1700 сего года. А стоять тому украшению </a:t>
            </a:r>
            <a:r>
              <a:rPr lang="ru-RU" i="1" dirty="0" err="1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генваря</a:t>
            </a:r>
            <a:r>
              <a:rPr lang="ru-RU" i="1" dirty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 7-е число того же года. Да </a:t>
            </a:r>
            <a:r>
              <a:rPr lang="ru-RU" i="1" dirty="0" err="1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генваря</a:t>
            </a:r>
            <a:r>
              <a:rPr lang="ru-RU" i="1" dirty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ж в 1-й день, в знак веселия, друг друга </a:t>
            </a:r>
            <a:r>
              <a:rPr lang="ru-RU" i="1" dirty="0" err="1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поздравляти</a:t>
            </a:r>
            <a:r>
              <a:rPr lang="ru-RU" i="1" dirty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 Новым годом и столетним веком, и учинить сие, когда на Большой Красной площади огненные потехи начнутся, и стрельба будет, и по знатным домам боярским и </a:t>
            </a:r>
            <a:r>
              <a:rPr lang="ru-RU" i="1" dirty="0" err="1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окольничьим</a:t>
            </a:r>
            <a:r>
              <a:rPr lang="ru-RU" i="1" dirty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и думным знатным людям, палатного, воинского и купеческого чина знаменитым людям каждому на своём дворе из небольших пушечек, у кого есть, или из мелкого ружья учинить трижды стрельбу и выпустить несколько ракет, сколько у кого случится. А по улицам большим, где пристойно, </a:t>
            </a:r>
            <a:r>
              <a:rPr lang="ru-RU" i="1" dirty="0" err="1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генваря</a:t>
            </a:r>
            <a:r>
              <a:rPr lang="ru-RU" i="1" dirty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 1-го числа по 7-е число по ночам огни зажигать из дров, или из хвороста, или из соломы. А где мелкие дворы, собравшись по пяти или шести дворов, </a:t>
            </a:r>
            <a:r>
              <a:rPr lang="ru-RU" i="1" dirty="0" err="1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тако</a:t>
            </a:r>
            <a:r>
              <a:rPr lang="ru-RU" i="1" dirty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же огонь класть, или, кто хочет, на столбиках по одной или по две или по три смоляные и худые бочки, наполняя соломою или хворостом, зажигать, а перед </a:t>
            </a:r>
            <a:r>
              <a:rPr lang="ru-RU" i="1" dirty="0" err="1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бургомистрскою</a:t>
            </a:r>
            <a:r>
              <a:rPr lang="ru-RU" i="1" dirty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ратушею стрельбе и таким украшениям по их усмотрению быть же</a:t>
            </a:r>
            <a:r>
              <a:rPr lang="ru-RU" i="1" dirty="0" smtClean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i="1" dirty="0">
              <a:latin typeface="Constantia" panose="0203060205030603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022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4962" y="153445"/>
            <a:ext cx="8424936" cy="20221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i="1" dirty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 царь первый пустил ракету, которая, огненной змейкой извиваясь в воздухе, возвестила народу наступление Нового года, а вслед за нею, согласно царскому указу, началась потеха и по всей Белокаменной</a:t>
            </a:r>
            <a:r>
              <a:rPr lang="ru-RU" sz="2000" i="1" dirty="0" smtClean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....</a:t>
            </a:r>
            <a:endParaRPr lang="en-US" sz="2000" i="1" dirty="0" smtClean="0">
              <a:latin typeface="Constantia" panose="020306020503060303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en-US" sz="2000" i="1" dirty="0">
              <a:latin typeface="Constantia" panose="0203060205030603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ru-RU" i="1" dirty="0">
              <a:latin typeface="Constantia" panose="0203060205030603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44009" y="2276872"/>
            <a:ext cx="4125889" cy="4669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i="1" dirty="0" smtClean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Весьма </a:t>
            </a:r>
            <a:r>
              <a:rPr lang="ru-RU" sz="2000" i="1" dirty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многие — не только из простого народа, но и из тогдашней московской знати — удивлялись: «Как мог Государь переменить солнечное течение?» Веруя, что Бог сотворил свет в сентябре, многие остались при своих старых привычках: новогодний праздник опять встречали дважды — сначала 1 сентября, как было заведено исстари, а потом 31 декабря, как приказал царь-реформатор.</a:t>
            </a:r>
            <a:endParaRPr lang="ru-RU" sz="2000" i="1" dirty="0">
              <a:latin typeface="Constantia" panose="0203060205030603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http://health-fitnes.ru/cimg/2014/103111/2546644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787" y="2780928"/>
            <a:ext cx="4226643" cy="338437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330787" y="1524960"/>
            <a:ext cx="843911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 едва завершились празднества и народ пришёл в себя после новогоднего шума, как в Москве поднялся ропот по поводу перемены летосчисления.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251366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568952" cy="30416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i="1" dirty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Введение нового календаря, безусловно, внесло некоторое смущение народа. Тем не менее, не было сумятицы в датах, гражданские праздники не противопоставлялись церковным. Всё было логично и понятно: Новый год отмечался после Рождества, то есть после окончания Рождественского поста, не нарушая его течения. </a:t>
            </a:r>
            <a:endParaRPr lang="ru-RU" sz="20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i="1" dirty="0" smtClean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Важным </a:t>
            </a:r>
            <a:r>
              <a:rPr lang="ru-RU" sz="2000" i="1" dirty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событием этого периода были Святки. В ночь с 24 на 25 декабря праздновался рождественский сочельник, который подводил черту под прожитым годом, завершал рождественский пост и открывал двухнедельные новогодние празднества. </a:t>
            </a:r>
            <a:endParaRPr lang="ru-RU" sz="20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7524" y="3020250"/>
            <a:ext cx="4248472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i="1" dirty="0">
                <a:latin typeface="Constantia" panose="0203060205030603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052" name="Picture 4" descr="http://i.daynr.com/2/b/b24cdaa15129d496796083e18ed1c6c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74451" y="3231264"/>
            <a:ext cx="4723089" cy="3531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1313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738</TotalTime>
  <Words>1675</Words>
  <Application>Microsoft Office PowerPoint</Application>
  <PresentationFormat>Экран (4:3)</PresentationFormat>
  <Paragraphs>61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6" baseType="lpstr">
      <vt:lpstr>Arial</vt:lpstr>
      <vt:lpstr>Calibri</vt:lpstr>
      <vt:lpstr>Calibri Light</vt:lpstr>
      <vt:lpstr>Constantia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</dc:creator>
  <cp:lastModifiedBy>lenovo</cp:lastModifiedBy>
  <cp:revision>54</cp:revision>
  <dcterms:created xsi:type="dcterms:W3CDTF">2015-12-02T06:35:46Z</dcterms:created>
  <dcterms:modified xsi:type="dcterms:W3CDTF">2016-11-20T11:29:58Z</dcterms:modified>
</cp:coreProperties>
</file>