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99"/>
    <a:srgbClr val="9933FF"/>
    <a:srgbClr val="339933"/>
    <a:srgbClr val="0000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9828" autoAdjust="0"/>
  </p:normalViewPr>
  <p:slideViewPr>
    <p:cSldViewPr>
      <p:cViewPr>
        <p:scale>
          <a:sx n="66" d="100"/>
          <a:sy n="66" d="100"/>
        </p:scale>
        <p:origin x="-63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331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331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1331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331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31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32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32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32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32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32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32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32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32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3328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329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330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6247CEE-BB24-4115-9E63-7318BDA02EF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333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33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39D346-8EEA-40E2-8014-F932FC7DC39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5E3143-2599-4242-951E-9718BD921DF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7BC0EA0-A66D-4212-AE98-66B400434AA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BEE28AF-F892-4D71-AC58-99068D09775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87F8665-537B-422B-B08E-F1BDA37FC31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B83C04-72C1-4D30-85E5-EE02816969E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03A313-161C-4C3E-B5EB-62A686D0912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31FCCB-537C-4850-844F-4787C5C0D44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A00E6D1-2EB1-4F60-B165-ED8C32190F5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F27D5E-21C9-4721-BCE3-F3036C8282F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207FE2-F341-4C57-8410-5B691AC0DD9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22299A86-D953-402D-99C9-F7F2A1550D3E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229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229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29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29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229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230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1230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30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Давайте подумаем</a:t>
            </a:r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4038600" y="4648200"/>
            <a:ext cx="16002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CC"/>
                    </a:gs>
                    <a:gs pos="100000">
                      <a:srgbClr val="0000FF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10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>
                <a:solidFill>
                  <a:srgbClr val="FF0000"/>
                </a:solidFill>
                <a:latin typeface="Comic Sans MS" pitchFamily="66" charset="0"/>
              </a:rPr>
              <a:t>1.Найти площадь квадрата со стороной 4см.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                            </a:t>
            </a:r>
            <a:r>
              <a:rPr lang="en-US"/>
              <a:t>S=a</a:t>
            </a:r>
            <a:r>
              <a:rPr lang="ru-RU" sz="2000"/>
              <a:t>х</a:t>
            </a:r>
            <a:r>
              <a:rPr lang="en-US"/>
              <a:t>b</a:t>
            </a:r>
            <a:r>
              <a:rPr lang="ru-RU"/>
              <a:t> </a:t>
            </a:r>
            <a:endParaRPr lang="en-US"/>
          </a:p>
          <a:p>
            <a:pPr>
              <a:buFont typeface="Wingdings" pitchFamily="2" charset="2"/>
              <a:buNone/>
            </a:pPr>
            <a:r>
              <a:rPr lang="en-US"/>
              <a:t>                               S=</a:t>
            </a:r>
            <a:r>
              <a:rPr lang="ru-RU"/>
              <a:t>4х4=4</a:t>
            </a:r>
            <a:r>
              <a:rPr lang="ru-RU" baseline="30000"/>
              <a:t>2</a:t>
            </a:r>
            <a:r>
              <a:rPr lang="ru-RU"/>
              <a:t>=_(см</a:t>
            </a:r>
            <a:r>
              <a:rPr lang="ru-RU" baseline="30000"/>
              <a:t>2</a:t>
            </a:r>
            <a:r>
              <a:rPr lang="ru-RU"/>
              <a:t>)                                                     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914400" y="2133600"/>
            <a:ext cx="2133600" cy="198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>
                <a:solidFill>
                  <a:srgbClr val="FF0000"/>
                </a:solidFill>
                <a:latin typeface="Comic Sans MS" pitchFamily="66" charset="0"/>
              </a:rPr>
              <a:t>2.Найти объём прямоугольного параллелепипеда со сторонами, равными 4см</a:t>
            </a:r>
            <a:endParaRPr lang="ru-RU" sz="400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                             </a:t>
            </a:r>
            <a:r>
              <a:rPr lang="en-US"/>
              <a:t>V=</a:t>
            </a:r>
            <a:r>
              <a:rPr lang="ru-RU"/>
              <a:t>а</a:t>
            </a:r>
            <a:r>
              <a:rPr lang="ru-RU" sz="2000"/>
              <a:t>х</a:t>
            </a:r>
            <a:r>
              <a:rPr lang="en-US"/>
              <a:t>b</a:t>
            </a:r>
            <a:r>
              <a:rPr lang="ru-RU" sz="2000"/>
              <a:t>х</a:t>
            </a:r>
            <a:r>
              <a:rPr lang="ru-RU"/>
              <a:t>с</a:t>
            </a:r>
          </a:p>
          <a:p>
            <a:pPr>
              <a:buFont typeface="Wingdings" pitchFamily="2" charset="2"/>
              <a:buNone/>
            </a:pPr>
            <a:r>
              <a:rPr lang="ru-RU"/>
              <a:t>                                </a:t>
            </a:r>
            <a:r>
              <a:rPr lang="en-US"/>
              <a:t>V</a:t>
            </a:r>
            <a:r>
              <a:rPr lang="ru-RU"/>
              <a:t>=4</a:t>
            </a:r>
            <a:r>
              <a:rPr lang="ru-RU" sz="2000"/>
              <a:t>х</a:t>
            </a:r>
            <a:r>
              <a:rPr lang="ru-RU"/>
              <a:t>4</a:t>
            </a:r>
            <a:r>
              <a:rPr lang="ru-RU" sz="2000"/>
              <a:t>х</a:t>
            </a:r>
            <a:r>
              <a:rPr lang="ru-RU"/>
              <a:t>4=4</a:t>
            </a:r>
            <a:r>
              <a:rPr lang="ru-RU" baseline="30000"/>
              <a:t>3</a:t>
            </a:r>
            <a:r>
              <a:rPr lang="ru-RU"/>
              <a:t>=__(см</a:t>
            </a:r>
            <a:r>
              <a:rPr lang="ru-RU" baseline="30000"/>
              <a:t>3</a:t>
            </a:r>
            <a:r>
              <a:rPr lang="ru-RU"/>
              <a:t>)</a:t>
            </a:r>
            <a:endParaRPr lang="ru-RU" baseline="30000"/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auto">
          <a:xfrm>
            <a:off x="838200" y="2209800"/>
            <a:ext cx="1981200" cy="19812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>
                <a:latin typeface="Comic Sans MS" pitchFamily="66" charset="0"/>
              </a:rPr>
              <a:t>Представьте степень в виде произведения, найдите её значение</a:t>
            </a:r>
            <a:r>
              <a:rPr lang="ru-RU" sz="4000"/>
              <a:t> </a:t>
            </a:r>
          </a:p>
        </p:txBody>
      </p:sp>
      <p:graphicFrame>
        <p:nvGraphicFramePr>
          <p:cNvPr id="26636" name="Group 12"/>
          <p:cNvGraphicFramePr>
            <a:graphicFrameLocks noGrp="1"/>
          </p:cNvGraphicFramePr>
          <p:nvPr>
            <p:ph idx="1"/>
          </p:nvPr>
        </p:nvGraphicFramePr>
        <p:xfrm>
          <a:off x="457200" y="2362200"/>
          <a:ext cx="8229600" cy="182880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82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ru-RU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=4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х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_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х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_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х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_=</a:t>
                      </a:r>
                      <a:endParaRPr kumimoji="0" lang="ru-RU" sz="28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9933FF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5</a:t>
                      </a:r>
                      <a:r>
                        <a:rPr kumimoji="0" lang="ru-RU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=_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х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_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х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_=</a:t>
                      </a:r>
                      <a:endParaRPr kumimoji="0" lang="ru-RU" sz="28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9933FF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ru-RU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6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=_____ =</a:t>
                      </a:r>
                      <a:endParaRPr kumimoji="0" lang="ru-RU" sz="28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9933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6</a:t>
                      </a:r>
                      <a:r>
                        <a:rPr kumimoji="0" lang="ru-RU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 =6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х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_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х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-=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ru-RU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 =_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х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_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х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_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х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_=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7</a:t>
                      </a:r>
                      <a:r>
                        <a:rPr kumimoji="0" lang="ru-RU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 =______=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WordArt 4"/>
          <p:cNvSpPr>
            <a:spLocks noChangeArrowheads="1" noChangeShapeType="1" noTextEdit="1"/>
          </p:cNvSpPr>
          <p:nvPr/>
        </p:nvSpPr>
        <p:spPr bwMode="auto">
          <a:xfrm>
            <a:off x="1676400" y="1066800"/>
            <a:ext cx="6019800" cy="1203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rect">
                    <a:fillToRect t="100000" r="100000"/>
                  </a:path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Спасибо!</a:t>
            </a:r>
          </a:p>
        </p:txBody>
      </p:sp>
      <p:sp>
        <p:nvSpPr>
          <p:cNvPr id="29701" name="WordArt 5"/>
          <p:cNvSpPr>
            <a:spLocks noChangeArrowheads="1" noChangeShapeType="1" noTextEdit="1"/>
          </p:cNvSpPr>
          <p:nvPr/>
        </p:nvSpPr>
        <p:spPr bwMode="auto">
          <a:xfrm>
            <a:off x="2514600" y="3146425"/>
            <a:ext cx="4343400" cy="1349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rect">
                    <a:fillToRect t="100000" r="100000"/>
                  </a:path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Удачи!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  <p:bldP spid="2970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>
                <a:latin typeface="Comic Sans MS" pitchFamily="66" charset="0"/>
              </a:rPr>
              <a:t>Что объединяет эти выражения?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67000"/>
            <a:ext cx="8229600" cy="3200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>
                <a:solidFill>
                  <a:srgbClr val="339933"/>
                </a:solidFill>
              </a:rPr>
              <a:t>576:18;           975:65;              816:48;</a:t>
            </a:r>
          </a:p>
          <a:p>
            <a:pPr algn="ctr">
              <a:buFont typeface="Wingdings" pitchFamily="2" charset="2"/>
              <a:buNone/>
            </a:pPr>
            <a:r>
              <a:rPr lang="ru-RU" b="1">
                <a:solidFill>
                  <a:srgbClr val="339933"/>
                </a:solidFill>
              </a:rPr>
              <a:t>252:42;           258:43;              108:36.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>
                <a:latin typeface="Comic Sans MS" pitchFamily="66" charset="0"/>
              </a:rPr>
              <a:t>Распределите на группы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/>
              <a:t>       </a:t>
            </a:r>
            <a:r>
              <a:rPr lang="ru-RU" b="1">
                <a:solidFill>
                  <a:srgbClr val="0000FF"/>
                </a:solidFill>
                <a:hlinkClick r:id="rId2" action="ppaction://hlinksldjump"/>
              </a:rPr>
              <a:t>4х3</a:t>
            </a:r>
            <a:r>
              <a:rPr lang="ru-RU" b="1">
                <a:solidFill>
                  <a:srgbClr val="0000FF"/>
                </a:solidFill>
              </a:rPr>
              <a:t>  </a:t>
            </a:r>
            <a:r>
              <a:rPr lang="ru-RU" b="1">
                <a:solidFill>
                  <a:srgbClr val="9933FF"/>
                </a:solidFill>
              </a:rPr>
              <a:t>             7х2х6                 7+3+5+7</a:t>
            </a:r>
            <a:r>
              <a:rPr lang="ru-RU"/>
              <a:t> </a:t>
            </a:r>
            <a:endParaRPr lang="ru-RU" b="1">
              <a:solidFill>
                <a:srgbClr val="9933FF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b="1">
                <a:solidFill>
                  <a:srgbClr val="9933FF"/>
                </a:solidFill>
              </a:rPr>
              <a:t>       6+6+6           </a:t>
            </a:r>
            <a:r>
              <a:rPr lang="ru-RU" b="1">
                <a:solidFill>
                  <a:srgbClr val="9933FF"/>
                </a:solidFill>
                <a:hlinkClick r:id="rId3" action="ppaction://hlinksldjump"/>
              </a:rPr>
              <a:t>38х38</a:t>
            </a:r>
            <a:r>
              <a:rPr lang="ru-RU" b="1">
                <a:solidFill>
                  <a:srgbClr val="9933FF"/>
                </a:solidFill>
              </a:rPr>
              <a:t>                 4х4х4х4</a:t>
            </a:r>
          </a:p>
          <a:p>
            <a:pPr algn="ctr">
              <a:buFont typeface="Wingdings" pitchFamily="2" charset="2"/>
              <a:buNone/>
            </a:pPr>
            <a:r>
              <a:rPr lang="ru-RU" b="1">
                <a:solidFill>
                  <a:srgbClr val="9933FF"/>
                </a:solidFill>
              </a:rPr>
              <a:t> 3х3х3х3х3    5+5+5+5            5х3х2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9933FF"/>
                </a:solidFill>
              </a:rPr>
              <a:t>4х3                             7+3+5+7</a:t>
            </a:r>
            <a:r>
              <a:rPr lang="ru-RU"/>
              <a:t> </a:t>
            </a:r>
            <a:endParaRPr lang="ru-RU" b="1">
              <a:solidFill>
                <a:srgbClr val="9933FF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9933FF"/>
                </a:solidFill>
              </a:rPr>
              <a:t>7х2х6                         6+6+6</a:t>
            </a: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9933FF"/>
                </a:solidFill>
              </a:rPr>
              <a:t>38х38                         5+5+5+5</a:t>
            </a: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9933FF"/>
                </a:solidFill>
              </a:rPr>
              <a:t>4х4х4х4</a:t>
            </a: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9933FF"/>
                </a:solidFill>
              </a:rPr>
              <a:t>3х3х3х3х3</a:t>
            </a: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9933FF"/>
                </a:solidFill>
              </a:rPr>
              <a:t>5х3х2</a:t>
            </a:r>
          </a:p>
          <a:p>
            <a:pPr>
              <a:buFont typeface="Wingdings" pitchFamily="2" charset="2"/>
              <a:buNone/>
            </a:pPr>
            <a:endParaRPr lang="ru-RU" b="1">
              <a:solidFill>
                <a:srgbClr val="9933FF"/>
              </a:solidFill>
            </a:endParaRPr>
          </a:p>
        </p:txBody>
      </p:sp>
      <p:sp>
        <p:nvSpPr>
          <p:cNvPr id="16388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610600" y="6400800"/>
            <a:ext cx="304800" cy="280988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9933FF"/>
                </a:solidFill>
              </a:rPr>
              <a:t>4х3                             38х38</a:t>
            </a: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9933FF"/>
                </a:solidFill>
              </a:rPr>
              <a:t>7х2х6                         4х4х4х4</a:t>
            </a: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9933FF"/>
                </a:solidFill>
              </a:rPr>
              <a:t>5х3х2                         3х3х3х3х3</a:t>
            </a: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9933FF"/>
                </a:solidFill>
              </a:rPr>
              <a:t>7+3+5+7                     6+6+6 </a:t>
            </a: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9933FF"/>
                </a:solidFill>
              </a:rPr>
              <a:t>                                   5+5+5+5</a:t>
            </a:r>
          </a:p>
        </p:txBody>
      </p:sp>
      <p:sp>
        <p:nvSpPr>
          <p:cNvPr id="17413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400800"/>
            <a:ext cx="304800" cy="280988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>
                <a:solidFill>
                  <a:srgbClr val="FF3399"/>
                </a:solidFill>
                <a:latin typeface="Comic Sans MS" pitchFamily="66" charset="0"/>
              </a:rPr>
              <a:t>Возведение в степень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2667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</a:t>
            </a:r>
            <a:r>
              <a:rPr lang="ru-RU" b="1">
                <a:solidFill>
                  <a:srgbClr val="0000FF"/>
                </a:solidFill>
              </a:rPr>
              <a:t>4х4х4= 4</a:t>
            </a:r>
            <a:r>
              <a:rPr lang="ru-RU" b="1" baseline="30000">
                <a:solidFill>
                  <a:srgbClr val="0000FF"/>
                </a:solidFill>
              </a:rPr>
              <a:t>3</a:t>
            </a:r>
            <a:endParaRPr lang="ru-RU" b="1">
              <a:solidFill>
                <a:srgbClr val="0000FF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0000FF"/>
                </a:solidFill>
              </a:rPr>
              <a:t>                                                                       5х5= 5</a:t>
            </a:r>
            <a:r>
              <a:rPr lang="ru-RU" b="1" baseline="30000">
                <a:solidFill>
                  <a:srgbClr val="0000FF"/>
                </a:solidFill>
              </a:rPr>
              <a:t>2</a:t>
            </a:r>
          </a:p>
          <a:p>
            <a:pPr>
              <a:buFont typeface="Wingdings" pitchFamily="2" charset="2"/>
              <a:buNone/>
            </a:pPr>
            <a:endParaRPr lang="ru-RU" b="1" baseline="30000">
              <a:solidFill>
                <a:srgbClr val="0000FF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0000FF"/>
                </a:solidFill>
              </a:rPr>
              <a:t>   6х6х6х6= 6</a:t>
            </a:r>
            <a:r>
              <a:rPr lang="ru-RU" b="1" baseline="30000">
                <a:solidFill>
                  <a:srgbClr val="0000FF"/>
                </a:solidFill>
              </a:rPr>
              <a:t>4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022725" y="1789113"/>
            <a:ext cx="1082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>
                <a:solidFill>
                  <a:srgbClr val="0000FF"/>
                </a:solidFill>
              </a:rPr>
              <a:t>3х3 – умножение</a:t>
            </a:r>
          </a:p>
          <a:p>
            <a:r>
              <a:rPr lang="ru-RU" b="1">
                <a:solidFill>
                  <a:srgbClr val="0000FF"/>
                </a:solidFill>
              </a:rPr>
              <a:t>3</a:t>
            </a:r>
            <a:r>
              <a:rPr lang="ru-RU" b="1" baseline="30000">
                <a:solidFill>
                  <a:srgbClr val="0000FF"/>
                </a:solidFill>
              </a:rPr>
              <a:t>2 </a:t>
            </a:r>
            <a:r>
              <a:rPr lang="ru-RU" b="1">
                <a:solidFill>
                  <a:srgbClr val="0000FF"/>
                </a:solidFill>
              </a:rPr>
              <a:t>– степень</a:t>
            </a:r>
          </a:p>
          <a:p>
            <a:r>
              <a:rPr lang="ru-RU" b="1">
                <a:solidFill>
                  <a:srgbClr val="0000FF"/>
                </a:solidFill>
              </a:rPr>
              <a:t>9 – значение степени</a:t>
            </a:r>
          </a:p>
          <a:p>
            <a:endParaRPr lang="ru-RU" b="1" baseline="300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>
                <a:solidFill>
                  <a:srgbClr val="FF3399"/>
                </a:solidFill>
                <a:latin typeface="Comic Sans MS" pitchFamily="66" charset="0"/>
              </a:rPr>
              <a:t>Возведение в степень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0000FF"/>
                </a:solidFill>
              </a:rPr>
              <a:t>3х3х3х3х3=</a:t>
            </a: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0000FF"/>
                </a:solidFill>
              </a:rPr>
              <a:t>38х38=</a:t>
            </a: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rgbClr val="0000FF"/>
                </a:solidFill>
              </a:rPr>
              <a:t>4х4х4х4=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>
                <a:solidFill>
                  <a:srgbClr val="339933"/>
                </a:solidFill>
                <a:latin typeface="Comic Sans MS" pitchFamily="66" charset="0"/>
              </a:rPr>
              <a:t>Представить степень в виде произведения</a:t>
            </a:r>
            <a:r>
              <a:rPr lang="ru-RU" sz="4000"/>
              <a:t> </a:t>
            </a:r>
          </a:p>
        </p:txBody>
      </p:sp>
      <p:graphicFrame>
        <p:nvGraphicFramePr>
          <p:cNvPr id="20505" name="Group 25"/>
          <p:cNvGraphicFramePr>
            <a:graphicFrameLocks noGrp="1"/>
          </p:cNvGraphicFramePr>
          <p:nvPr>
            <p:ph idx="1"/>
          </p:nvPr>
        </p:nvGraphicFramePr>
        <p:xfrm>
          <a:off x="457200" y="2286000"/>
          <a:ext cx="8229600" cy="274320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274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r>
                        <a:rPr kumimoji="0" lang="ru-RU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r>
                        <a:rPr kumimoji="0" lang="ru-RU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  <a:r>
                        <a:rPr kumimoji="0" lang="ru-RU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</a:t>
                      </a:r>
                      <a:r>
                        <a:rPr kumimoji="0" lang="ru-RU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</a:t>
                      </a:r>
                      <a:r>
                        <a:rPr kumimoji="0" lang="ru-RU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r>
                        <a:rPr kumimoji="0" lang="ru-RU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ru-RU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76</a:t>
                      </a:r>
                      <a:r>
                        <a:rPr kumimoji="0" lang="ru-RU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</a:t>
                      </a:r>
                      <a:r>
                        <a:rPr kumimoji="0" lang="ru-RU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90</a:t>
                      </a:r>
                      <a:r>
                        <a:rPr kumimoji="0" lang="ru-RU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149</TotalTime>
  <Words>182</Words>
  <Application>Microsoft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Times New Roman</vt:lpstr>
      <vt:lpstr>Wingdings</vt:lpstr>
      <vt:lpstr>Arial Black</vt:lpstr>
      <vt:lpstr>Comic Sans MS</vt:lpstr>
      <vt:lpstr>Пиксел</vt:lpstr>
      <vt:lpstr>Давайте подумаем</vt:lpstr>
      <vt:lpstr>Что объединяет эти выражения?</vt:lpstr>
      <vt:lpstr>Распределите на группы</vt:lpstr>
      <vt:lpstr>Слайд 4</vt:lpstr>
      <vt:lpstr>Слайд 5</vt:lpstr>
      <vt:lpstr>Возведение в степень</vt:lpstr>
      <vt:lpstr>Слайд 7</vt:lpstr>
      <vt:lpstr>Возведение в степень</vt:lpstr>
      <vt:lpstr>Представить степень в виде произведения </vt:lpstr>
      <vt:lpstr>1.Найти площадь квадрата со стороной 4см.</vt:lpstr>
      <vt:lpstr>2.Найти объём прямоугольного параллелепипеда со сторонами, равными 4см</vt:lpstr>
      <vt:lpstr>Представьте степень в виде произведения, найдите её значение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Геннадий</dc:creator>
  <cp:lastModifiedBy>Геннадий</cp:lastModifiedBy>
  <cp:revision>1</cp:revision>
  <cp:lastPrinted>1601-01-01T00:00:00Z</cp:lastPrinted>
  <dcterms:created xsi:type="dcterms:W3CDTF">1601-01-01T00:00:00Z</dcterms:created>
  <dcterms:modified xsi:type="dcterms:W3CDTF">2012-08-24T12:00:08Z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