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60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6B98AD-24FE-44F8-A1B5-BC7E1B85F83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803C3-6589-42C9-A6EE-77365E01E392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6B98AD-24FE-44F8-A1B5-BC7E1B85F83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803C3-6589-42C9-A6EE-77365E01E3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6B98AD-24FE-44F8-A1B5-BC7E1B85F83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803C3-6589-42C9-A6EE-77365E01E3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6B98AD-24FE-44F8-A1B5-BC7E1B85F83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803C3-6589-42C9-A6EE-77365E01E3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6B98AD-24FE-44F8-A1B5-BC7E1B85F83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803C3-6589-42C9-A6EE-77365E01E39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6B98AD-24FE-44F8-A1B5-BC7E1B85F83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803C3-6589-42C9-A6EE-77365E01E3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6B98AD-24FE-44F8-A1B5-BC7E1B85F83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803C3-6589-42C9-A6EE-77365E01E39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6B98AD-24FE-44F8-A1B5-BC7E1B85F83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803C3-6589-42C9-A6EE-77365E01E3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6B98AD-24FE-44F8-A1B5-BC7E1B85F83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803C3-6589-42C9-A6EE-77365E01E3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6B98AD-24FE-44F8-A1B5-BC7E1B85F83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803C3-6589-42C9-A6EE-77365E01E3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66B98AD-24FE-44F8-A1B5-BC7E1B85F83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A9803C3-6589-42C9-A6EE-77365E01E3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66B98AD-24FE-44F8-A1B5-BC7E1B85F83A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A9803C3-6589-42C9-A6EE-77365E01E39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1571612"/>
            <a:ext cx="5857916" cy="842954"/>
          </a:xfrm>
        </p:spPr>
        <p:txBody>
          <a:bodyPr>
            <a:normAutofit/>
          </a:bodyPr>
          <a:lstStyle/>
          <a:p>
            <a:r>
              <a:rPr lang="ru-RU" sz="4400" b="0" dirty="0" smtClean="0">
                <a:effectLst/>
              </a:rPr>
              <a:t>Комплекс </a:t>
            </a:r>
            <a:r>
              <a:rPr lang="ru-RU" b="0" dirty="0" err="1" smtClean="0">
                <a:effectLst/>
              </a:rPr>
              <a:t>гто</a:t>
            </a:r>
            <a:endParaRPr lang="ru-RU" sz="4400" b="0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00" y="4929198"/>
            <a:ext cx="3571900" cy="1526062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Работу выполнила</a:t>
            </a:r>
            <a:br>
              <a:rPr lang="ru-RU" sz="2000" dirty="0" smtClean="0"/>
            </a:br>
            <a:r>
              <a:rPr lang="ru-RU" sz="2000" dirty="0" smtClean="0"/>
              <a:t>Ученица 8 класса Г</a:t>
            </a:r>
            <a:br>
              <a:rPr lang="ru-RU" sz="2000" dirty="0" smtClean="0"/>
            </a:br>
            <a:r>
              <a:rPr lang="ru-RU" sz="2000" dirty="0" smtClean="0"/>
              <a:t>Средней школы №78</a:t>
            </a:r>
            <a:br>
              <a:rPr lang="ru-RU" sz="2000" dirty="0" smtClean="0"/>
            </a:br>
            <a:r>
              <a:rPr lang="ru-RU" sz="2000" dirty="0" err="1" smtClean="0"/>
              <a:t>Зайнуллина</a:t>
            </a:r>
            <a:r>
              <a:rPr lang="ru-RU" sz="2000" dirty="0" smtClean="0"/>
              <a:t> Алина.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85728"/>
            <a:ext cx="7772400" cy="4572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Однако самые значительные изменения в структуре комплекса последовали в 1972 году. В новом издании были охвачены почти все слои населения - от 10 до 60 лет. Теперь каждой возрастной группе соответствовала своя ступень и каждая имела </a:t>
            </a:r>
            <a:r>
              <a:rPr lang="ru-RU" sz="2800" dirty="0" smtClean="0"/>
              <a:t>научное </a:t>
            </a:r>
            <a:r>
              <a:rPr lang="ru-RU" sz="2800" dirty="0" smtClean="0"/>
              <a:t>обоснование.</a:t>
            </a:r>
            <a:endParaRPr lang="ru-RU" sz="2800" dirty="0"/>
          </a:p>
        </p:txBody>
      </p:sp>
      <p:pic>
        <p:nvPicPr>
          <p:cNvPr id="4" name="Рисунок 3" descr="В-Невинномысске-школьники-сдали-нормы-ГТ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3357562"/>
            <a:ext cx="5572164" cy="32406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7772400" cy="4572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 ступень - "Смелые и ловкие" - 10-11 и 12-13 лет</a:t>
            </a:r>
          </a:p>
          <a:p>
            <a:r>
              <a:rPr lang="ru-RU" sz="2400" dirty="0" smtClean="0"/>
              <a:t>2 ступень - "Спортивная смена" - 14-15 лет</a:t>
            </a:r>
          </a:p>
          <a:p>
            <a:r>
              <a:rPr lang="ru-RU" sz="2400" dirty="0" smtClean="0"/>
              <a:t>3 ступень - "Сила и мужество" - 16-18 лет</a:t>
            </a:r>
          </a:p>
          <a:p>
            <a:r>
              <a:rPr lang="ru-RU" sz="2400" dirty="0" smtClean="0"/>
              <a:t>4 ступень - "Физическое совершенство"- мужчины 19-28 и 29-39 лет, женщины 19-28 и 29-34 лет</a:t>
            </a:r>
          </a:p>
          <a:p>
            <a:r>
              <a:rPr lang="ru-RU" sz="2400" dirty="0" smtClean="0"/>
              <a:t>5 ступень - "Бодрость и здоровье" - мужчины 40-60 лет, женщины 35-55 лет</a:t>
            </a:r>
            <a:endParaRPr lang="ru-RU" sz="2400" dirty="0"/>
          </a:p>
        </p:txBody>
      </p:sp>
      <p:pic>
        <p:nvPicPr>
          <p:cNvPr id="4" name="Рисунок 3" descr="1394555197_b_znachki-voin-sportsm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714752"/>
            <a:ext cx="7643866" cy="2866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Эволюция значков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686800" cy="350282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Первые значки изготавливались из серебра и бронзы и имели форму шестерёнки, на которую наложены звезда с бегуном. Сама шестерёнка подвешивалась на цепях к ромбу, где была указана курирующая организация - ВСФК ЦИК. А тот уже крепился к одежде. На значке 2 ступени на шестерёнки было размещено знамя. Первоначальный эскиз принадлежал московскому школьнику</a:t>
            </a:r>
            <a:r>
              <a:rPr lang="ru-RU" sz="2400" dirty="0" smtClean="0"/>
              <a:t>, а </a:t>
            </a:r>
            <a:r>
              <a:rPr lang="ru-RU" sz="2400" dirty="0" smtClean="0"/>
              <a:t>затем был доработан художником </a:t>
            </a:r>
            <a:r>
              <a:rPr lang="ru-RU" sz="2400" dirty="0" err="1" smtClean="0"/>
              <a:t>Ягужинским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4357694"/>
            <a:ext cx="5898272" cy="2352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57166"/>
            <a:ext cx="7772400" cy="342902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60-е значки начали делать из алюминия. Постоянно менялся и дизайн. ТО исчезала, то снова появлялась звезда</a:t>
            </a:r>
            <a:r>
              <a:rPr lang="ru-RU" sz="2800" dirty="0" smtClean="0"/>
              <a:t>, иначе обыгрываются </a:t>
            </a:r>
            <a:r>
              <a:rPr lang="ru-RU" sz="2800" dirty="0" smtClean="0"/>
              <a:t>шестерёнки, к фигуре одного бегуна добавилась вторая - женская. Более разнообразной стала и цветовая палитра. </a:t>
            </a:r>
            <a:endParaRPr lang="ru-RU" sz="2800" dirty="0"/>
          </a:p>
        </p:txBody>
      </p:sp>
      <p:pic>
        <p:nvPicPr>
          <p:cNvPr id="4" name="Рисунок 3" descr="7674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571876"/>
            <a:ext cx="4286280" cy="2881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Закат и новое рождение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293132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Постепенно популярность ГТО стала угасать. К 1988 году число норм сократилось до трёх, а возрастные категории укладывались в </a:t>
            </a:r>
            <a:r>
              <a:rPr lang="ru-RU" sz="2400" dirty="0" smtClean="0"/>
              <a:t>диапазон </a:t>
            </a:r>
            <a:r>
              <a:rPr lang="ru-RU" sz="2400" dirty="0" smtClean="0"/>
              <a:t>от 10 до 27 лет. Ещё до распада СССР ставился вопрос о полном упразднении комплекса, а некогда громкая </a:t>
            </a:r>
            <a:r>
              <a:rPr lang="ru-RU" sz="2400" dirty="0" err="1" smtClean="0"/>
              <a:t>обревиатура</a:t>
            </a:r>
            <a:r>
              <a:rPr lang="ru-RU" sz="2400" dirty="0" smtClean="0"/>
              <a:t> </a:t>
            </a:r>
            <a:r>
              <a:rPr lang="ru-RU" sz="2400" dirty="0" smtClean="0"/>
              <a:t>перекочёвывала в анекдоты. С развалом Союза ГТО исчез и из анекдотов.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14290"/>
            <a:ext cx="7772400" cy="4572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 комплексе забыли на 20 лет. Однако, в прошлом году он вновь о себе напомнил. Точнее, это сделал президент России В.В. Путин, предложивший вернуть ГТО в школы</a:t>
            </a:r>
            <a:r>
              <a:rPr lang="ru-RU" sz="2400" dirty="0" smtClean="0"/>
              <a:t>, а </a:t>
            </a:r>
            <a:r>
              <a:rPr lang="ru-RU" sz="2400" dirty="0" smtClean="0"/>
              <a:t>также учитывать результаты при поступлении в ВУЗы. У этой инициативы сразу появились как сторонники</a:t>
            </a:r>
            <a:r>
              <a:rPr lang="ru-RU" sz="2400" dirty="0" smtClean="0"/>
              <a:t>, так </a:t>
            </a:r>
            <a:r>
              <a:rPr lang="ru-RU" sz="2400" dirty="0" smtClean="0"/>
              <a:t>и ярые противники.</a:t>
            </a:r>
            <a:endParaRPr lang="ru-RU" sz="2400" dirty="0"/>
          </a:p>
        </p:txBody>
      </p:sp>
      <p:pic>
        <p:nvPicPr>
          <p:cNvPr id="4" name="Рисунок 3" descr="TASS_121697-pic510-510x340-859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2714620"/>
            <a:ext cx="5715040" cy="38100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to13-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8382101" cy="6286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71480"/>
            <a:ext cx="7772400" cy="4572000"/>
          </a:xfrm>
        </p:spPr>
        <p:txBody>
          <a:bodyPr/>
          <a:lstStyle/>
          <a:p>
            <a:r>
              <a:rPr lang="ru-RU" dirty="0" smtClean="0"/>
              <a:t>Сдача ГТО поможет школьникам поступить в престижный вуз. Многие ВУЗы в опубликованных правилах приема прямо гарантируют надбавку тем абитуриентам, у кого есть такой значок. Также студентам-значкистам могут быть обещаны повышения стипендии</a:t>
            </a:r>
            <a:r>
              <a:rPr lang="ru-RU" dirty="0" smtClean="0"/>
              <a:t>, а </a:t>
            </a:r>
            <a:r>
              <a:rPr lang="ru-RU" dirty="0" smtClean="0"/>
              <a:t>взрослым людям надбавки к зарплате и даже повышения по службе.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57387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После революции новая страна с одной стороны оказалась в окружении враждебных капиталистических держав, с другой - была раздираема на части гражданской </a:t>
            </a:r>
            <a:r>
              <a:rPr lang="ru-RU" sz="2400" dirty="0" smtClean="0"/>
              <a:t>войны . Чтобы </a:t>
            </a:r>
            <a:r>
              <a:rPr lang="ru-RU" sz="2400" dirty="0" smtClean="0"/>
              <a:t>им противостоять, нужны были защитники-воины, поэтому спорт никак не мог остаться вне поля зрения вождей </a:t>
            </a:r>
            <a:r>
              <a:rPr lang="ru-RU" sz="2400" dirty="0" smtClean="0"/>
              <a:t>пролетариата</a:t>
            </a:r>
            <a:r>
              <a:rPr lang="ru-RU" sz="2400" dirty="0" smtClean="0"/>
              <a:t>. Уже в 1918 году начали возникать разные спортивные организации. Поэтому появление ГТО было лишь вопросом </a:t>
            </a:r>
            <a:r>
              <a:rPr lang="ru-RU" sz="2400" dirty="0" smtClean="0"/>
              <a:t>времени , равно </a:t>
            </a:r>
            <a:r>
              <a:rPr lang="ru-RU" sz="2400" dirty="0" smtClean="0"/>
              <a:t>как и его военизированный уклон.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Развитие</a:t>
            </a:r>
            <a:endParaRPr lang="ru-RU" dirty="0"/>
          </a:p>
        </p:txBody>
      </p:sp>
      <p:pic>
        <p:nvPicPr>
          <p:cNvPr id="4" name="Содержимое 3" descr="KMO_111307_05625_1_t218_10305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3429000"/>
            <a:ext cx="5229236" cy="2938744"/>
          </a:xfrm>
        </p:spPr>
      </p:pic>
      <p:sp>
        <p:nvSpPr>
          <p:cNvPr id="6" name="Прямоугольник 5"/>
          <p:cNvSpPr/>
          <p:nvPr/>
        </p:nvSpPr>
        <p:spPr>
          <a:xfrm>
            <a:off x="642910" y="1214423"/>
            <a:ext cx="77867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Становление комплекса проходило с 1931 по 1934 гг. Тогда же и была заложена многоступенчатость ГТО. 1 ступень изначально включала в себя 21 испытание, при этом 13 из них имели фиксированные нормативы; 2 ступень - 24 испытания, 19 из которых с нормативами. Нормы ГТО разрабатывались для взрослого населения, однако и школьники не остались неохваченными. Для них был создан комплекс БГТО - "Будь готов к труду и обороне". Нормативов было 13 плюс 3 критерия оценки.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214422"/>
            <a:ext cx="7772400" cy="4143372"/>
          </a:xfrm>
        </p:spPr>
        <p:txBody>
          <a:bodyPr/>
          <a:lstStyle/>
          <a:p>
            <a:r>
              <a:rPr lang="ru-RU" dirty="0" smtClean="0"/>
              <a:t>Люди</a:t>
            </a:r>
            <a:r>
              <a:rPr lang="ru-RU" dirty="0" smtClean="0"/>
              <a:t>, успешно </a:t>
            </a:r>
            <a:r>
              <a:rPr lang="ru-RU" dirty="0" smtClean="0"/>
              <a:t>выполнившие нормы</a:t>
            </a:r>
            <a:r>
              <a:rPr lang="ru-RU" dirty="0" smtClean="0"/>
              <a:t>, получали </a:t>
            </a:r>
            <a:r>
              <a:rPr lang="ru-RU" dirty="0" smtClean="0"/>
              <a:t>значки ГТО или БГТО, а позднее - удостоверения.</a:t>
            </a:r>
            <a:endParaRPr lang="ru-RU" dirty="0"/>
          </a:p>
        </p:txBody>
      </p:sp>
      <p:pic>
        <p:nvPicPr>
          <p:cNvPr id="4" name="Рисунок 3" descr="1394555179_b_udostoverenie-gt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143248"/>
            <a:ext cx="7850214" cy="2943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значкисты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285860"/>
            <a:ext cx="7358114" cy="343139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первый год значки ГТО получили 24 тысячи человек, а обладателем самого первого значка 1 степени стал конькобежец Яков Мельников, многократный чемпион страны, обладатель 27 национальных рекордов и бронзовый призёр чемпионата мира - 1923. С каждым годом число значкистов росло в геометрической прогрессии: в 1932 их уже насчитывалось 465 тысяч, в 1933 - 835 тысяч, в 1942 - 6 миллионов.</a:t>
            </a:r>
            <a:endParaRPr lang="ru-RU" sz="2000" dirty="0"/>
          </a:p>
        </p:txBody>
      </p:sp>
      <p:pic>
        <p:nvPicPr>
          <p:cNvPr id="4" name="Рисунок 3" descr="pic_031e79d79bf4770aed403f98dd8b56d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929066"/>
            <a:ext cx="40005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582_2_CompressedImage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14678" y="2643182"/>
            <a:ext cx="2824317" cy="3975226"/>
          </a:xfrm>
        </p:spPr>
      </p:pic>
      <p:sp>
        <p:nvSpPr>
          <p:cNvPr id="5" name="Прямоугольник 4"/>
          <p:cNvSpPr/>
          <p:nvPr/>
        </p:nvSpPr>
        <p:spPr>
          <a:xfrm>
            <a:off x="428596" y="357167"/>
            <a:ext cx="79296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Что касается 2 ступени, то первые десять значков вместе с именными золотыми часами от наркома обороны получили красные командиры, слушатели военной Академии: Р.Г.Андреев, </a:t>
            </a:r>
            <a:r>
              <a:rPr lang="ru-RU" dirty="0" err="1" smtClean="0"/>
              <a:t>А.И.Бодров</a:t>
            </a:r>
            <a:r>
              <a:rPr lang="ru-RU" dirty="0" smtClean="0"/>
              <a:t>, В.Н.Савин, </a:t>
            </a:r>
            <a:r>
              <a:rPr lang="ru-RU" dirty="0" err="1" smtClean="0"/>
              <a:t>А.Г.Поручаев</a:t>
            </a:r>
            <a:r>
              <a:rPr lang="ru-RU" dirty="0" smtClean="0"/>
              <a:t>, </a:t>
            </a:r>
            <a:r>
              <a:rPr lang="ru-RU" dirty="0" err="1" smtClean="0"/>
              <a:t>Т.В.Томмола</a:t>
            </a:r>
            <a:r>
              <a:rPr lang="ru-RU" dirty="0" smtClean="0"/>
              <a:t>, С.Е.Рождественский, С.И.Егоров, Д.К.Мациевский, </a:t>
            </a:r>
            <a:r>
              <a:rPr lang="ru-RU" dirty="0" err="1" smtClean="0"/>
              <a:t>Н.Д.Новодранов</a:t>
            </a:r>
            <a:r>
              <a:rPr lang="ru-RU" dirty="0" smtClean="0"/>
              <a:t> и А.Г.Маслов. В последствии обладателями значков становились многие известные деятели культуры и спорта - братья Знаменские, Галина Уланова, Василий Соловьёв-Седой, Аркадий Гайдар и другие.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Сокращение норм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На протяжении 60 лет комплекс ГТО многократно дорабатывался из расчёта разных возрастных групп, климатических особенностей территорий и политической ситуации на мировой арене. Например, в бесснежных районах лыжные походы заменялись пешими, а в военное время к испытаниям добавлялись лазание по шесту и деревьям, также переноска ящика с патронами и другие прикладные дисциплины. При этом число самих нормативов постепенно сокращалось. В 1940 году для получения значка ГТО 1 </a:t>
            </a:r>
            <a:r>
              <a:rPr lang="ru-RU" sz="2000" dirty="0" smtClean="0"/>
              <a:t>ступени </a:t>
            </a:r>
            <a:r>
              <a:rPr lang="ru-RU" sz="2000" dirty="0" smtClean="0"/>
              <a:t>нужно было пройти 14 испытаний, 2 ступени - 15, а для БГТО - 11. В послевоенное время для ГТО 1 и 2 осталось по 9 нормативов, для БГТО - 7. Зато были введены оценки "сдано" и "с отличием" и соответствующие значки.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Наращивание ступеней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50-е стали для ГТО золотыми годами. Значки вручали на почетных собраниях. Комплекс активно внедрялся в систему обучения, массовый и </a:t>
            </a:r>
            <a:r>
              <a:rPr lang="ru-RU" dirty="0" smtClean="0"/>
              <a:t>профессиональный </a:t>
            </a:r>
            <a:r>
              <a:rPr lang="ru-RU" dirty="0" smtClean="0"/>
              <a:t>спорт. В стране начали проводиться областные и всесоюзные чемпионаты по многоборью ГТО. Первым чемпионом в этом виде стал пятиборец Павел </a:t>
            </a:r>
            <a:r>
              <a:rPr lang="ru-RU" dirty="0" err="1" smtClean="0"/>
              <a:t>Ракитянский</a:t>
            </a:r>
            <a:r>
              <a:rPr lang="ru-RU" dirty="0" smtClean="0"/>
              <a:t>, а самой титулованной - Наталья Богословская.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500034" y="214290"/>
            <a:ext cx="8186766" cy="321471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Из комплекса исчезли дисциплины "по выбору", а сдача норм БГТО стала обязательной для выпускников школ. В следующем десятилетии появились новые ступени ГТО: "Военно-спортивный комплекс" (ВСК) для служащих вооружённых сил, "Готов к защите Родины" (ГЗР) для молодёжи призывного возраста, "Готов к гражданской обороне СССР" и "Будь готов к гражданской обороне СССР" для учащейся молодёжи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 descr="IMG_68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2877259"/>
            <a:ext cx="2714644" cy="3980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151</TotalTime>
  <Words>956</Words>
  <Application>Microsoft Office PowerPoint</Application>
  <PresentationFormat>Экран (4:3)</PresentationFormat>
  <Paragraphs>29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Метро</vt:lpstr>
      <vt:lpstr>Комплекс гто</vt:lpstr>
      <vt:lpstr>Истоки</vt:lpstr>
      <vt:lpstr>Развитие</vt:lpstr>
      <vt:lpstr>Слайд 4</vt:lpstr>
      <vt:lpstr>Первые значкисты</vt:lpstr>
      <vt:lpstr>Слайд 6</vt:lpstr>
      <vt:lpstr>Сокращение норм</vt:lpstr>
      <vt:lpstr>Наращивание ступеней</vt:lpstr>
      <vt:lpstr>Слайд 9</vt:lpstr>
      <vt:lpstr>Слайд 10</vt:lpstr>
      <vt:lpstr>Слайд 11</vt:lpstr>
      <vt:lpstr>Эволюция значков</vt:lpstr>
      <vt:lpstr>Слайд 13</vt:lpstr>
      <vt:lpstr>Закат и новое рождение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 гто</dc:title>
  <dc:creator>Алина Зайнуллина</dc:creator>
  <cp:lastModifiedBy>Алина Зайнуллина</cp:lastModifiedBy>
  <cp:revision>15</cp:revision>
  <dcterms:created xsi:type="dcterms:W3CDTF">2015-03-15T05:36:51Z</dcterms:created>
  <dcterms:modified xsi:type="dcterms:W3CDTF">2015-03-15T08:08:43Z</dcterms:modified>
</cp:coreProperties>
</file>