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Default Extension="gif" ContentType="image/gif"/>
  <Default Extension="xlsx" ContentType="application/vnd.openxmlformats-officedocument.spreadsheetml.sheet"/>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87" r:id="rId3"/>
    <p:sldId id="288" r:id="rId4"/>
    <p:sldId id="289" r:id="rId5"/>
    <p:sldId id="290" r:id="rId6"/>
    <p:sldId id="292" r:id="rId7"/>
    <p:sldId id="311" r:id="rId8"/>
    <p:sldId id="293" r:id="rId9"/>
    <p:sldId id="294" r:id="rId10"/>
    <p:sldId id="295" r:id="rId11"/>
    <p:sldId id="307" r:id="rId12"/>
    <p:sldId id="296" r:id="rId13"/>
    <p:sldId id="297" r:id="rId14"/>
    <p:sldId id="298" r:id="rId15"/>
    <p:sldId id="299" r:id="rId16"/>
    <p:sldId id="301" r:id="rId17"/>
    <p:sldId id="302" r:id="rId18"/>
    <p:sldId id="303" r:id="rId19"/>
    <p:sldId id="304" r:id="rId20"/>
    <p:sldId id="308" r:id="rId21"/>
    <p:sldId id="309" r:id="rId22"/>
    <p:sldId id="285" r:id="rId2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showPr>
  <p:clrMru>
    <a:srgbClr val="FDE9F9"/>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0" d="100"/>
          <a:sy n="70" d="100"/>
        </p:scale>
        <p:origin x="-72" y="-72"/>
      </p:cViewPr>
      <p:guideLst>
        <p:guide orient="horz" pos="2160"/>
        <p:guide pos="2880"/>
      </p:guideLst>
    </p:cSldViewPr>
  </p:slideViewPr>
  <p:notesTextViewPr>
    <p:cViewPr>
      <p:scale>
        <a:sx n="1" d="1"/>
        <a:sy n="1" d="1"/>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_____Microsoft_Office_Excel1.xlsx"/></Relationships>
</file>

<file path=ppt/charts/_rels/chart2.xml.rels><?xml version="1.0" encoding="UTF-8" standalone="yes"?>
<Relationships xmlns="http://schemas.openxmlformats.org/package/2006/relationships"><Relationship Id="rId1" Type="http://schemas.openxmlformats.org/officeDocument/2006/relationships/package" Target="../embeddings/_____Microsoft_Office_Excel2.xlsx"/></Relationships>
</file>

<file path=ppt/charts/_rels/chart3.xml.rels><?xml version="1.0" encoding="UTF-8" standalone="yes"?>
<Relationships xmlns="http://schemas.openxmlformats.org/package/2006/relationships"><Relationship Id="rId1" Type="http://schemas.openxmlformats.org/officeDocument/2006/relationships/package" Target="../embeddings/_____Microsoft_Office_Excel3.xlsx"/></Relationships>
</file>

<file path=ppt/charts/_rels/chart4.xml.rels><?xml version="1.0" encoding="UTF-8" standalone="yes"?>
<Relationships xmlns="http://schemas.openxmlformats.org/package/2006/relationships"><Relationship Id="rId1" Type="http://schemas.openxmlformats.org/officeDocument/2006/relationships/package" Target="../embeddings/_____Microsoft_Office_Excel4.xlsx"/></Relationships>
</file>

<file path=ppt/charts/_rels/chart5.xml.rels><?xml version="1.0" encoding="UTF-8" standalone="yes"?>
<Relationships xmlns="http://schemas.openxmlformats.org/package/2006/relationships"><Relationship Id="rId1" Type="http://schemas.openxmlformats.org/officeDocument/2006/relationships/package" Target="../embeddings/_____Microsoft_Office_Excel5.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ru-RU"/>
  <c:style val="34"/>
  <c:chart>
    <c:view3D>
      <c:rAngAx val="1"/>
    </c:view3D>
    <c:plotArea>
      <c:layout/>
      <c:bar3DChart>
        <c:barDir val="col"/>
        <c:grouping val="clustered"/>
        <c:ser>
          <c:idx val="0"/>
          <c:order val="0"/>
          <c:tx>
            <c:strRef>
              <c:f>Лист1!$B$1</c:f>
              <c:strCache>
                <c:ptCount val="1"/>
                <c:pt idx="0">
                  <c:v>оптимальный %</c:v>
                </c:pt>
              </c:strCache>
            </c:strRef>
          </c:tx>
          <c:dLbls>
            <c:dLbl>
              <c:idx val="0"/>
              <c:layout>
                <c:manualLayout>
                  <c:x val="0"/>
                  <c:y val="-5.5555555555555476E-2"/>
                </c:manualLayout>
              </c:layout>
              <c:showVal val="1"/>
            </c:dLbl>
            <c:dLbl>
              <c:idx val="1"/>
              <c:layout>
                <c:manualLayout>
                  <c:x val="0"/>
                  <c:y val="-4.3650793650793739E-2"/>
                </c:manualLayout>
              </c:layout>
              <c:showVal val="1"/>
            </c:dLbl>
            <c:showVal val="1"/>
          </c:dLbls>
          <c:cat>
            <c:strRef>
              <c:f>Лист1!$A$2:$A$3</c:f>
              <c:strCache>
                <c:ptCount val="2"/>
                <c:pt idx="0">
                  <c:v>НГ</c:v>
                </c:pt>
                <c:pt idx="1">
                  <c:v>КГ</c:v>
                </c:pt>
              </c:strCache>
            </c:strRef>
          </c:cat>
          <c:val>
            <c:numRef>
              <c:f>Лист1!$B$2:$B$3</c:f>
              <c:numCache>
                <c:formatCode>General</c:formatCode>
                <c:ptCount val="2"/>
                <c:pt idx="0">
                  <c:v>4</c:v>
                </c:pt>
                <c:pt idx="1">
                  <c:v>17</c:v>
                </c:pt>
              </c:numCache>
            </c:numRef>
          </c:val>
        </c:ser>
        <c:ser>
          <c:idx val="1"/>
          <c:order val="1"/>
          <c:tx>
            <c:strRef>
              <c:f>Лист1!$C$1</c:f>
              <c:strCache>
                <c:ptCount val="1"/>
                <c:pt idx="0">
                  <c:v>допустимый %</c:v>
                </c:pt>
              </c:strCache>
            </c:strRef>
          </c:tx>
          <c:dLbls>
            <c:dLbl>
              <c:idx val="0"/>
              <c:layout>
                <c:manualLayout>
                  <c:x val="0"/>
                  <c:y val="-3.9682539682539653E-2"/>
                </c:manualLayout>
              </c:layout>
              <c:showVal val="1"/>
            </c:dLbl>
            <c:dLbl>
              <c:idx val="1"/>
              <c:layout>
                <c:manualLayout>
                  <c:x val="0"/>
                  <c:y val="-3.5714285714285712E-2"/>
                </c:manualLayout>
              </c:layout>
              <c:showVal val="1"/>
            </c:dLbl>
            <c:showVal val="1"/>
          </c:dLbls>
          <c:cat>
            <c:strRef>
              <c:f>Лист1!$A$2:$A$3</c:f>
              <c:strCache>
                <c:ptCount val="2"/>
                <c:pt idx="0">
                  <c:v>НГ</c:v>
                </c:pt>
                <c:pt idx="1">
                  <c:v>КГ</c:v>
                </c:pt>
              </c:strCache>
            </c:strRef>
          </c:cat>
          <c:val>
            <c:numRef>
              <c:f>Лист1!$C$2:$C$3</c:f>
              <c:numCache>
                <c:formatCode>General</c:formatCode>
                <c:ptCount val="2"/>
                <c:pt idx="0">
                  <c:v>80</c:v>
                </c:pt>
                <c:pt idx="1">
                  <c:v>83</c:v>
                </c:pt>
              </c:numCache>
            </c:numRef>
          </c:val>
        </c:ser>
        <c:ser>
          <c:idx val="2"/>
          <c:order val="2"/>
          <c:tx>
            <c:strRef>
              <c:f>Лист1!$D$1</c:f>
              <c:strCache>
                <c:ptCount val="1"/>
                <c:pt idx="0">
                  <c:v>критический %</c:v>
                </c:pt>
              </c:strCache>
            </c:strRef>
          </c:tx>
          <c:dLbls>
            <c:dLbl>
              <c:idx val="0"/>
              <c:layout>
                <c:manualLayout>
                  <c:x val="1.157407407407408E-2"/>
                  <c:y val="-4.7619047619047679E-2"/>
                </c:manualLayout>
              </c:layout>
              <c:showVal val="1"/>
            </c:dLbl>
            <c:dLbl>
              <c:idx val="1"/>
              <c:layout>
                <c:manualLayout>
                  <c:x val="2.3148148148148997E-3"/>
                  <c:y val="-4.7619047619047554E-2"/>
                </c:manualLayout>
              </c:layout>
              <c:showVal val="1"/>
            </c:dLbl>
            <c:showVal val="1"/>
          </c:dLbls>
          <c:cat>
            <c:strRef>
              <c:f>Лист1!$A$2:$A$3</c:f>
              <c:strCache>
                <c:ptCount val="2"/>
                <c:pt idx="0">
                  <c:v>НГ</c:v>
                </c:pt>
                <c:pt idx="1">
                  <c:v>КГ</c:v>
                </c:pt>
              </c:strCache>
            </c:strRef>
          </c:cat>
          <c:val>
            <c:numRef>
              <c:f>Лист1!$D$2:$D$3</c:f>
              <c:numCache>
                <c:formatCode>General</c:formatCode>
                <c:ptCount val="2"/>
                <c:pt idx="0">
                  <c:v>16</c:v>
                </c:pt>
                <c:pt idx="1">
                  <c:v>0</c:v>
                </c:pt>
              </c:numCache>
            </c:numRef>
          </c:val>
        </c:ser>
        <c:dLbls>
          <c:showVal val="1"/>
        </c:dLbls>
        <c:shape val="cylinder"/>
        <c:axId val="62243584"/>
        <c:axId val="62245120"/>
        <c:axId val="0"/>
      </c:bar3DChart>
      <c:catAx>
        <c:axId val="62243584"/>
        <c:scaling>
          <c:orientation val="minMax"/>
        </c:scaling>
        <c:axPos val="b"/>
        <c:tickLblPos val="nextTo"/>
        <c:crossAx val="62245120"/>
        <c:crosses val="autoZero"/>
        <c:auto val="1"/>
        <c:lblAlgn val="ctr"/>
        <c:lblOffset val="100"/>
      </c:catAx>
      <c:valAx>
        <c:axId val="62245120"/>
        <c:scaling>
          <c:orientation val="minMax"/>
        </c:scaling>
        <c:axPos val="l"/>
        <c:majorGridlines/>
        <c:numFmt formatCode="General" sourceLinked="1"/>
        <c:tickLblPos val="nextTo"/>
        <c:crossAx val="62243584"/>
        <c:crosses val="autoZero"/>
        <c:crossBetween val="between"/>
      </c:valAx>
    </c:plotArea>
    <c:legend>
      <c:legendPos val="r"/>
      <c:layout/>
    </c:legend>
    <c:plotVisOnly val="1"/>
    <c:dispBlanksAs val="gap"/>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ru-RU"/>
  <c:style val="34"/>
  <c:chart>
    <c:view3D>
      <c:rAngAx val="1"/>
    </c:view3D>
    <c:plotArea>
      <c:layout/>
      <c:bar3DChart>
        <c:barDir val="col"/>
        <c:grouping val="clustered"/>
        <c:ser>
          <c:idx val="0"/>
          <c:order val="0"/>
          <c:tx>
            <c:strRef>
              <c:f>Лист1!$B$1</c:f>
              <c:strCache>
                <c:ptCount val="1"/>
                <c:pt idx="0">
                  <c:v>оптимальный %</c:v>
                </c:pt>
              </c:strCache>
            </c:strRef>
          </c:tx>
          <c:dLbls>
            <c:dLbl>
              <c:idx val="0"/>
              <c:layout>
                <c:manualLayout>
                  <c:x val="0"/>
                  <c:y val="-5.5555555555555455E-2"/>
                </c:manualLayout>
              </c:layout>
              <c:showVal val="1"/>
            </c:dLbl>
            <c:dLbl>
              <c:idx val="1"/>
              <c:layout>
                <c:manualLayout>
                  <c:x val="0"/>
                  <c:y val="-4.3650793650793704E-2"/>
                </c:manualLayout>
              </c:layout>
              <c:showVal val="1"/>
            </c:dLbl>
            <c:showVal val="1"/>
          </c:dLbls>
          <c:cat>
            <c:strRef>
              <c:f>Лист1!$A$2:$A$3</c:f>
              <c:strCache>
                <c:ptCount val="2"/>
                <c:pt idx="0">
                  <c:v>НГ</c:v>
                </c:pt>
                <c:pt idx="1">
                  <c:v>КГ</c:v>
                </c:pt>
              </c:strCache>
            </c:strRef>
          </c:cat>
          <c:val>
            <c:numRef>
              <c:f>Лист1!$B$2:$B$3</c:f>
              <c:numCache>
                <c:formatCode>General</c:formatCode>
                <c:ptCount val="2"/>
                <c:pt idx="0">
                  <c:v>16</c:v>
                </c:pt>
                <c:pt idx="1">
                  <c:v>17</c:v>
                </c:pt>
              </c:numCache>
            </c:numRef>
          </c:val>
        </c:ser>
        <c:ser>
          <c:idx val="1"/>
          <c:order val="1"/>
          <c:tx>
            <c:strRef>
              <c:f>Лист1!$C$1</c:f>
              <c:strCache>
                <c:ptCount val="1"/>
                <c:pt idx="0">
                  <c:v>допустимый %</c:v>
                </c:pt>
              </c:strCache>
            </c:strRef>
          </c:tx>
          <c:dLbls>
            <c:dLbl>
              <c:idx val="0"/>
              <c:layout>
                <c:manualLayout>
                  <c:x val="0"/>
                  <c:y val="-3.9682539682539632E-2"/>
                </c:manualLayout>
              </c:layout>
              <c:showVal val="1"/>
            </c:dLbl>
            <c:dLbl>
              <c:idx val="1"/>
              <c:layout>
                <c:manualLayout>
                  <c:x val="0"/>
                  <c:y val="-3.5714285714285712E-2"/>
                </c:manualLayout>
              </c:layout>
              <c:showVal val="1"/>
            </c:dLbl>
            <c:showVal val="1"/>
          </c:dLbls>
          <c:cat>
            <c:strRef>
              <c:f>Лист1!$A$2:$A$3</c:f>
              <c:strCache>
                <c:ptCount val="2"/>
                <c:pt idx="0">
                  <c:v>НГ</c:v>
                </c:pt>
                <c:pt idx="1">
                  <c:v>КГ</c:v>
                </c:pt>
              </c:strCache>
            </c:strRef>
          </c:cat>
          <c:val>
            <c:numRef>
              <c:f>Лист1!$C$2:$C$3</c:f>
              <c:numCache>
                <c:formatCode>General</c:formatCode>
                <c:ptCount val="2"/>
                <c:pt idx="0">
                  <c:v>76</c:v>
                </c:pt>
                <c:pt idx="1">
                  <c:v>83</c:v>
                </c:pt>
              </c:numCache>
            </c:numRef>
          </c:val>
        </c:ser>
        <c:ser>
          <c:idx val="2"/>
          <c:order val="2"/>
          <c:tx>
            <c:strRef>
              <c:f>Лист1!$D$1</c:f>
              <c:strCache>
                <c:ptCount val="1"/>
                <c:pt idx="0">
                  <c:v>критический %</c:v>
                </c:pt>
              </c:strCache>
            </c:strRef>
          </c:tx>
          <c:dLbls>
            <c:dLbl>
              <c:idx val="0"/>
              <c:layout>
                <c:manualLayout>
                  <c:x val="1.157407407407408E-2"/>
                  <c:y val="-4.7619047619047686E-2"/>
                </c:manualLayout>
              </c:layout>
              <c:showVal val="1"/>
            </c:dLbl>
            <c:dLbl>
              <c:idx val="1"/>
              <c:layout>
                <c:manualLayout>
                  <c:x val="2.3148148148148997E-3"/>
                  <c:y val="-4.7619047619047554E-2"/>
                </c:manualLayout>
              </c:layout>
              <c:showVal val="1"/>
            </c:dLbl>
            <c:showVal val="1"/>
          </c:dLbls>
          <c:cat>
            <c:strRef>
              <c:f>Лист1!$A$2:$A$3</c:f>
              <c:strCache>
                <c:ptCount val="2"/>
                <c:pt idx="0">
                  <c:v>НГ</c:v>
                </c:pt>
                <c:pt idx="1">
                  <c:v>КГ</c:v>
                </c:pt>
              </c:strCache>
            </c:strRef>
          </c:cat>
          <c:val>
            <c:numRef>
              <c:f>Лист1!$D$2:$D$3</c:f>
              <c:numCache>
                <c:formatCode>General</c:formatCode>
                <c:ptCount val="2"/>
                <c:pt idx="0">
                  <c:v>8</c:v>
                </c:pt>
                <c:pt idx="1">
                  <c:v>0</c:v>
                </c:pt>
              </c:numCache>
            </c:numRef>
          </c:val>
        </c:ser>
        <c:dLbls>
          <c:showVal val="1"/>
        </c:dLbls>
        <c:shape val="cylinder"/>
        <c:axId val="79209600"/>
        <c:axId val="79211136"/>
        <c:axId val="0"/>
      </c:bar3DChart>
      <c:catAx>
        <c:axId val="79209600"/>
        <c:scaling>
          <c:orientation val="minMax"/>
        </c:scaling>
        <c:axPos val="b"/>
        <c:tickLblPos val="nextTo"/>
        <c:crossAx val="79211136"/>
        <c:crosses val="autoZero"/>
        <c:auto val="1"/>
        <c:lblAlgn val="ctr"/>
        <c:lblOffset val="100"/>
      </c:catAx>
      <c:valAx>
        <c:axId val="79211136"/>
        <c:scaling>
          <c:orientation val="minMax"/>
        </c:scaling>
        <c:axPos val="l"/>
        <c:majorGridlines/>
        <c:numFmt formatCode="General" sourceLinked="1"/>
        <c:tickLblPos val="nextTo"/>
        <c:crossAx val="79209600"/>
        <c:crosses val="autoZero"/>
        <c:crossBetween val="between"/>
      </c:valAx>
    </c:plotArea>
    <c:legend>
      <c:legendPos val="r"/>
      <c:layout/>
    </c:legend>
    <c:plotVisOnly val="1"/>
    <c:dispBlanksAs val="gap"/>
  </c:chart>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ru-RU"/>
  <c:style val="34"/>
  <c:chart>
    <c:view3D>
      <c:rAngAx val="1"/>
    </c:view3D>
    <c:plotArea>
      <c:layout/>
      <c:bar3DChart>
        <c:barDir val="col"/>
        <c:grouping val="clustered"/>
        <c:ser>
          <c:idx val="0"/>
          <c:order val="0"/>
          <c:tx>
            <c:strRef>
              <c:f>Лист1!$B$1</c:f>
              <c:strCache>
                <c:ptCount val="1"/>
                <c:pt idx="0">
                  <c:v>оптимальный %</c:v>
                </c:pt>
              </c:strCache>
            </c:strRef>
          </c:tx>
          <c:dLbls>
            <c:dLbl>
              <c:idx val="0"/>
              <c:layout>
                <c:manualLayout>
                  <c:x val="0"/>
                  <c:y val="-5.5555555555555455E-2"/>
                </c:manualLayout>
              </c:layout>
              <c:showVal val="1"/>
            </c:dLbl>
            <c:dLbl>
              <c:idx val="1"/>
              <c:layout>
                <c:manualLayout>
                  <c:x val="0"/>
                  <c:y val="-4.3650793650793704E-2"/>
                </c:manualLayout>
              </c:layout>
              <c:showVal val="1"/>
            </c:dLbl>
            <c:showVal val="1"/>
          </c:dLbls>
          <c:cat>
            <c:strRef>
              <c:f>Лист1!$A$2:$A$3</c:f>
              <c:strCache>
                <c:ptCount val="2"/>
                <c:pt idx="0">
                  <c:v>НГ</c:v>
                </c:pt>
                <c:pt idx="1">
                  <c:v>КГ</c:v>
                </c:pt>
              </c:strCache>
            </c:strRef>
          </c:cat>
          <c:val>
            <c:numRef>
              <c:f>Лист1!$B$2:$B$3</c:f>
              <c:numCache>
                <c:formatCode>General</c:formatCode>
                <c:ptCount val="2"/>
                <c:pt idx="0">
                  <c:v>12</c:v>
                </c:pt>
                <c:pt idx="1">
                  <c:v>18</c:v>
                </c:pt>
              </c:numCache>
            </c:numRef>
          </c:val>
        </c:ser>
        <c:ser>
          <c:idx val="1"/>
          <c:order val="1"/>
          <c:tx>
            <c:strRef>
              <c:f>Лист1!$C$1</c:f>
              <c:strCache>
                <c:ptCount val="1"/>
                <c:pt idx="0">
                  <c:v>допустимый %</c:v>
                </c:pt>
              </c:strCache>
            </c:strRef>
          </c:tx>
          <c:dLbls>
            <c:dLbl>
              <c:idx val="0"/>
              <c:layout>
                <c:manualLayout>
                  <c:x val="0"/>
                  <c:y val="-3.9682539682539632E-2"/>
                </c:manualLayout>
              </c:layout>
              <c:showVal val="1"/>
            </c:dLbl>
            <c:dLbl>
              <c:idx val="1"/>
              <c:layout>
                <c:manualLayout>
                  <c:x val="0"/>
                  <c:y val="-3.5714285714285712E-2"/>
                </c:manualLayout>
              </c:layout>
              <c:showVal val="1"/>
            </c:dLbl>
            <c:showVal val="1"/>
          </c:dLbls>
          <c:cat>
            <c:strRef>
              <c:f>Лист1!$A$2:$A$3</c:f>
              <c:strCache>
                <c:ptCount val="2"/>
                <c:pt idx="0">
                  <c:v>НГ</c:v>
                </c:pt>
                <c:pt idx="1">
                  <c:v>КГ</c:v>
                </c:pt>
              </c:strCache>
            </c:strRef>
          </c:cat>
          <c:val>
            <c:numRef>
              <c:f>Лист1!$C$2:$C$3</c:f>
              <c:numCache>
                <c:formatCode>General</c:formatCode>
                <c:ptCount val="2"/>
                <c:pt idx="0">
                  <c:v>88</c:v>
                </c:pt>
                <c:pt idx="1">
                  <c:v>82</c:v>
                </c:pt>
              </c:numCache>
            </c:numRef>
          </c:val>
        </c:ser>
        <c:ser>
          <c:idx val="2"/>
          <c:order val="2"/>
          <c:tx>
            <c:strRef>
              <c:f>Лист1!$D$1</c:f>
              <c:strCache>
                <c:ptCount val="1"/>
                <c:pt idx="0">
                  <c:v>критический %</c:v>
                </c:pt>
              </c:strCache>
            </c:strRef>
          </c:tx>
          <c:dLbls>
            <c:dLbl>
              <c:idx val="0"/>
              <c:layout>
                <c:manualLayout>
                  <c:x val="1.157407407407408E-2"/>
                  <c:y val="-4.7619047619047693E-2"/>
                </c:manualLayout>
              </c:layout>
              <c:showVal val="1"/>
            </c:dLbl>
            <c:dLbl>
              <c:idx val="1"/>
              <c:layout>
                <c:manualLayout>
                  <c:x val="2.3148148148148997E-3"/>
                  <c:y val="-4.7619047619047554E-2"/>
                </c:manualLayout>
              </c:layout>
              <c:showVal val="1"/>
            </c:dLbl>
            <c:showVal val="1"/>
          </c:dLbls>
          <c:cat>
            <c:strRef>
              <c:f>Лист1!$A$2:$A$3</c:f>
              <c:strCache>
                <c:ptCount val="2"/>
                <c:pt idx="0">
                  <c:v>НГ</c:v>
                </c:pt>
                <c:pt idx="1">
                  <c:v>КГ</c:v>
                </c:pt>
              </c:strCache>
            </c:strRef>
          </c:cat>
          <c:val>
            <c:numRef>
              <c:f>Лист1!$D$2:$D$3</c:f>
              <c:numCache>
                <c:formatCode>General</c:formatCode>
                <c:ptCount val="2"/>
                <c:pt idx="0">
                  <c:v>0</c:v>
                </c:pt>
                <c:pt idx="1">
                  <c:v>0</c:v>
                </c:pt>
              </c:numCache>
            </c:numRef>
          </c:val>
        </c:ser>
        <c:dLbls>
          <c:showVal val="1"/>
        </c:dLbls>
        <c:shape val="cylinder"/>
        <c:axId val="86226432"/>
        <c:axId val="86227968"/>
        <c:axId val="0"/>
      </c:bar3DChart>
      <c:catAx>
        <c:axId val="86226432"/>
        <c:scaling>
          <c:orientation val="minMax"/>
        </c:scaling>
        <c:axPos val="b"/>
        <c:tickLblPos val="nextTo"/>
        <c:crossAx val="86227968"/>
        <c:crosses val="autoZero"/>
        <c:auto val="1"/>
        <c:lblAlgn val="ctr"/>
        <c:lblOffset val="100"/>
      </c:catAx>
      <c:valAx>
        <c:axId val="86227968"/>
        <c:scaling>
          <c:orientation val="minMax"/>
        </c:scaling>
        <c:axPos val="l"/>
        <c:majorGridlines/>
        <c:numFmt formatCode="General" sourceLinked="1"/>
        <c:tickLblPos val="nextTo"/>
        <c:crossAx val="86226432"/>
        <c:crosses val="autoZero"/>
        <c:crossBetween val="between"/>
      </c:valAx>
    </c:plotArea>
    <c:legend>
      <c:legendPos val="r"/>
      <c:layout/>
    </c:legend>
    <c:plotVisOnly val="1"/>
    <c:dispBlanksAs val="gap"/>
  </c:chart>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ru-RU"/>
  <c:style val="34"/>
  <c:chart>
    <c:view3D>
      <c:rAngAx val="1"/>
    </c:view3D>
    <c:plotArea>
      <c:layout/>
      <c:bar3DChart>
        <c:barDir val="col"/>
        <c:grouping val="clustered"/>
        <c:ser>
          <c:idx val="0"/>
          <c:order val="0"/>
          <c:tx>
            <c:strRef>
              <c:f>Лист1!$B$1</c:f>
              <c:strCache>
                <c:ptCount val="1"/>
                <c:pt idx="0">
                  <c:v>оптимальный %</c:v>
                </c:pt>
              </c:strCache>
            </c:strRef>
          </c:tx>
          <c:dLbls>
            <c:dLbl>
              <c:idx val="0"/>
              <c:layout>
                <c:manualLayout>
                  <c:x val="0"/>
                  <c:y val="-5.5555555555555455E-2"/>
                </c:manualLayout>
              </c:layout>
              <c:showVal val="1"/>
            </c:dLbl>
            <c:dLbl>
              <c:idx val="1"/>
              <c:layout>
                <c:manualLayout>
                  <c:x val="0"/>
                  <c:y val="-4.3650793650793704E-2"/>
                </c:manualLayout>
              </c:layout>
              <c:showVal val="1"/>
            </c:dLbl>
            <c:showVal val="1"/>
          </c:dLbls>
          <c:cat>
            <c:strRef>
              <c:f>Лист1!$A$2:$A$3</c:f>
              <c:strCache>
                <c:ptCount val="2"/>
                <c:pt idx="0">
                  <c:v>НГ</c:v>
                </c:pt>
                <c:pt idx="1">
                  <c:v>КГ</c:v>
                </c:pt>
              </c:strCache>
            </c:strRef>
          </c:cat>
          <c:val>
            <c:numRef>
              <c:f>Лист1!$B$2:$B$3</c:f>
              <c:numCache>
                <c:formatCode>General</c:formatCode>
                <c:ptCount val="2"/>
                <c:pt idx="0">
                  <c:v>8</c:v>
                </c:pt>
                <c:pt idx="1">
                  <c:v>17</c:v>
                </c:pt>
              </c:numCache>
            </c:numRef>
          </c:val>
        </c:ser>
        <c:ser>
          <c:idx val="1"/>
          <c:order val="1"/>
          <c:tx>
            <c:strRef>
              <c:f>Лист1!$C$1</c:f>
              <c:strCache>
                <c:ptCount val="1"/>
                <c:pt idx="0">
                  <c:v>допустимый %</c:v>
                </c:pt>
              </c:strCache>
            </c:strRef>
          </c:tx>
          <c:dLbls>
            <c:dLbl>
              <c:idx val="0"/>
              <c:layout>
                <c:manualLayout>
                  <c:x val="0"/>
                  <c:y val="-3.9682539682539632E-2"/>
                </c:manualLayout>
              </c:layout>
              <c:showVal val="1"/>
            </c:dLbl>
            <c:dLbl>
              <c:idx val="1"/>
              <c:layout>
                <c:manualLayout>
                  <c:x val="0"/>
                  <c:y val="-3.5714285714285712E-2"/>
                </c:manualLayout>
              </c:layout>
              <c:showVal val="1"/>
            </c:dLbl>
            <c:showVal val="1"/>
          </c:dLbls>
          <c:cat>
            <c:strRef>
              <c:f>Лист1!$A$2:$A$3</c:f>
              <c:strCache>
                <c:ptCount val="2"/>
                <c:pt idx="0">
                  <c:v>НГ</c:v>
                </c:pt>
                <c:pt idx="1">
                  <c:v>КГ</c:v>
                </c:pt>
              </c:strCache>
            </c:strRef>
          </c:cat>
          <c:val>
            <c:numRef>
              <c:f>Лист1!$C$2:$C$3</c:f>
              <c:numCache>
                <c:formatCode>General</c:formatCode>
                <c:ptCount val="2"/>
                <c:pt idx="0">
                  <c:v>84</c:v>
                </c:pt>
                <c:pt idx="1">
                  <c:v>83</c:v>
                </c:pt>
              </c:numCache>
            </c:numRef>
          </c:val>
        </c:ser>
        <c:ser>
          <c:idx val="2"/>
          <c:order val="2"/>
          <c:tx>
            <c:strRef>
              <c:f>Лист1!$D$1</c:f>
              <c:strCache>
                <c:ptCount val="1"/>
                <c:pt idx="0">
                  <c:v>критический %</c:v>
                </c:pt>
              </c:strCache>
            </c:strRef>
          </c:tx>
          <c:dLbls>
            <c:dLbl>
              <c:idx val="0"/>
              <c:layout>
                <c:manualLayout>
                  <c:x val="1.157407407407408E-2"/>
                  <c:y val="-4.7619047619047693E-2"/>
                </c:manualLayout>
              </c:layout>
              <c:showVal val="1"/>
            </c:dLbl>
            <c:dLbl>
              <c:idx val="1"/>
              <c:layout>
                <c:manualLayout>
                  <c:x val="2.3148148148148997E-3"/>
                  <c:y val="-4.7619047619047554E-2"/>
                </c:manualLayout>
              </c:layout>
              <c:showVal val="1"/>
            </c:dLbl>
            <c:showVal val="1"/>
          </c:dLbls>
          <c:cat>
            <c:strRef>
              <c:f>Лист1!$A$2:$A$3</c:f>
              <c:strCache>
                <c:ptCount val="2"/>
                <c:pt idx="0">
                  <c:v>НГ</c:v>
                </c:pt>
                <c:pt idx="1">
                  <c:v>КГ</c:v>
                </c:pt>
              </c:strCache>
            </c:strRef>
          </c:cat>
          <c:val>
            <c:numRef>
              <c:f>Лист1!$D$2:$D$3</c:f>
              <c:numCache>
                <c:formatCode>General</c:formatCode>
                <c:ptCount val="2"/>
                <c:pt idx="0">
                  <c:v>8</c:v>
                </c:pt>
                <c:pt idx="1">
                  <c:v>0</c:v>
                </c:pt>
              </c:numCache>
            </c:numRef>
          </c:val>
        </c:ser>
        <c:dLbls>
          <c:showVal val="1"/>
        </c:dLbls>
        <c:shape val="cylinder"/>
        <c:axId val="87431424"/>
        <c:axId val="87449984"/>
        <c:axId val="0"/>
      </c:bar3DChart>
      <c:catAx>
        <c:axId val="87431424"/>
        <c:scaling>
          <c:orientation val="minMax"/>
        </c:scaling>
        <c:axPos val="b"/>
        <c:tickLblPos val="nextTo"/>
        <c:crossAx val="87449984"/>
        <c:crosses val="autoZero"/>
        <c:auto val="1"/>
        <c:lblAlgn val="ctr"/>
        <c:lblOffset val="100"/>
      </c:catAx>
      <c:valAx>
        <c:axId val="87449984"/>
        <c:scaling>
          <c:orientation val="minMax"/>
        </c:scaling>
        <c:axPos val="l"/>
        <c:majorGridlines/>
        <c:numFmt formatCode="General" sourceLinked="1"/>
        <c:tickLblPos val="nextTo"/>
        <c:crossAx val="87431424"/>
        <c:crosses val="autoZero"/>
        <c:crossBetween val="between"/>
      </c:valAx>
    </c:plotArea>
    <c:legend>
      <c:legendPos val="r"/>
      <c:layout/>
    </c:legend>
    <c:plotVisOnly val="1"/>
    <c:dispBlanksAs val="gap"/>
  </c:chart>
  <c:externalData r:id="rId1"/>
</c:chartSpace>
</file>

<file path=ppt/charts/chart5.xml><?xml version="1.0" encoding="utf-8"?>
<c:chartSpace xmlns:c="http://schemas.openxmlformats.org/drawingml/2006/chart" xmlns:a="http://schemas.openxmlformats.org/drawingml/2006/main" xmlns:r="http://schemas.openxmlformats.org/officeDocument/2006/relationships">
  <c:date1904 val="1"/>
  <c:lang val="ru-RU"/>
  <c:style val="34"/>
  <c:chart>
    <c:view3D>
      <c:rAngAx val="1"/>
    </c:view3D>
    <c:plotArea>
      <c:layout/>
      <c:bar3DChart>
        <c:barDir val="col"/>
        <c:grouping val="clustered"/>
        <c:ser>
          <c:idx val="0"/>
          <c:order val="0"/>
          <c:tx>
            <c:strRef>
              <c:f>Лист1!$B$1</c:f>
              <c:strCache>
                <c:ptCount val="1"/>
                <c:pt idx="0">
                  <c:v>оптимальный %</c:v>
                </c:pt>
              </c:strCache>
            </c:strRef>
          </c:tx>
          <c:dLbls>
            <c:dLbl>
              <c:idx val="0"/>
              <c:layout>
                <c:manualLayout>
                  <c:x val="0"/>
                  <c:y val="-5.5555555555555455E-2"/>
                </c:manualLayout>
              </c:layout>
              <c:showVal val="1"/>
            </c:dLbl>
            <c:dLbl>
              <c:idx val="1"/>
              <c:layout>
                <c:manualLayout>
                  <c:x val="0"/>
                  <c:y val="-4.3650793650793704E-2"/>
                </c:manualLayout>
              </c:layout>
              <c:showVal val="1"/>
            </c:dLbl>
            <c:showVal val="1"/>
          </c:dLbls>
          <c:cat>
            <c:strRef>
              <c:f>Лист1!$A$2:$A$3</c:f>
              <c:strCache>
                <c:ptCount val="2"/>
                <c:pt idx="0">
                  <c:v>НГ</c:v>
                </c:pt>
                <c:pt idx="1">
                  <c:v>КГ</c:v>
                </c:pt>
              </c:strCache>
            </c:strRef>
          </c:cat>
          <c:val>
            <c:numRef>
              <c:f>Лист1!$B$2:$B$3</c:f>
              <c:numCache>
                <c:formatCode>General</c:formatCode>
                <c:ptCount val="2"/>
                <c:pt idx="0">
                  <c:v>16</c:v>
                </c:pt>
                <c:pt idx="1">
                  <c:v>26</c:v>
                </c:pt>
              </c:numCache>
            </c:numRef>
          </c:val>
        </c:ser>
        <c:ser>
          <c:idx val="1"/>
          <c:order val="1"/>
          <c:tx>
            <c:strRef>
              <c:f>Лист1!$C$1</c:f>
              <c:strCache>
                <c:ptCount val="1"/>
                <c:pt idx="0">
                  <c:v>допустимый %</c:v>
                </c:pt>
              </c:strCache>
            </c:strRef>
          </c:tx>
          <c:dLbls>
            <c:dLbl>
              <c:idx val="0"/>
              <c:layout>
                <c:manualLayout>
                  <c:x val="0"/>
                  <c:y val="-3.9682539682539632E-2"/>
                </c:manualLayout>
              </c:layout>
              <c:showVal val="1"/>
            </c:dLbl>
            <c:dLbl>
              <c:idx val="1"/>
              <c:layout>
                <c:manualLayout>
                  <c:x val="0"/>
                  <c:y val="-3.5714285714285712E-2"/>
                </c:manualLayout>
              </c:layout>
              <c:showVal val="1"/>
            </c:dLbl>
            <c:showVal val="1"/>
          </c:dLbls>
          <c:cat>
            <c:strRef>
              <c:f>Лист1!$A$2:$A$3</c:f>
              <c:strCache>
                <c:ptCount val="2"/>
                <c:pt idx="0">
                  <c:v>НГ</c:v>
                </c:pt>
                <c:pt idx="1">
                  <c:v>КГ</c:v>
                </c:pt>
              </c:strCache>
            </c:strRef>
          </c:cat>
          <c:val>
            <c:numRef>
              <c:f>Лист1!$C$2:$C$3</c:f>
              <c:numCache>
                <c:formatCode>General</c:formatCode>
                <c:ptCount val="2"/>
                <c:pt idx="0">
                  <c:v>64</c:v>
                </c:pt>
                <c:pt idx="1">
                  <c:v>83</c:v>
                </c:pt>
              </c:numCache>
            </c:numRef>
          </c:val>
        </c:ser>
        <c:ser>
          <c:idx val="2"/>
          <c:order val="2"/>
          <c:tx>
            <c:strRef>
              <c:f>Лист1!$D$1</c:f>
              <c:strCache>
                <c:ptCount val="1"/>
                <c:pt idx="0">
                  <c:v>критический %</c:v>
                </c:pt>
              </c:strCache>
            </c:strRef>
          </c:tx>
          <c:dLbls>
            <c:dLbl>
              <c:idx val="0"/>
              <c:layout>
                <c:manualLayout>
                  <c:x val="1.157407407407408E-2"/>
                  <c:y val="-4.7619047619047693E-2"/>
                </c:manualLayout>
              </c:layout>
              <c:showVal val="1"/>
            </c:dLbl>
            <c:dLbl>
              <c:idx val="1"/>
              <c:layout>
                <c:manualLayout>
                  <c:x val="2.3148148148148997E-3"/>
                  <c:y val="-4.7619047619047554E-2"/>
                </c:manualLayout>
              </c:layout>
              <c:showVal val="1"/>
            </c:dLbl>
            <c:showVal val="1"/>
          </c:dLbls>
          <c:cat>
            <c:strRef>
              <c:f>Лист1!$A$2:$A$3</c:f>
              <c:strCache>
                <c:ptCount val="2"/>
                <c:pt idx="0">
                  <c:v>НГ</c:v>
                </c:pt>
                <c:pt idx="1">
                  <c:v>КГ</c:v>
                </c:pt>
              </c:strCache>
            </c:strRef>
          </c:cat>
          <c:val>
            <c:numRef>
              <c:f>Лист1!$D$2:$D$3</c:f>
              <c:numCache>
                <c:formatCode>General</c:formatCode>
                <c:ptCount val="2"/>
                <c:pt idx="0">
                  <c:v>20</c:v>
                </c:pt>
                <c:pt idx="1">
                  <c:v>0</c:v>
                </c:pt>
              </c:numCache>
            </c:numRef>
          </c:val>
        </c:ser>
        <c:dLbls>
          <c:showVal val="1"/>
        </c:dLbls>
        <c:shape val="cylinder"/>
        <c:axId val="87501440"/>
        <c:axId val="87523712"/>
        <c:axId val="0"/>
      </c:bar3DChart>
      <c:catAx>
        <c:axId val="87501440"/>
        <c:scaling>
          <c:orientation val="minMax"/>
        </c:scaling>
        <c:axPos val="b"/>
        <c:tickLblPos val="nextTo"/>
        <c:crossAx val="87523712"/>
        <c:crosses val="autoZero"/>
        <c:auto val="1"/>
        <c:lblAlgn val="ctr"/>
        <c:lblOffset val="100"/>
      </c:catAx>
      <c:valAx>
        <c:axId val="87523712"/>
        <c:scaling>
          <c:orientation val="minMax"/>
        </c:scaling>
        <c:axPos val="l"/>
        <c:majorGridlines/>
        <c:numFmt formatCode="General" sourceLinked="1"/>
        <c:tickLblPos val="nextTo"/>
        <c:crossAx val="87501440"/>
        <c:crosses val="autoZero"/>
        <c:crossBetween val="between"/>
      </c:valAx>
    </c:plotArea>
    <c:legend>
      <c:legendPos val="r"/>
      <c:layout/>
    </c:legend>
    <c:plotVisOnly val="1"/>
    <c:dispBlanksAs val="gap"/>
  </c:chart>
  <c:externalData r:id="rId1"/>
</c:chartSpace>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Pr>
        <a:blipFill dpi="0" rotWithShape="1">
          <a:blip r:embed="rId2" cstate="email">
            <a:lum/>
          </a:blip>
          <a:srcRect/>
          <a:stretch>
            <a:fillRect t="-3000" b="-3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3568" y="2204864"/>
            <a:ext cx="7772400" cy="1179562"/>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31640" y="34290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Tree>
    <p:extLst>
      <p:ext uri="{BB962C8B-B14F-4D97-AF65-F5344CB8AC3E}">
        <p14:creationId xmlns:p14="http://schemas.microsoft.com/office/powerpoint/2010/main" xmlns="" val="4627963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Заголовок и объект">
    <p:bg>
      <p:bgPr>
        <a:blipFill dpi="0" rotWithShape="1">
          <a:blip r:embed="rId2" cstate="email">
            <a:lum/>
          </a:blip>
          <a:srcRect/>
          <a:stretch>
            <a:fillRect t="-3000" b="-3000"/>
          </a:stretch>
        </a:blipFill>
        <a:effectLst/>
      </p:bgPr>
    </p:bg>
    <p:spTree>
      <p:nvGrpSpPr>
        <p:cNvPr id="1" name=""/>
        <p:cNvGrpSpPr/>
        <p:nvPr/>
      </p:nvGrpSpPr>
      <p:grpSpPr>
        <a:xfrm>
          <a:off x="0" y="0"/>
          <a:ext cx="0" cy="0"/>
          <a:chOff x="0" y="0"/>
          <a:chExt cx="0" cy="0"/>
        </a:xfrm>
      </p:grpSpPr>
      <p:sp>
        <p:nvSpPr>
          <p:cNvPr id="3" name="Объект 2"/>
          <p:cNvSpPr>
            <a:spLocks noGrp="1"/>
          </p:cNvSpPr>
          <p:nvPr>
            <p:ph idx="1"/>
          </p:nvPr>
        </p:nvSpPr>
        <p:spPr>
          <a:xfrm>
            <a:off x="1475656" y="1600200"/>
            <a:ext cx="7211144" cy="45259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4" name="Заголовок 1"/>
          <p:cNvSpPr>
            <a:spLocks noGrp="1"/>
          </p:cNvSpPr>
          <p:nvPr>
            <p:ph type="ctrTitle"/>
          </p:nvPr>
        </p:nvSpPr>
        <p:spPr>
          <a:xfrm>
            <a:off x="1187624" y="188640"/>
            <a:ext cx="7772400" cy="1179562"/>
          </a:xfrm>
        </p:spPr>
        <p:txBody>
          <a:bodyPr/>
          <a:lstStyle/>
          <a:p>
            <a:r>
              <a:rPr lang="ru-RU" smtClean="0"/>
              <a:t>Образец заголовка</a:t>
            </a:r>
            <a:endParaRPr lang="ru-RU"/>
          </a:p>
        </p:txBody>
      </p:sp>
    </p:spTree>
    <p:extLst>
      <p:ext uri="{BB962C8B-B14F-4D97-AF65-F5344CB8AC3E}">
        <p14:creationId xmlns:p14="http://schemas.microsoft.com/office/powerpoint/2010/main" xmlns="" val="6987041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Заголовок и объект">
    <p:bg>
      <p:bgPr>
        <a:blipFill dpi="0" rotWithShape="1">
          <a:blip r:embed="rId2" cstate="email">
            <a:lum/>
          </a:blip>
          <a:srcRect/>
          <a:stretch>
            <a:fillRect t="-3000" b="-3000"/>
          </a:stretch>
        </a:blipFill>
        <a:effectLst/>
      </p:bgPr>
    </p:bg>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Tree>
    <p:extLst>
      <p:ext uri="{BB962C8B-B14F-4D97-AF65-F5344CB8AC3E}">
        <p14:creationId xmlns:p14="http://schemas.microsoft.com/office/powerpoint/2010/main" xmlns="" val="9333889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xAndObj">
  <p:cSld name="Заголовок, текст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44475"/>
            <a:ext cx="8385175" cy="1431925"/>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838200" y="1905000"/>
            <a:ext cx="3927475" cy="4191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918075" y="1905000"/>
            <a:ext cx="3927475" cy="4191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11"/>
          <p:cNvSpPr>
            <a:spLocks noGrp="1" noChangeArrowheads="1"/>
          </p:cNvSpPr>
          <p:nvPr>
            <p:ph type="dt" sz="half" idx="10"/>
          </p:nvPr>
        </p:nvSpPr>
        <p:spPr/>
        <p:txBody>
          <a:bodyPr/>
          <a:lstStyle>
            <a:lvl1pPr>
              <a:defRPr/>
            </a:lvl1pPr>
          </a:lstStyle>
          <a:p>
            <a:pPr>
              <a:defRPr/>
            </a:pPr>
            <a:endParaRPr lang="ru-RU"/>
          </a:p>
        </p:txBody>
      </p:sp>
      <p:sp>
        <p:nvSpPr>
          <p:cNvPr id="6" name="Rectangle 12"/>
          <p:cNvSpPr>
            <a:spLocks noGrp="1" noChangeArrowheads="1"/>
          </p:cNvSpPr>
          <p:nvPr>
            <p:ph type="ftr" sz="quarter" idx="11"/>
          </p:nvPr>
        </p:nvSpPr>
        <p:spPr/>
        <p:txBody>
          <a:bodyPr/>
          <a:lstStyle>
            <a:lvl1pPr>
              <a:defRPr/>
            </a:lvl1pPr>
          </a:lstStyle>
          <a:p>
            <a:pPr>
              <a:defRPr/>
            </a:pPr>
            <a:endParaRPr lang="ru-RU"/>
          </a:p>
        </p:txBody>
      </p:sp>
      <p:sp>
        <p:nvSpPr>
          <p:cNvPr id="7" name="Rectangle 13"/>
          <p:cNvSpPr>
            <a:spLocks noGrp="1" noChangeArrowheads="1"/>
          </p:cNvSpPr>
          <p:nvPr>
            <p:ph type="sldNum" sz="quarter" idx="12"/>
          </p:nvPr>
        </p:nvSpPr>
        <p:spPr/>
        <p:txBody>
          <a:bodyPr/>
          <a:lstStyle>
            <a:lvl1pPr>
              <a:defRPr/>
            </a:lvl1pPr>
          </a:lstStyle>
          <a:p>
            <a:pPr>
              <a:defRPr/>
            </a:pPr>
            <a:fld id="{302C2984-D410-4D50-B306-E2D7650BFD16}" type="slidenum">
              <a:rPr lang="ru-RU"/>
              <a:pPr>
                <a:defRPr/>
              </a:pPr>
              <a:t>‹#›</a:t>
            </a:fld>
            <a:endParaRPr lang="ru-RU"/>
          </a:p>
        </p:txBody>
      </p:sp>
    </p:spTree>
  </p:cSld>
  <p:clrMapOvr>
    <a:masterClrMapping/>
  </p:clrMapOvr>
  <p:transition spd="slow">
    <p:blinds dir="vert"/>
  </p:transition>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6" cstate="email">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DEEA10-405A-4442-8DD2-F7AC360FA6F3}" type="datetimeFigureOut">
              <a:rPr lang="ru-RU" smtClean="0"/>
              <a:pPr/>
              <a:t>20.11.2016</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509428C-8F32-494F-93D7-6620B5C93D66}" type="slidenum">
              <a:rPr lang="ru-RU" smtClean="0"/>
              <a:pPr/>
              <a:t>‹#›</a:t>
            </a:fld>
            <a:endParaRPr lang="ru-RU"/>
          </a:p>
        </p:txBody>
      </p:sp>
    </p:spTree>
    <p:extLst>
      <p:ext uri="{BB962C8B-B14F-4D97-AF65-F5344CB8AC3E}">
        <p14:creationId xmlns:p14="http://schemas.microsoft.com/office/powerpoint/2010/main" xmlns="" val="124843019"/>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52" r:id="rId4"/>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6.jpeg"/><Relationship Id="rId7" Type="http://schemas.openxmlformats.org/officeDocument/2006/relationships/image" Target="../media/image30.jpeg"/><Relationship Id="rId2" Type="http://schemas.openxmlformats.org/officeDocument/2006/relationships/image" Target="../media/image25.jpeg"/><Relationship Id="rId1" Type="http://schemas.openxmlformats.org/officeDocument/2006/relationships/slideLayout" Target="../slideLayouts/slideLayout2.xml"/><Relationship Id="rId6" Type="http://schemas.openxmlformats.org/officeDocument/2006/relationships/image" Target="../media/image29.jpeg"/><Relationship Id="rId5" Type="http://schemas.openxmlformats.org/officeDocument/2006/relationships/image" Target="../media/image28.jpeg"/><Relationship Id="rId4" Type="http://schemas.openxmlformats.org/officeDocument/2006/relationships/image" Target="../media/image27.jpeg"/></Relationships>
</file>

<file path=ppt/slides/_rels/slide11.xml.rels><?xml version="1.0" encoding="UTF-8" standalone="yes"?>
<Relationships xmlns="http://schemas.openxmlformats.org/package/2006/relationships"><Relationship Id="rId8" Type="http://schemas.openxmlformats.org/officeDocument/2006/relationships/image" Target="../media/image37.jpeg"/><Relationship Id="rId3" Type="http://schemas.openxmlformats.org/officeDocument/2006/relationships/image" Target="../media/image32.gif"/><Relationship Id="rId7" Type="http://schemas.openxmlformats.org/officeDocument/2006/relationships/image" Target="../media/image36.jpeg"/><Relationship Id="rId2" Type="http://schemas.openxmlformats.org/officeDocument/2006/relationships/image" Target="../media/image31.gif"/><Relationship Id="rId1" Type="http://schemas.openxmlformats.org/officeDocument/2006/relationships/slideLayout" Target="../slideLayouts/slideLayout4.xml"/><Relationship Id="rId6" Type="http://schemas.openxmlformats.org/officeDocument/2006/relationships/image" Target="../media/image35.jpeg"/><Relationship Id="rId5" Type="http://schemas.openxmlformats.org/officeDocument/2006/relationships/image" Target="../media/image34.jpeg"/><Relationship Id="rId4" Type="http://schemas.openxmlformats.org/officeDocument/2006/relationships/image" Target="../media/image33.gif"/></Relationships>
</file>

<file path=ppt/slides/_rels/slide12.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2.xml"/><Relationship Id="rId5" Type="http://schemas.openxmlformats.org/officeDocument/2006/relationships/image" Target="../media/image41.jpeg"/><Relationship Id="rId4" Type="http://schemas.openxmlformats.org/officeDocument/2006/relationships/image" Target="../media/image40.jpeg"/></Relationships>
</file>

<file path=ppt/slides/_rels/slide13.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2.jpeg"/><Relationship Id="rId1" Type="http://schemas.openxmlformats.org/officeDocument/2006/relationships/slideLayout" Target="../slideLayouts/slideLayout2.xml"/><Relationship Id="rId4" Type="http://schemas.openxmlformats.org/officeDocument/2006/relationships/image" Target="../media/image44.jpeg"/></Relationships>
</file>

<file path=ppt/slides/_rels/slide1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image" Target="../media/image47.jpeg"/><Relationship Id="rId1" Type="http://schemas.openxmlformats.org/officeDocument/2006/relationships/slideLayout" Target="../slideLayouts/slideLayout2.xml"/><Relationship Id="rId4" Type="http://schemas.openxmlformats.org/officeDocument/2006/relationships/image" Target="../media/image49.gif"/></Relationships>
</file>

<file path=ppt/slides/_rels/slide21.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image" Target="../media/image50.jpeg"/><Relationship Id="rId1" Type="http://schemas.openxmlformats.org/officeDocument/2006/relationships/slideLayout" Target="../slideLayouts/slideLayout2.xml"/><Relationship Id="rId5" Type="http://schemas.openxmlformats.org/officeDocument/2006/relationships/image" Target="../media/image53.jpeg"/><Relationship Id="rId4" Type="http://schemas.openxmlformats.org/officeDocument/2006/relationships/image" Target="../media/image52.gif"/></Relationships>
</file>

<file path=ppt/slides/_rels/slide22.xml.rels><?xml version="1.0" encoding="UTF-8" standalone="yes"?>
<Relationships xmlns="http://schemas.openxmlformats.org/package/2006/relationships"><Relationship Id="rId2" Type="http://schemas.openxmlformats.org/officeDocument/2006/relationships/image" Target="../media/image54.gif"/><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5" Type="http://schemas.openxmlformats.org/officeDocument/2006/relationships/image" Target="../media/image10.gif"/><Relationship Id="rId4" Type="http://schemas.openxmlformats.org/officeDocument/2006/relationships/image" Target="../media/image9.jpeg"/></Relationships>
</file>

<file path=ppt/slides/_rels/slide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5" Type="http://schemas.openxmlformats.org/officeDocument/2006/relationships/image" Target="../media/image16.jpeg"/><Relationship Id="rId4" Type="http://schemas.openxmlformats.org/officeDocument/2006/relationships/image" Target="../media/image15.jpeg"/></Relationships>
</file>

<file path=ppt/slides/_rels/slide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539552" y="2780928"/>
            <a:ext cx="7786742" cy="2554545"/>
          </a:xfrm>
          <a:prstGeom prst="rect">
            <a:avLst/>
          </a:prstGeom>
          <a:noFill/>
        </p:spPr>
        <p:txBody>
          <a:bodyPr wrap="square" lIns="91440" tIns="45720" rIns="91440" bIns="45720">
            <a:spAutoFit/>
          </a:bodyPr>
          <a:lstStyle/>
          <a:p>
            <a:pPr algn="ctr"/>
            <a:r>
              <a:rPr lang="ru-RU" sz="1600" dirty="0" smtClean="0">
                <a:ln w="31550" cmpd="sng">
                  <a:gradFill>
                    <a:gsLst>
                      <a:gs pos="70000">
                        <a:schemeClr val="accent6">
                          <a:shade val="50000"/>
                          <a:satMod val="190000"/>
                        </a:schemeClr>
                      </a:gs>
                      <a:gs pos="0">
                        <a:schemeClr val="accent6">
                          <a:tint val="77000"/>
                          <a:satMod val="180000"/>
                        </a:schemeClr>
                      </a:gs>
                    </a:gsLst>
                    <a:lin ang="5400000"/>
                  </a:gradFill>
                  <a:prstDash val="solid"/>
                </a:ln>
                <a:latin typeface="Times New Roman" pitchFamily="18" charset="0"/>
                <a:cs typeface="Times New Roman" pitchFamily="18" charset="0"/>
              </a:rPr>
              <a:t>МУНИЦИПАЛЬНОЕ БЮДЖЕТНОЕ  ДОШКОЛЬНОЕ  ОБРАЗОВАТЕЛЬНОЕ  УЧРЕЖДЕНИЕ  «Детский сад №12 «Росинка»</a:t>
            </a:r>
          </a:p>
          <a:p>
            <a:pPr algn="ctr"/>
            <a:endParaRPr lang="ru-RU" sz="1600" dirty="0" smtClean="0">
              <a:ln w="31550" cmpd="sng">
                <a:gradFill>
                  <a:gsLst>
                    <a:gs pos="70000">
                      <a:schemeClr val="accent6">
                        <a:shade val="50000"/>
                        <a:satMod val="190000"/>
                      </a:schemeClr>
                    </a:gs>
                    <a:gs pos="0">
                      <a:schemeClr val="accent6">
                        <a:tint val="77000"/>
                        <a:satMod val="180000"/>
                      </a:schemeClr>
                    </a:gs>
                  </a:gsLst>
                  <a:lin ang="5400000"/>
                </a:gradFill>
                <a:prstDash val="solid"/>
              </a:ln>
              <a:latin typeface="Times New Roman" pitchFamily="18" charset="0"/>
              <a:cs typeface="Times New Roman" pitchFamily="18" charset="0"/>
            </a:endParaRPr>
          </a:p>
          <a:p>
            <a:pPr algn="ctr"/>
            <a:r>
              <a:rPr lang="ru-RU" sz="4000" dirty="0" smtClean="0">
                <a:ln w="31550" cmpd="sng">
                  <a:gradFill>
                    <a:gsLst>
                      <a:gs pos="70000">
                        <a:schemeClr val="accent6">
                          <a:shade val="50000"/>
                          <a:satMod val="190000"/>
                        </a:schemeClr>
                      </a:gs>
                      <a:gs pos="0">
                        <a:schemeClr val="accent6">
                          <a:tint val="77000"/>
                          <a:satMod val="180000"/>
                        </a:schemeClr>
                      </a:gs>
                    </a:gsLst>
                    <a:lin ang="5400000"/>
                  </a:gradFill>
                  <a:prstDash val="solid"/>
                </a:ln>
                <a:latin typeface="Times New Roman" pitchFamily="18" charset="0"/>
                <a:cs typeface="Times New Roman" pitchFamily="18" charset="0"/>
              </a:rPr>
              <a:t>«Моё педагогическое  </a:t>
            </a:r>
            <a:r>
              <a:rPr lang="ru-RU" sz="4000" dirty="0" err="1" smtClean="0">
                <a:ln w="31550" cmpd="sng">
                  <a:gradFill>
                    <a:gsLst>
                      <a:gs pos="70000">
                        <a:schemeClr val="accent6">
                          <a:shade val="50000"/>
                          <a:satMod val="190000"/>
                        </a:schemeClr>
                      </a:gs>
                      <a:gs pos="0">
                        <a:schemeClr val="accent6">
                          <a:tint val="77000"/>
                          <a:satMod val="180000"/>
                        </a:schemeClr>
                      </a:gs>
                    </a:gsLst>
                    <a:lin ang="5400000"/>
                  </a:gradFill>
                  <a:prstDash val="solid"/>
                </a:ln>
                <a:latin typeface="Times New Roman" pitchFamily="18" charset="0"/>
                <a:cs typeface="Times New Roman" pitchFamily="18" charset="0"/>
              </a:rPr>
              <a:t>портфолио</a:t>
            </a:r>
            <a:r>
              <a:rPr lang="ru-RU" sz="4000" dirty="0" smtClean="0">
                <a:ln w="31550" cmpd="sng">
                  <a:gradFill>
                    <a:gsLst>
                      <a:gs pos="70000">
                        <a:schemeClr val="accent6">
                          <a:shade val="50000"/>
                          <a:satMod val="190000"/>
                        </a:schemeClr>
                      </a:gs>
                      <a:gs pos="0">
                        <a:schemeClr val="accent6">
                          <a:tint val="77000"/>
                          <a:satMod val="180000"/>
                        </a:schemeClr>
                      </a:gs>
                    </a:gsLst>
                    <a:lin ang="5400000"/>
                  </a:gradFill>
                  <a:prstDash val="solid"/>
                </a:ln>
                <a:latin typeface="Times New Roman" pitchFamily="18" charset="0"/>
                <a:cs typeface="Times New Roman" pitchFamily="18" charset="0"/>
              </a:rPr>
              <a:t> 2015-2016г.»</a:t>
            </a:r>
          </a:p>
          <a:p>
            <a:pPr algn="ctr"/>
            <a:endParaRPr lang="ru-RU" sz="1600" dirty="0" smtClean="0">
              <a:ln w="31550" cmpd="sng">
                <a:gradFill>
                  <a:gsLst>
                    <a:gs pos="70000">
                      <a:schemeClr val="accent6">
                        <a:shade val="50000"/>
                        <a:satMod val="190000"/>
                      </a:schemeClr>
                    </a:gs>
                    <a:gs pos="0">
                      <a:schemeClr val="accent6">
                        <a:tint val="77000"/>
                        <a:satMod val="180000"/>
                      </a:schemeClr>
                    </a:gs>
                  </a:gsLst>
                  <a:lin ang="5400000"/>
                </a:gradFill>
                <a:prstDash val="solid"/>
              </a:ln>
              <a:latin typeface="Times New Roman" pitchFamily="18" charset="0"/>
              <a:cs typeface="Times New Roman" pitchFamily="18" charset="0"/>
            </a:endParaRPr>
          </a:p>
          <a:p>
            <a:pPr algn="ctr"/>
            <a:r>
              <a:rPr lang="ru-RU" sz="16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Times New Roman" pitchFamily="18" charset="0"/>
                <a:cs typeface="Times New Roman" pitchFamily="18" charset="0"/>
              </a:rPr>
              <a:t>  </a:t>
            </a:r>
            <a:endParaRPr lang="ru-RU" sz="16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Times New Roman" pitchFamily="18" charset="0"/>
              <a:cs typeface="Times New Roman" pitchFamily="18" charset="0"/>
            </a:endParaRPr>
          </a:p>
        </p:txBody>
      </p:sp>
      <p:sp>
        <p:nvSpPr>
          <p:cNvPr id="5" name="Прямоугольник 4"/>
          <p:cNvSpPr/>
          <p:nvPr/>
        </p:nvSpPr>
        <p:spPr>
          <a:xfrm>
            <a:off x="395536" y="4509120"/>
            <a:ext cx="8215370" cy="923330"/>
          </a:xfrm>
          <a:prstGeom prst="rect">
            <a:avLst/>
          </a:prstGeom>
          <a:noFill/>
        </p:spPr>
        <p:txBody>
          <a:bodyPr wrap="square" lIns="91440" tIns="45720" rIns="91440" bIns="45720">
            <a:spAutoFit/>
          </a:bodyPr>
          <a:lstStyle/>
          <a:p>
            <a:pPr algn="r"/>
            <a:r>
              <a:rPr lang="ru-RU" b="1" dirty="0" smtClean="0">
                <a:ln w="24500" cmpd="dbl">
                  <a:solidFill>
                    <a:schemeClr val="accent2">
                      <a:shade val="85000"/>
                      <a:satMod val="155000"/>
                    </a:schemeClr>
                  </a:solidFill>
                  <a:prstDash val="solid"/>
                  <a:miter lim="800000"/>
                </a:ln>
              </a:rPr>
              <a:t>Подготовили:</a:t>
            </a:r>
          </a:p>
          <a:p>
            <a:pPr algn="r"/>
            <a:r>
              <a:rPr lang="ru-RU" b="1" cap="none" spc="0" dirty="0" err="1" smtClean="0">
                <a:ln w="24500" cmpd="dbl">
                  <a:solidFill>
                    <a:schemeClr val="accent2">
                      <a:shade val="85000"/>
                      <a:satMod val="155000"/>
                    </a:schemeClr>
                  </a:solidFill>
                  <a:prstDash val="solid"/>
                  <a:miter lim="800000"/>
                </a:ln>
              </a:rPr>
              <a:t>Ештокина</a:t>
            </a:r>
            <a:r>
              <a:rPr lang="ru-RU" b="1" cap="none" spc="0" dirty="0" smtClean="0">
                <a:ln w="24500" cmpd="dbl">
                  <a:solidFill>
                    <a:schemeClr val="accent2">
                      <a:shade val="85000"/>
                      <a:satMod val="155000"/>
                    </a:schemeClr>
                  </a:solidFill>
                  <a:prstDash val="solid"/>
                  <a:miter lim="800000"/>
                </a:ln>
              </a:rPr>
              <a:t> О.А.</a:t>
            </a:r>
          </a:p>
          <a:p>
            <a:pPr algn="r"/>
            <a:r>
              <a:rPr lang="ru-RU" b="1" dirty="0" err="1" smtClean="0">
                <a:ln w="24500" cmpd="dbl">
                  <a:solidFill>
                    <a:schemeClr val="accent2">
                      <a:shade val="85000"/>
                      <a:satMod val="155000"/>
                    </a:schemeClr>
                  </a:solidFill>
                  <a:prstDash val="solid"/>
                  <a:miter lim="800000"/>
                </a:ln>
              </a:rPr>
              <a:t>Салимьянова</a:t>
            </a:r>
            <a:r>
              <a:rPr lang="ru-RU" b="1" dirty="0" smtClean="0">
                <a:ln w="24500" cmpd="dbl">
                  <a:solidFill>
                    <a:schemeClr val="accent2">
                      <a:shade val="85000"/>
                      <a:satMod val="155000"/>
                    </a:schemeClr>
                  </a:solidFill>
                  <a:prstDash val="solid"/>
                  <a:miter lim="800000"/>
                </a:ln>
              </a:rPr>
              <a:t> К.Н.</a:t>
            </a:r>
            <a:endParaRPr lang="ru-RU" b="1" cap="none" spc="0" dirty="0" smtClean="0">
              <a:ln w="24500" cmpd="dbl">
                <a:solidFill>
                  <a:schemeClr val="accent2">
                    <a:shade val="85000"/>
                    <a:satMod val="155000"/>
                  </a:schemeClr>
                </a:solidFill>
                <a:prstDash val="solid"/>
                <a:miter lim="800000"/>
              </a:ln>
            </a:endParaRPr>
          </a:p>
        </p:txBody>
      </p:sp>
    </p:spTree>
    <p:extLst>
      <p:ext uri="{BB962C8B-B14F-4D97-AF65-F5344CB8AC3E}">
        <p14:creationId xmlns:p14="http://schemas.microsoft.com/office/powerpoint/2010/main" xmlns="" val="920838361"/>
      </p:ext>
    </p:extLst>
  </p:cSld>
  <p:clrMapOvr>
    <a:masterClrMapping/>
  </p:clrMapOvr>
  <p:transition advTm="9111"/>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ctrTitle"/>
          </p:nvPr>
        </p:nvSpPr>
        <p:spPr/>
        <p:txBody>
          <a:bodyPr>
            <a:normAutofit/>
          </a:bodyPr>
          <a:lstStyle/>
          <a:p>
            <a:r>
              <a:rPr lang="ru-RU" sz="1600" dirty="0" smtClean="0">
                <a:latin typeface="Times New Roman" pitchFamily="18" charset="0"/>
                <a:cs typeface="Times New Roman" pitchFamily="18" charset="0"/>
              </a:rPr>
              <a:t>Использовали образовательные технологии: игровые, которые положительно влияют на образовательный процесс;</a:t>
            </a:r>
            <a:endParaRPr lang="ru-RU" sz="1600" dirty="0">
              <a:latin typeface="Times New Roman" pitchFamily="18" charset="0"/>
              <a:cs typeface="Times New Roman" pitchFamily="18" charset="0"/>
            </a:endParaRPr>
          </a:p>
        </p:txBody>
      </p:sp>
      <p:pic>
        <p:nvPicPr>
          <p:cNvPr id="4" name="Содержимое 3" descr="C:\Users\Ольга\Desktop\педсовет\7гр\CAM03783.jpg"/>
          <p:cNvPicPr>
            <a:picLocks noGrp="1"/>
          </p:cNvPicPr>
          <p:nvPr>
            <p:ph idx="1"/>
          </p:nvPr>
        </p:nvPicPr>
        <p:blipFill>
          <a:blip r:embed="rId2" cstate="email"/>
          <a:srcRect/>
          <a:stretch>
            <a:fillRect/>
          </a:stretch>
        </p:blipFill>
        <p:spPr bwMode="auto">
          <a:xfrm>
            <a:off x="3419872" y="3573016"/>
            <a:ext cx="2579729" cy="2553147"/>
          </a:xfrm>
          <a:prstGeom prst="rect">
            <a:avLst/>
          </a:prstGeom>
          <a:noFill/>
          <a:ln w="9525">
            <a:noFill/>
            <a:miter lim="800000"/>
            <a:headEnd/>
            <a:tailEnd/>
          </a:ln>
        </p:spPr>
      </p:pic>
      <p:pic>
        <p:nvPicPr>
          <p:cNvPr id="5" name="Рисунок 4" descr="C:\Users\Ольга\Desktop\педсовет\7гр\1446791662341.jpg"/>
          <p:cNvPicPr/>
          <p:nvPr/>
        </p:nvPicPr>
        <p:blipFill>
          <a:blip r:embed="rId3" cstate="email"/>
          <a:srcRect/>
          <a:stretch>
            <a:fillRect/>
          </a:stretch>
        </p:blipFill>
        <p:spPr bwMode="auto">
          <a:xfrm>
            <a:off x="5652120" y="1196752"/>
            <a:ext cx="3168352" cy="2232248"/>
          </a:xfrm>
          <a:prstGeom prst="rect">
            <a:avLst/>
          </a:prstGeom>
          <a:noFill/>
          <a:ln w="9525">
            <a:noFill/>
            <a:miter lim="800000"/>
            <a:headEnd/>
            <a:tailEnd/>
          </a:ln>
        </p:spPr>
      </p:pic>
      <p:pic>
        <p:nvPicPr>
          <p:cNvPr id="7" name="Picture 3" descr="F:\20151225_085231.jpg"/>
          <p:cNvPicPr>
            <a:picLocks noChangeAspect="1" noChangeArrowheads="1"/>
          </p:cNvPicPr>
          <p:nvPr/>
        </p:nvPicPr>
        <p:blipFill>
          <a:blip r:embed="rId4" cstate="email"/>
          <a:srcRect/>
          <a:stretch>
            <a:fillRect/>
          </a:stretch>
        </p:blipFill>
        <p:spPr bwMode="auto">
          <a:xfrm>
            <a:off x="6084168" y="3573016"/>
            <a:ext cx="2736304" cy="2520280"/>
          </a:xfrm>
          <a:prstGeom prst="rect">
            <a:avLst/>
          </a:prstGeom>
          <a:noFill/>
        </p:spPr>
      </p:pic>
      <p:pic>
        <p:nvPicPr>
          <p:cNvPr id="6" name="Рисунок 5" descr="C:\Users\Ольга\Desktop\педсовет\7гр\CAM03556.jpg"/>
          <p:cNvPicPr/>
          <p:nvPr/>
        </p:nvPicPr>
        <p:blipFill>
          <a:blip r:embed="rId5" cstate="email"/>
          <a:srcRect/>
          <a:stretch>
            <a:fillRect/>
          </a:stretch>
        </p:blipFill>
        <p:spPr bwMode="auto">
          <a:xfrm>
            <a:off x="3563888" y="1268760"/>
            <a:ext cx="2016224" cy="2232248"/>
          </a:xfrm>
          <a:prstGeom prst="rect">
            <a:avLst/>
          </a:prstGeom>
          <a:noFill/>
          <a:ln w="9525">
            <a:noFill/>
            <a:miter lim="800000"/>
            <a:headEnd/>
            <a:tailEnd/>
          </a:ln>
        </p:spPr>
      </p:pic>
      <p:pic>
        <p:nvPicPr>
          <p:cNvPr id="8" name="Рисунок 7" descr="C:\Users\Ольга\Desktop\педсовет\7гр\CAM03639.jpg"/>
          <p:cNvPicPr/>
          <p:nvPr/>
        </p:nvPicPr>
        <p:blipFill>
          <a:blip r:embed="rId6" cstate="email"/>
          <a:srcRect/>
          <a:stretch>
            <a:fillRect/>
          </a:stretch>
        </p:blipFill>
        <p:spPr bwMode="auto">
          <a:xfrm>
            <a:off x="1043608" y="1268760"/>
            <a:ext cx="2459722" cy="2232248"/>
          </a:xfrm>
          <a:prstGeom prst="rect">
            <a:avLst/>
          </a:prstGeom>
          <a:noFill/>
          <a:ln w="9525">
            <a:noFill/>
            <a:miter lim="800000"/>
            <a:headEnd/>
            <a:tailEnd/>
          </a:ln>
        </p:spPr>
      </p:pic>
      <p:pic>
        <p:nvPicPr>
          <p:cNvPr id="9" name="Рисунок 8" descr="C:\Users\Ольга\Desktop\педсовет\7гр\CAM03669.jpg"/>
          <p:cNvPicPr/>
          <p:nvPr/>
        </p:nvPicPr>
        <p:blipFill>
          <a:blip r:embed="rId7" cstate="email"/>
          <a:srcRect/>
          <a:stretch>
            <a:fillRect/>
          </a:stretch>
        </p:blipFill>
        <p:spPr bwMode="auto">
          <a:xfrm>
            <a:off x="1043608" y="3573016"/>
            <a:ext cx="2323682" cy="2520280"/>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4516" name="Rectangle 4"/>
          <p:cNvSpPr>
            <a:spLocks noGrp="1" noRot="1" noChangeArrowheads="1"/>
          </p:cNvSpPr>
          <p:nvPr>
            <p:ph type="title"/>
          </p:nvPr>
        </p:nvSpPr>
        <p:spPr/>
        <p:txBody>
          <a:bodyPr>
            <a:normAutofit fontScale="90000"/>
          </a:bodyPr>
          <a:lstStyle/>
          <a:p>
            <a:pPr algn="ctr" eaLnBrk="1" hangingPunct="1">
              <a:defRPr/>
            </a:pPr>
            <a:r>
              <a:rPr lang="ru-RU" sz="2000" smtClean="0">
                <a:solidFill>
                  <a:srgbClr val="000000"/>
                </a:solidFill>
                <a:effectLst>
                  <a:outerShdw blurRad="38100" dist="38100" dir="2700000" algn="tl">
                    <a:srgbClr val="FFFFFF"/>
                  </a:outerShdw>
                </a:effectLst>
              </a:rPr>
              <a:t>Что за чудо этот сад –</a:t>
            </a:r>
            <a:br>
              <a:rPr lang="ru-RU" sz="2000" smtClean="0">
                <a:solidFill>
                  <a:srgbClr val="000000"/>
                </a:solidFill>
                <a:effectLst>
                  <a:outerShdw blurRad="38100" dist="38100" dir="2700000" algn="tl">
                    <a:srgbClr val="FFFFFF"/>
                  </a:outerShdw>
                </a:effectLst>
              </a:rPr>
            </a:br>
            <a:r>
              <a:rPr lang="ru-RU" sz="2000" smtClean="0">
                <a:solidFill>
                  <a:srgbClr val="000000"/>
                </a:solidFill>
                <a:effectLst>
                  <a:outerShdw blurRad="38100" dist="38100" dir="2700000" algn="tl">
                    <a:srgbClr val="FFFFFF"/>
                  </a:outerShdw>
                </a:effectLst>
              </a:rPr>
              <a:t>Просто глаз не отвезти.</a:t>
            </a:r>
            <a:br>
              <a:rPr lang="ru-RU" sz="2000" smtClean="0">
                <a:solidFill>
                  <a:srgbClr val="000000"/>
                </a:solidFill>
                <a:effectLst>
                  <a:outerShdw blurRad="38100" dist="38100" dir="2700000" algn="tl">
                    <a:srgbClr val="FFFFFF"/>
                  </a:outerShdw>
                </a:effectLst>
              </a:rPr>
            </a:br>
            <a:r>
              <a:rPr lang="ru-RU" sz="2000" smtClean="0">
                <a:solidFill>
                  <a:srgbClr val="000000"/>
                </a:solidFill>
                <a:effectLst>
                  <a:outerShdw blurRad="38100" dist="38100" dir="2700000" algn="tl">
                    <a:srgbClr val="FFFFFF"/>
                  </a:outerShdw>
                </a:effectLst>
              </a:rPr>
              <a:t>По тропинкам мы гуляли,</a:t>
            </a:r>
            <a:br>
              <a:rPr lang="ru-RU" sz="2000" smtClean="0">
                <a:solidFill>
                  <a:srgbClr val="000000"/>
                </a:solidFill>
                <a:effectLst>
                  <a:outerShdw blurRad="38100" dist="38100" dir="2700000" algn="tl">
                    <a:srgbClr val="FFFFFF"/>
                  </a:outerShdw>
                </a:effectLst>
              </a:rPr>
            </a:br>
            <a:r>
              <a:rPr lang="ru-RU" sz="2000" smtClean="0">
                <a:solidFill>
                  <a:srgbClr val="000000"/>
                </a:solidFill>
                <a:effectLst>
                  <a:outerShdw blurRad="38100" dist="38100" dir="2700000" algn="tl">
                    <a:srgbClr val="FFFFFF"/>
                  </a:outerShdw>
                </a:effectLst>
              </a:rPr>
              <a:t>На опушке побывали, Подружились мы с ежом.</a:t>
            </a:r>
            <a:br>
              <a:rPr lang="ru-RU" sz="2000" smtClean="0">
                <a:solidFill>
                  <a:srgbClr val="000000"/>
                </a:solidFill>
                <a:effectLst>
                  <a:outerShdw blurRad="38100" dist="38100" dir="2700000" algn="tl">
                    <a:srgbClr val="FFFFFF"/>
                  </a:outerShdw>
                </a:effectLst>
              </a:rPr>
            </a:br>
            <a:r>
              <a:rPr lang="ru-RU" sz="2000" smtClean="0">
                <a:solidFill>
                  <a:srgbClr val="000000"/>
                </a:solidFill>
                <a:effectLst>
                  <a:outerShdw blurRad="38100" dist="38100" dir="2700000" algn="tl">
                    <a:srgbClr val="FFFFFF"/>
                  </a:outerShdw>
                </a:effectLst>
              </a:rPr>
              <a:t>А теперь домой бегом!</a:t>
            </a:r>
          </a:p>
        </p:txBody>
      </p:sp>
      <p:pic>
        <p:nvPicPr>
          <p:cNvPr id="26627" name="Picture 17" descr="ani-bird_blue"/>
          <p:cNvPicPr>
            <a:picLocks noChangeAspect="1" noChangeArrowheads="1" noCrop="1"/>
          </p:cNvPicPr>
          <p:nvPr/>
        </p:nvPicPr>
        <p:blipFill>
          <a:blip r:embed="rId2" cstate="email"/>
          <a:srcRect/>
          <a:stretch>
            <a:fillRect/>
          </a:stretch>
        </p:blipFill>
        <p:spPr bwMode="auto">
          <a:xfrm>
            <a:off x="0" y="0"/>
            <a:ext cx="1619250" cy="1447800"/>
          </a:xfrm>
          <a:prstGeom prst="rect">
            <a:avLst/>
          </a:prstGeom>
          <a:noFill/>
          <a:ln w="9525">
            <a:noFill/>
            <a:miter lim="800000"/>
            <a:headEnd/>
            <a:tailEnd/>
          </a:ln>
        </p:spPr>
      </p:pic>
      <p:pic>
        <p:nvPicPr>
          <p:cNvPr id="26628" name="Picture 19" descr="bird10"/>
          <p:cNvPicPr>
            <a:picLocks noChangeAspect="1" noChangeArrowheads="1" noCrop="1"/>
          </p:cNvPicPr>
          <p:nvPr/>
        </p:nvPicPr>
        <p:blipFill>
          <a:blip r:embed="rId3" cstate="email"/>
          <a:srcRect/>
          <a:stretch>
            <a:fillRect/>
          </a:stretch>
        </p:blipFill>
        <p:spPr bwMode="auto">
          <a:xfrm>
            <a:off x="7010400" y="1371600"/>
            <a:ext cx="2133600" cy="1447800"/>
          </a:xfrm>
          <a:prstGeom prst="rect">
            <a:avLst/>
          </a:prstGeom>
          <a:noFill/>
          <a:ln w="9525">
            <a:noFill/>
            <a:miter lim="800000"/>
            <a:headEnd/>
            <a:tailEnd/>
          </a:ln>
        </p:spPr>
      </p:pic>
      <p:pic>
        <p:nvPicPr>
          <p:cNvPr id="26629" name="Picture 30" descr="butterfly_20024[1]"/>
          <p:cNvPicPr>
            <a:picLocks noChangeAspect="1" noChangeArrowheads="1" noCrop="1"/>
          </p:cNvPicPr>
          <p:nvPr/>
        </p:nvPicPr>
        <p:blipFill>
          <a:blip r:embed="rId4" cstate="email"/>
          <a:srcRect/>
          <a:stretch>
            <a:fillRect/>
          </a:stretch>
        </p:blipFill>
        <p:spPr bwMode="auto">
          <a:xfrm rot="-1533800">
            <a:off x="0" y="1600200"/>
            <a:ext cx="2667000" cy="2847975"/>
          </a:xfrm>
          <a:prstGeom prst="rect">
            <a:avLst/>
          </a:prstGeom>
          <a:noFill/>
          <a:ln w="9525">
            <a:noFill/>
            <a:miter lim="800000"/>
            <a:headEnd/>
            <a:tailEnd/>
          </a:ln>
        </p:spPr>
      </p:pic>
      <p:sp>
        <p:nvSpPr>
          <p:cNvPr id="26630" name="AutoShape 31">
            <a:hlinkClick r:id="" action="ppaction://hlinkshowjump?jump=nextslide" highlightClick="1"/>
          </p:cNvPr>
          <p:cNvSpPr>
            <a:spLocks noChangeArrowheads="1"/>
          </p:cNvSpPr>
          <p:nvPr/>
        </p:nvSpPr>
        <p:spPr bwMode="auto">
          <a:xfrm>
            <a:off x="8610600" y="6477000"/>
            <a:ext cx="304800" cy="152400"/>
          </a:xfrm>
          <a:prstGeom prst="actionButtonForwardNext">
            <a:avLst/>
          </a:prstGeom>
          <a:solidFill>
            <a:schemeClr val="folHlink"/>
          </a:solidFill>
          <a:ln w="57150">
            <a:noFill/>
            <a:miter lim="800000"/>
            <a:headEnd/>
            <a:tailEnd/>
          </a:ln>
        </p:spPr>
        <p:txBody>
          <a:bodyPr wrap="none" anchor="ctr"/>
          <a:lstStyle/>
          <a:p>
            <a:endParaRPr lang="ru-RU"/>
          </a:p>
        </p:txBody>
      </p:sp>
      <p:pic>
        <p:nvPicPr>
          <p:cNvPr id="26631" name="Picture 7" descr="SAM_1122"/>
          <p:cNvPicPr>
            <a:picLocks noChangeAspect="1" noChangeArrowheads="1"/>
          </p:cNvPicPr>
          <p:nvPr/>
        </p:nvPicPr>
        <p:blipFill>
          <a:blip r:embed="rId5" cstate="email"/>
          <a:srcRect/>
          <a:stretch>
            <a:fillRect/>
          </a:stretch>
        </p:blipFill>
        <p:spPr bwMode="auto">
          <a:xfrm>
            <a:off x="457200" y="4038600"/>
            <a:ext cx="2819400" cy="2590800"/>
          </a:xfrm>
          <a:prstGeom prst="rect">
            <a:avLst/>
          </a:prstGeom>
          <a:noFill/>
          <a:ln w="9525">
            <a:noFill/>
            <a:miter lim="800000"/>
            <a:headEnd/>
            <a:tailEnd/>
          </a:ln>
        </p:spPr>
      </p:pic>
      <p:pic>
        <p:nvPicPr>
          <p:cNvPr id="26632" name="Picture 8" descr="SAM_1115"/>
          <p:cNvPicPr>
            <a:picLocks noChangeAspect="1" noChangeArrowheads="1"/>
          </p:cNvPicPr>
          <p:nvPr/>
        </p:nvPicPr>
        <p:blipFill>
          <a:blip r:embed="rId6" cstate="email"/>
          <a:srcRect/>
          <a:stretch>
            <a:fillRect/>
          </a:stretch>
        </p:blipFill>
        <p:spPr bwMode="auto">
          <a:xfrm>
            <a:off x="2514600" y="1752600"/>
            <a:ext cx="4114800" cy="2209800"/>
          </a:xfrm>
          <a:prstGeom prst="rect">
            <a:avLst/>
          </a:prstGeom>
          <a:noFill/>
          <a:ln w="9525">
            <a:noFill/>
            <a:miter lim="800000"/>
            <a:headEnd/>
            <a:tailEnd/>
          </a:ln>
        </p:spPr>
      </p:pic>
      <p:pic>
        <p:nvPicPr>
          <p:cNvPr id="26633" name="Picture 10" descr="SAM_1116"/>
          <p:cNvPicPr>
            <a:picLocks noChangeAspect="1" noChangeArrowheads="1"/>
          </p:cNvPicPr>
          <p:nvPr/>
        </p:nvPicPr>
        <p:blipFill>
          <a:blip r:embed="rId7" cstate="email"/>
          <a:srcRect/>
          <a:stretch>
            <a:fillRect/>
          </a:stretch>
        </p:blipFill>
        <p:spPr bwMode="auto">
          <a:xfrm>
            <a:off x="3276600" y="4495800"/>
            <a:ext cx="3962400" cy="2057400"/>
          </a:xfrm>
          <a:prstGeom prst="rect">
            <a:avLst/>
          </a:prstGeom>
          <a:noFill/>
          <a:ln w="9525">
            <a:noFill/>
            <a:miter lim="800000"/>
            <a:headEnd/>
            <a:tailEnd/>
          </a:ln>
        </p:spPr>
      </p:pic>
      <p:pic>
        <p:nvPicPr>
          <p:cNvPr id="26634" name="Picture 10" descr="SAM_1125"/>
          <p:cNvPicPr>
            <a:picLocks noChangeAspect="1" noChangeArrowheads="1"/>
          </p:cNvPicPr>
          <p:nvPr/>
        </p:nvPicPr>
        <p:blipFill>
          <a:blip r:embed="rId8" cstate="email"/>
          <a:srcRect/>
          <a:stretch>
            <a:fillRect/>
          </a:stretch>
        </p:blipFill>
        <p:spPr bwMode="auto">
          <a:xfrm>
            <a:off x="6629400" y="2667000"/>
            <a:ext cx="2514600" cy="2667000"/>
          </a:xfrm>
          <a:prstGeom prst="rect">
            <a:avLst/>
          </a:prstGeom>
          <a:noFill/>
          <a:ln w="9525">
            <a:noFill/>
            <a:miter lim="800000"/>
            <a:headEnd/>
            <a:tailEnd/>
          </a:ln>
        </p:spPr>
      </p:pic>
    </p:spTree>
  </p:cSld>
  <p:clrMapOvr>
    <a:masterClrMapping/>
  </p:clrMapOvr>
  <p:transition spd="slow">
    <p:blinds dir="ver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ctrTitle"/>
          </p:nvPr>
        </p:nvSpPr>
        <p:spPr/>
        <p:txBody>
          <a:bodyPr>
            <a:normAutofit/>
          </a:bodyPr>
          <a:lstStyle/>
          <a:p>
            <a:r>
              <a:rPr lang="ru-RU" sz="1400" dirty="0" err="1" smtClean="0">
                <a:latin typeface="Times New Roman" pitchFamily="18" charset="0"/>
                <a:cs typeface="Times New Roman" pitchFamily="18" charset="0"/>
              </a:rPr>
              <a:t>Здоровьесберегающие</a:t>
            </a:r>
            <a:r>
              <a:rPr lang="ru-RU" sz="1400" dirty="0" smtClean="0">
                <a:latin typeface="Times New Roman" pitchFamily="18" charset="0"/>
                <a:cs typeface="Times New Roman" pitchFamily="18" charset="0"/>
              </a:rPr>
              <a:t> технологии  направленные на сохранение и укрепления  здоровья</a:t>
            </a:r>
            <a:endParaRPr lang="ru-RU" sz="1400" dirty="0">
              <a:latin typeface="Times New Roman" pitchFamily="18" charset="0"/>
              <a:cs typeface="Times New Roman" pitchFamily="18" charset="0"/>
            </a:endParaRPr>
          </a:p>
        </p:txBody>
      </p:sp>
      <p:pic>
        <p:nvPicPr>
          <p:cNvPr id="4" name="Содержимое 3" descr="C:\Users\Ольга\Desktop\педсовет\7гр\1443160112620.jpg"/>
          <p:cNvPicPr>
            <a:picLocks noGrp="1"/>
          </p:cNvPicPr>
          <p:nvPr>
            <p:ph idx="1"/>
          </p:nvPr>
        </p:nvPicPr>
        <p:blipFill>
          <a:blip r:embed="rId2" cstate="email"/>
          <a:srcRect/>
          <a:stretch>
            <a:fillRect/>
          </a:stretch>
        </p:blipFill>
        <p:spPr bwMode="auto">
          <a:xfrm>
            <a:off x="1691681" y="1268761"/>
            <a:ext cx="3528392" cy="2448271"/>
          </a:xfrm>
          <a:prstGeom prst="rect">
            <a:avLst/>
          </a:prstGeom>
          <a:noFill/>
          <a:ln w="9525">
            <a:noFill/>
            <a:miter lim="800000"/>
            <a:headEnd/>
            <a:tailEnd/>
          </a:ln>
        </p:spPr>
      </p:pic>
      <p:pic>
        <p:nvPicPr>
          <p:cNvPr id="5" name="Рисунок 14" descr="C:\Users\ОпАсНыЙ-кОмП\Desktop\собр\SAM_1073.JPG"/>
          <p:cNvPicPr>
            <a:picLocks noChangeAspect="1" noChangeArrowheads="1"/>
          </p:cNvPicPr>
          <p:nvPr/>
        </p:nvPicPr>
        <p:blipFill>
          <a:blip r:embed="rId3" cstate="email"/>
          <a:srcRect/>
          <a:stretch>
            <a:fillRect/>
          </a:stretch>
        </p:blipFill>
        <p:spPr bwMode="auto">
          <a:xfrm>
            <a:off x="5652120" y="1268760"/>
            <a:ext cx="2808312" cy="2448272"/>
          </a:xfrm>
          <a:prstGeom prst="rect">
            <a:avLst/>
          </a:prstGeom>
          <a:noFill/>
          <a:ln w="9525">
            <a:noFill/>
            <a:miter lim="800000"/>
            <a:headEnd/>
            <a:tailEnd/>
          </a:ln>
        </p:spPr>
      </p:pic>
      <p:pic>
        <p:nvPicPr>
          <p:cNvPr id="6" name="Picture 10" descr="SAM_1133"/>
          <p:cNvPicPr>
            <a:picLocks noChangeAspect="1" noChangeArrowheads="1"/>
          </p:cNvPicPr>
          <p:nvPr/>
        </p:nvPicPr>
        <p:blipFill>
          <a:blip r:embed="rId4" cstate="email"/>
          <a:srcRect/>
          <a:stretch>
            <a:fillRect/>
          </a:stretch>
        </p:blipFill>
        <p:spPr bwMode="auto">
          <a:xfrm>
            <a:off x="1907704" y="4005064"/>
            <a:ext cx="3312368" cy="2520280"/>
          </a:xfrm>
          <a:prstGeom prst="rect">
            <a:avLst/>
          </a:prstGeom>
          <a:noFill/>
          <a:ln w="9525">
            <a:noFill/>
            <a:miter lim="800000"/>
            <a:headEnd/>
            <a:tailEnd/>
          </a:ln>
        </p:spPr>
      </p:pic>
      <p:pic>
        <p:nvPicPr>
          <p:cNvPr id="7" name="Рисунок 6" descr="G:\DCIM\100PHOTO\SAM_0906.JPG"/>
          <p:cNvPicPr/>
          <p:nvPr/>
        </p:nvPicPr>
        <p:blipFill>
          <a:blip r:embed="rId5" cstate="email"/>
          <a:srcRect/>
          <a:stretch>
            <a:fillRect/>
          </a:stretch>
        </p:blipFill>
        <p:spPr bwMode="auto">
          <a:xfrm>
            <a:off x="5580112" y="4077072"/>
            <a:ext cx="3024336" cy="2448272"/>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ctrTitle"/>
          </p:nvPr>
        </p:nvSpPr>
        <p:spPr/>
        <p:txBody>
          <a:bodyPr>
            <a:normAutofit/>
          </a:bodyPr>
          <a:lstStyle/>
          <a:p>
            <a:r>
              <a:rPr lang="ru-RU" sz="1400" dirty="0" smtClean="0">
                <a:latin typeface="Times New Roman" pitchFamily="18" charset="0"/>
                <a:cs typeface="Times New Roman" pitchFamily="18" charset="0"/>
              </a:rPr>
              <a:t>Технология проектирования: «Математический </a:t>
            </a:r>
            <a:r>
              <a:rPr lang="ru-RU" sz="1400" dirty="0" err="1" smtClean="0">
                <a:latin typeface="Times New Roman" pitchFamily="18" charset="0"/>
                <a:cs typeface="Times New Roman" pitchFamily="18" charset="0"/>
              </a:rPr>
              <a:t>знайка</a:t>
            </a:r>
            <a:r>
              <a:rPr lang="ru-RU" sz="1400" dirty="0" smtClean="0">
                <a:latin typeface="Times New Roman" pitchFamily="18" charset="0"/>
                <a:cs typeface="Times New Roman" pitchFamily="18" charset="0"/>
              </a:rPr>
              <a:t>»  повышение у детей интереса к математике</a:t>
            </a:r>
            <a:endParaRPr lang="ru-RU" sz="1400" dirty="0">
              <a:latin typeface="Times New Roman" pitchFamily="18" charset="0"/>
              <a:cs typeface="Times New Roman" pitchFamily="18" charset="0"/>
            </a:endParaRPr>
          </a:p>
        </p:txBody>
      </p:sp>
      <p:pic>
        <p:nvPicPr>
          <p:cNvPr id="4" name="Содержимое 3" descr="G:\DCIM\100PHOTO\SAM_1223.JPG"/>
          <p:cNvPicPr>
            <a:picLocks noGrp="1"/>
          </p:cNvPicPr>
          <p:nvPr>
            <p:ph idx="1"/>
          </p:nvPr>
        </p:nvPicPr>
        <p:blipFill>
          <a:blip r:embed="rId2" cstate="email"/>
          <a:srcRect/>
          <a:stretch>
            <a:fillRect/>
          </a:stretch>
        </p:blipFill>
        <p:spPr bwMode="auto">
          <a:xfrm>
            <a:off x="1476375" y="1835249"/>
            <a:ext cx="3743697" cy="2745879"/>
          </a:xfrm>
          <a:prstGeom prst="rect">
            <a:avLst/>
          </a:prstGeom>
          <a:noFill/>
          <a:ln w="9525">
            <a:noFill/>
            <a:miter lim="800000"/>
            <a:headEnd/>
            <a:tailEnd/>
          </a:ln>
        </p:spPr>
      </p:pic>
      <p:pic>
        <p:nvPicPr>
          <p:cNvPr id="5" name="Рисунок 4" descr="G:\DCIM\100PHOTO\SAM_1221.JPG"/>
          <p:cNvPicPr/>
          <p:nvPr/>
        </p:nvPicPr>
        <p:blipFill>
          <a:blip r:embed="rId3" cstate="email"/>
          <a:srcRect/>
          <a:stretch>
            <a:fillRect/>
          </a:stretch>
        </p:blipFill>
        <p:spPr bwMode="auto">
          <a:xfrm>
            <a:off x="5436096" y="1844824"/>
            <a:ext cx="3504736" cy="2736304"/>
          </a:xfrm>
          <a:prstGeom prst="rect">
            <a:avLst/>
          </a:prstGeom>
          <a:noFill/>
          <a:ln w="9525">
            <a:noFill/>
            <a:miter lim="800000"/>
            <a:headEnd/>
            <a:tailEnd/>
          </a:ln>
        </p:spPr>
      </p:pic>
      <p:pic>
        <p:nvPicPr>
          <p:cNvPr id="6" name="Рисунок 5" descr="G:\DCIM\100PHOTO\SAM_1214.JPG"/>
          <p:cNvPicPr/>
          <p:nvPr/>
        </p:nvPicPr>
        <p:blipFill>
          <a:blip r:embed="rId4" cstate="email"/>
          <a:srcRect/>
          <a:stretch>
            <a:fillRect/>
          </a:stretch>
        </p:blipFill>
        <p:spPr bwMode="auto">
          <a:xfrm>
            <a:off x="3923928" y="4653136"/>
            <a:ext cx="2880320" cy="2016224"/>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ctrTitle"/>
          </p:nvPr>
        </p:nvSpPr>
        <p:spPr/>
        <p:txBody>
          <a:bodyPr>
            <a:normAutofit fontScale="90000"/>
          </a:bodyPr>
          <a:lstStyle/>
          <a:p>
            <a:r>
              <a:rPr lang="ru-RU" sz="1400" dirty="0" smtClean="0">
                <a:latin typeface="Times New Roman" pitchFamily="18" charset="0"/>
                <a:cs typeface="Times New Roman" pitchFamily="18" charset="0"/>
              </a:rPr>
              <a:t>Результаты педагогической деятельности </a:t>
            </a:r>
            <a:br>
              <a:rPr lang="ru-RU" sz="1400" dirty="0" smtClean="0">
                <a:latin typeface="Times New Roman" pitchFamily="18" charset="0"/>
                <a:cs typeface="Times New Roman" pitchFamily="18" charset="0"/>
              </a:rPr>
            </a:br>
            <a:r>
              <a:rPr lang="ru-RU" sz="1400" dirty="0" smtClean="0">
                <a:latin typeface="Times New Roman" pitchFamily="18" charset="0"/>
                <a:cs typeface="Times New Roman" pitchFamily="18" charset="0"/>
              </a:rPr>
              <a:t>«Сведения об образовательных достижениях детей»</a:t>
            </a:r>
            <a:br>
              <a:rPr lang="ru-RU" sz="1400" dirty="0" smtClean="0">
                <a:latin typeface="Times New Roman" pitchFamily="18" charset="0"/>
                <a:cs typeface="Times New Roman" pitchFamily="18" charset="0"/>
              </a:rPr>
            </a:br>
            <a:r>
              <a:rPr lang="ru-RU" sz="1400" dirty="0" smtClean="0">
                <a:latin typeface="Times New Roman" pitchFamily="18" charset="0"/>
                <a:cs typeface="Times New Roman" pitchFamily="18" charset="0"/>
              </a:rPr>
              <a:t> Из приведенных данных четко прослеживается положительная динамика в усвоении программного материала. </a:t>
            </a:r>
            <a:br>
              <a:rPr lang="ru-RU" sz="1400" dirty="0" smtClean="0">
                <a:latin typeface="Times New Roman" pitchFamily="18" charset="0"/>
                <a:cs typeface="Times New Roman" pitchFamily="18" charset="0"/>
              </a:rPr>
            </a:br>
            <a:r>
              <a:rPr lang="ru-RU" sz="1400" dirty="0" smtClean="0"/>
              <a:t> </a:t>
            </a:r>
            <a:r>
              <a:rPr lang="ru-RU" sz="1600" dirty="0" smtClean="0">
                <a:latin typeface="Times New Roman" pitchFamily="18" charset="0"/>
                <a:cs typeface="Times New Roman" pitchFamily="18" charset="0"/>
              </a:rPr>
              <a:t>Образовательная область «Речевое развитие»</a:t>
            </a:r>
            <a:r>
              <a:rPr lang="ru-RU" sz="1400" dirty="0" smtClean="0"/>
              <a:t/>
            </a:r>
            <a:br>
              <a:rPr lang="ru-RU" sz="1400" dirty="0" smtClean="0"/>
            </a:br>
            <a:endParaRPr lang="ru-RU" sz="1400" dirty="0">
              <a:latin typeface="Times New Roman" pitchFamily="18" charset="0"/>
              <a:cs typeface="Times New Roman" pitchFamily="18" charset="0"/>
            </a:endParaRPr>
          </a:p>
        </p:txBody>
      </p:sp>
      <p:graphicFrame>
        <p:nvGraphicFramePr>
          <p:cNvPr id="4" name="Содержимое 3"/>
          <p:cNvGraphicFramePr>
            <a:graphicFrameLocks noGrp="1"/>
          </p:cNvGraphicFramePr>
          <p:nvPr>
            <p:ph idx="1"/>
          </p:nvPr>
        </p:nvGraphicFramePr>
        <p:xfrm>
          <a:off x="1907704" y="1600201"/>
          <a:ext cx="6192688" cy="2764904"/>
        </p:xfrm>
        <a:graphic>
          <a:graphicData uri="http://schemas.openxmlformats.org/drawingml/2006/chart">
            <c:chart xmlns:c="http://schemas.openxmlformats.org/drawingml/2006/chart" xmlns:r="http://schemas.openxmlformats.org/officeDocument/2006/relationships" r:id="rId2"/>
          </a:graphicData>
        </a:graphic>
      </p:graphicFrame>
      <p:sp>
        <p:nvSpPr>
          <p:cNvPr id="5" name="Прямоугольник 4"/>
          <p:cNvSpPr/>
          <p:nvPr/>
        </p:nvSpPr>
        <p:spPr>
          <a:xfrm>
            <a:off x="2286000" y="5229493"/>
            <a:ext cx="4572000" cy="738664"/>
          </a:xfrm>
          <a:prstGeom prst="rect">
            <a:avLst/>
          </a:prstGeom>
        </p:spPr>
        <p:txBody>
          <a:bodyPr wrap="square">
            <a:spAutoFit/>
          </a:bodyPr>
          <a:lstStyle/>
          <a:p>
            <a:r>
              <a:rPr lang="ru-RU" sz="1400" dirty="0" smtClean="0">
                <a:latin typeface="Times New Roman" pitchFamily="18" charset="0"/>
                <a:cs typeface="Times New Roman" pitchFamily="18" charset="0"/>
              </a:rPr>
              <a:t>На конец года оптимальный уровень развития повысился на 13%; допустимый  повысился на  3%,  а критический понизился до 0%.</a:t>
            </a:r>
            <a:endParaRPr lang="ru-RU" sz="1400" dirty="0">
              <a:latin typeface="Times New Roman" pitchFamily="18" charset="0"/>
              <a:cs typeface="Times New Roman" pitchFamily="18"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ctrTitle"/>
          </p:nvPr>
        </p:nvSpPr>
        <p:spPr/>
        <p:txBody>
          <a:bodyPr>
            <a:normAutofit/>
          </a:bodyPr>
          <a:lstStyle/>
          <a:p>
            <a:r>
              <a:rPr lang="ru-RU" sz="2400" dirty="0" smtClean="0">
                <a:latin typeface="Times New Roman" pitchFamily="18" charset="0"/>
                <a:cs typeface="Times New Roman" pitchFamily="18" charset="0"/>
              </a:rPr>
              <a:t>Образовательная область «Познавательное развитие»</a:t>
            </a:r>
            <a:r>
              <a:rPr lang="ru-RU" sz="1400" dirty="0" smtClean="0"/>
              <a:t/>
            </a:r>
            <a:br>
              <a:rPr lang="ru-RU" sz="1400" dirty="0" smtClean="0"/>
            </a:br>
            <a:endParaRPr lang="ru-RU" sz="1400" dirty="0">
              <a:latin typeface="Times New Roman" pitchFamily="18" charset="0"/>
              <a:cs typeface="Times New Roman" pitchFamily="18" charset="0"/>
            </a:endParaRPr>
          </a:p>
        </p:txBody>
      </p:sp>
      <p:graphicFrame>
        <p:nvGraphicFramePr>
          <p:cNvPr id="4" name="Содержимое 3"/>
          <p:cNvGraphicFramePr>
            <a:graphicFrameLocks noGrp="1"/>
          </p:cNvGraphicFramePr>
          <p:nvPr>
            <p:ph idx="1"/>
          </p:nvPr>
        </p:nvGraphicFramePr>
        <p:xfrm>
          <a:off x="1835696" y="1196752"/>
          <a:ext cx="6624736" cy="2880320"/>
        </p:xfrm>
        <a:graphic>
          <a:graphicData uri="http://schemas.openxmlformats.org/drawingml/2006/chart">
            <c:chart xmlns:c="http://schemas.openxmlformats.org/drawingml/2006/chart" xmlns:r="http://schemas.openxmlformats.org/officeDocument/2006/relationships" r:id="rId2"/>
          </a:graphicData>
        </a:graphic>
      </p:graphicFrame>
      <p:sp>
        <p:nvSpPr>
          <p:cNvPr id="5" name="Прямоугольник 4"/>
          <p:cNvSpPr/>
          <p:nvPr/>
        </p:nvSpPr>
        <p:spPr>
          <a:xfrm rot="10800000" flipV="1">
            <a:off x="2286000" y="4245042"/>
            <a:ext cx="4572000" cy="1200329"/>
          </a:xfrm>
          <a:prstGeom prst="rect">
            <a:avLst/>
          </a:prstGeom>
        </p:spPr>
        <p:txBody>
          <a:bodyPr wrap="square">
            <a:spAutoFit/>
          </a:bodyPr>
          <a:lstStyle/>
          <a:p>
            <a:r>
              <a:rPr lang="ru-RU" dirty="0" smtClean="0">
                <a:latin typeface="Times New Roman" pitchFamily="18" charset="0"/>
                <a:cs typeface="Times New Roman" pitchFamily="18" charset="0"/>
              </a:rPr>
              <a:t>На конец года оптимальный уровень развития повысился на 1%; допустимый  повысился  на  7%,  а критический понизился до 0%.</a:t>
            </a:r>
            <a:endParaRPr lang="ru-RU" dirty="0">
              <a:latin typeface="Times New Roman" pitchFamily="18" charset="0"/>
              <a:cs typeface="Times New Roman"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ctrTitle"/>
          </p:nvPr>
        </p:nvSpPr>
        <p:spPr/>
        <p:txBody>
          <a:bodyPr>
            <a:normAutofit/>
          </a:bodyPr>
          <a:lstStyle/>
          <a:p>
            <a:r>
              <a:rPr lang="ru-RU" sz="2000" dirty="0" smtClean="0">
                <a:latin typeface="Times New Roman" pitchFamily="18" charset="0"/>
                <a:cs typeface="Times New Roman" pitchFamily="18" charset="0"/>
              </a:rPr>
              <a:t>Образовательная область «Художественно- эстетическое развитие»</a:t>
            </a:r>
            <a:r>
              <a:rPr lang="ru-RU" sz="2400" dirty="0" smtClean="0"/>
              <a:t/>
            </a:r>
            <a:br>
              <a:rPr lang="ru-RU" sz="2400" dirty="0" smtClean="0"/>
            </a:br>
            <a:r>
              <a:rPr lang="ru-RU" sz="1400" dirty="0" smtClean="0"/>
              <a:t/>
            </a:r>
            <a:br>
              <a:rPr lang="ru-RU" sz="1400" dirty="0" smtClean="0"/>
            </a:br>
            <a:endParaRPr lang="ru-RU" sz="1400" dirty="0">
              <a:latin typeface="Times New Roman" pitchFamily="18" charset="0"/>
              <a:cs typeface="Times New Roman" pitchFamily="18" charset="0"/>
            </a:endParaRPr>
          </a:p>
        </p:txBody>
      </p:sp>
      <p:graphicFrame>
        <p:nvGraphicFramePr>
          <p:cNvPr id="4" name="Содержимое 3"/>
          <p:cNvGraphicFramePr>
            <a:graphicFrameLocks noGrp="1"/>
          </p:cNvGraphicFramePr>
          <p:nvPr>
            <p:ph idx="1"/>
          </p:nvPr>
        </p:nvGraphicFramePr>
        <p:xfrm>
          <a:off x="2339752" y="1196752"/>
          <a:ext cx="5904656" cy="2880320"/>
        </p:xfrm>
        <a:graphic>
          <a:graphicData uri="http://schemas.openxmlformats.org/drawingml/2006/chart">
            <c:chart xmlns:c="http://schemas.openxmlformats.org/drawingml/2006/chart" xmlns:r="http://schemas.openxmlformats.org/officeDocument/2006/relationships" r:id="rId2"/>
          </a:graphicData>
        </a:graphic>
      </p:graphicFrame>
      <p:sp>
        <p:nvSpPr>
          <p:cNvPr id="5" name="Прямоугольник 4"/>
          <p:cNvSpPr/>
          <p:nvPr/>
        </p:nvSpPr>
        <p:spPr>
          <a:xfrm rot="10800000" flipV="1">
            <a:off x="2286000" y="4660540"/>
            <a:ext cx="4572000" cy="369332"/>
          </a:xfrm>
          <a:prstGeom prst="rect">
            <a:avLst/>
          </a:prstGeom>
        </p:spPr>
        <p:txBody>
          <a:bodyPr wrap="square">
            <a:spAutoFit/>
          </a:bodyPr>
          <a:lstStyle/>
          <a:p>
            <a:r>
              <a:rPr lang="ru-RU" dirty="0" smtClean="0">
                <a:latin typeface="Times New Roman" pitchFamily="18" charset="0"/>
                <a:cs typeface="Times New Roman" pitchFamily="18" charset="0"/>
              </a:rPr>
              <a:t> </a:t>
            </a:r>
            <a:endParaRPr lang="ru-RU" dirty="0">
              <a:latin typeface="Times New Roman" pitchFamily="18" charset="0"/>
              <a:cs typeface="Times New Roman" pitchFamily="18" charset="0"/>
            </a:endParaRPr>
          </a:p>
        </p:txBody>
      </p:sp>
      <p:sp>
        <p:nvSpPr>
          <p:cNvPr id="6" name="Прямоугольник 5"/>
          <p:cNvSpPr/>
          <p:nvPr/>
        </p:nvSpPr>
        <p:spPr>
          <a:xfrm>
            <a:off x="2286000" y="4509120"/>
            <a:ext cx="4572000" cy="923330"/>
          </a:xfrm>
          <a:prstGeom prst="rect">
            <a:avLst/>
          </a:prstGeom>
        </p:spPr>
        <p:txBody>
          <a:bodyPr wrap="square">
            <a:spAutoFit/>
          </a:bodyPr>
          <a:lstStyle/>
          <a:p>
            <a:r>
              <a:rPr lang="ru-RU" dirty="0" smtClean="0">
                <a:latin typeface="Times New Roman" pitchFamily="18" charset="0"/>
                <a:cs typeface="Times New Roman" pitchFamily="18" charset="0"/>
              </a:rPr>
              <a:t>На конец года оптимальный уровень развития повысился на 6%; допустимый  понизился  на  6%,  а критический   0%.</a:t>
            </a:r>
            <a:endParaRPr lang="ru-RU" dirty="0">
              <a:latin typeface="Times New Roman" pitchFamily="18" charset="0"/>
              <a:cs typeface="Times New Roman" pitchFamily="18"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ctrTitle"/>
          </p:nvPr>
        </p:nvSpPr>
        <p:spPr/>
        <p:txBody>
          <a:bodyPr>
            <a:normAutofit/>
          </a:bodyPr>
          <a:lstStyle/>
          <a:p>
            <a:r>
              <a:rPr lang="ru-RU" sz="2000" dirty="0" smtClean="0">
                <a:latin typeface="Times New Roman" pitchFamily="18" charset="0"/>
                <a:cs typeface="Times New Roman" pitchFamily="18" charset="0"/>
              </a:rPr>
              <a:t>Образовательная область «Социально-коммуникативное развитие»</a:t>
            </a:r>
            <a:br>
              <a:rPr lang="ru-RU" sz="2000" dirty="0" smtClean="0">
                <a:latin typeface="Times New Roman" pitchFamily="18" charset="0"/>
                <a:cs typeface="Times New Roman" pitchFamily="18" charset="0"/>
              </a:rPr>
            </a:br>
            <a:endParaRPr lang="ru-RU" sz="2000" dirty="0">
              <a:latin typeface="Times New Roman" pitchFamily="18" charset="0"/>
              <a:cs typeface="Times New Roman" pitchFamily="18" charset="0"/>
            </a:endParaRPr>
          </a:p>
        </p:txBody>
      </p:sp>
      <p:graphicFrame>
        <p:nvGraphicFramePr>
          <p:cNvPr id="4" name="Содержимое 3"/>
          <p:cNvGraphicFramePr>
            <a:graphicFrameLocks noGrp="1"/>
          </p:cNvGraphicFramePr>
          <p:nvPr>
            <p:ph idx="1"/>
          </p:nvPr>
        </p:nvGraphicFramePr>
        <p:xfrm>
          <a:off x="2195736" y="980729"/>
          <a:ext cx="5688632" cy="2736304"/>
        </p:xfrm>
        <a:graphic>
          <a:graphicData uri="http://schemas.openxmlformats.org/drawingml/2006/chart">
            <c:chart xmlns:c="http://schemas.openxmlformats.org/drawingml/2006/chart" xmlns:r="http://schemas.openxmlformats.org/officeDocument/2006/relationships" r:id="rId2"/>
          </a:graphicData>
        </a:graphic>
      </p:graphicFrame>
      <p:sp>
        <p:nvSpPr>
          <p:cNvPr id="5" name="Прямоугольник 4"/>
          <p:cNvSpPr/>
          <p:nvPr/>
        </p:nvSpPr>
        <p:spPr>
          <a:xfrm>
            <a:off x="2286000" y="4365105"/>
            <a:ext cx="4572000" cy="1200329"/>
          </a:xfrm>
          <a:prstGeom prst="rect">
            <a:avLst/>
          </a:prstGeom>
        </p:spPr>
        <p:txBody>
          <a:bodyPr wrap="square">
            <a:spAutoFit/>
          </a:bodyPr>
          <a:lstStyle/>
          <a:p>
            <a:r>
              <a:rPr lang="ru-RU" dirty="0" smtClean="0">
                <a:latin typeface="Times New Roman" pitchFamily="18" charset="0"/>
                <a:cs typeface="Times New Roman" pitchFamily="18" charset="0"/>
              </a:rPr>
              <a:t>На конец года оптимальный уровень развития повысился на 9%; допустимый  понизился  на  1%,  а критический понизился до 0%.</a:t>
            </a:r>
            <a:endParaRPr lang="ru-RU" dirty="0">
              <a:latin typeface="Times New Roman" pitchFamily="18" charset="0"/>
              <a:cs typeface="Times New Roman" pitchFamily="18"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ctrTitle"/>
          </p:nvPr>
        </p:nvSpPr>
        <p:spPr/>
        <p:txBody>
          <a:bodyPr>
            <a:normAutofit/>
          </a:bodyPr>
          <a:lstStyle/>
          <a:p>
            <a:r>
              <a:rPr lang="ru-RU" sz="2400" dirty="0" smtClean="0">
                <a:latin typeface="Times New Roman" pitchFamily="18" charset="0"/>
                <a:cs typeface="Times New Roman" pitchFamily="18" charset="0"/>
              </a:rPr>
              <a:t>«Игровая деятельность»</a:t>
            </a:r>
            <a:endParaRPr lang="ru-RU" sz="2400" dirty="0">
              <a:latin typeface="Times New Roman" pitchFamily="18" charset="0"/>
              <a:cs typeface="Times New Roman" pitchFamily="18" charset="0"/>
            </a:endParaRPr>
          </a:p>
        </p:txBody>
      </p:sp>
      <p:graphicFrame>
        <p:nvGraphicFramePr>
          <p:cNvPr id="4" name="Содержимое 3"/>
          <p:cNvGraphicFramePr>
            <a:graphicFrameLocks noGrp="1"/>
          </p:cNvGraphicFramePr>
          <p:nvPr>
            <p:ph idx="1"/>
          </p:nvPr>
        </p:nvGraphicFramePr>
        <p:xfrm>
          <a:off x="1907704" y="1124744"/>
          <a:ext cx="6192688" cy="2376264"/>
        </p:xfrm>
        <a:graphic>
          <a:graphicData uri="http://schemas.openxmlformats.org/drawingml/2006/chart">
            <c:chart xmlns:c="http://schemas.openxmlformats.org/drawingml/2006/chart" xmlns:r="http://schemas.openxmlformats.org/officeDocument/2006/relationships" r:id="rId2"/>
          </a:graphicData>
        </a:graphic>
      </p:graphicFrame>
      <p:sp>
        <p:nvSpPr>
          <p:cNvPr id="5" name="Прямоугольник 4"/>
          <p:cNvSpPr/>
          <p:nvPr/>
        </p:nvSpPr>
        <p:spPr>
          <a:xfrm>
            <a:off x="2286000" y="4293097"/>
            <a:ext cx="4572000" cy="830997"/>
          </a:xfrm>
          <a:prstGeom prst="rect">
            <a:avLst/>
          </a:prstGeom>
        </p:spPr>
        <p:txBody>
          <a:bodyPr wrap="square">
            <a:spAutoFit/>
          </a:bodyPr>
          <a:lstStyle/>
          <a:p>
            <a:r>
              <a:rPr lang="ru-RU" sz="1600" dirty="0" smtClean="0">
                <a:latin typeface="Times New Roman" pitchFamily="18" charset="0"/>
                <a:cs typeface="Times New Roman" pitchFamily="18" charset="0"/>
              </a:rPr>
              <a:t>На конец года оптимальный уровень развития повысился на 10%; допустимый  повысился  на  10%,  а критический понизился до 0%.</a:t>
            </a:r>
            <a:endParaRPr lang="ru-RU" sz="1600" dirty="0">
              <a:latin typeface="Times New Roman" pitchFamily="18" charset="0"/>
              <a:cs typeface="Times New Roman" pitchFamily="18"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1475656" y="980728"/>
            <a:ext cx="7211144" cy="5145435"/>
          </a:xfrm>
        </p:spPr>
        <p:txBody>
          <a:bodyPr>
            <a:normAutofit/>
          </a:bodyPr>
          <a:lstStyle/>
          <a:p>
            <a:pPr>
              <a:buNone/>
            </a:pPr>
            <a:r>
              <a:rPr lang="ru-RU" sz="1200" b="1" dirty="0" smtClean="0">
                <a:latin typeface="Times New Roman" pitchFamily="18" charset="0"/>
                <a:cs typeface="Times New Roman" pitchFamily="18" charset="0"/>
              </a:rPr>
              <a:t>Цель:</a:t>
            </a:r>
            <a:r>
              <a:rPr lang="ru-RU" sz="1200" dirty="0" smtClean="0">
                <a:latin typeface="Times New Roman" pitchFamily="18" charset="0"/>
                <a:cs typeface="Times New Roman" pitchFamily="18" charset="0"/>
              </a:rPr>
              <a:t> Усвоить названия животных, познакомить со средой обитания, с особенностями внешнего вида и образа жизни.</a:t>
            </a:r>
          </a:p>
          <a:p>
            <a:pPr>
              <a:buNone/>
            </a:pPr>
            <a:r>
              <a:rPr lang="ru-RU" sz="1200" b="1" dirty="0" smtClean="0">
                <a:latin typeface="Times New Roman" pitchFamily="18" charset="0"/>
                <a:cs typeface="Times New Roman" pitchFamily="18" charset="0"/>
              </a:rPr>
              <a:t>Задачи:</a:t>
            </a:r>
            <a:endParaRPr lang="ru-RU" sz="1200" dirty="0" smtClean="0">
              <a:latin typeface="Times New Roman" pitchFamily="18" charset="0"/>
              <a:cs typeface="Times New Roman" pitchFamily="18" charset="0"/>
            </a:endParaRPr>
          </a:p>
          <a:p>
            <a:pPr>
              <a:buNone/>
            </a:pPr>
            <a:r>
              <a:rPr lang="ru-RU" sz="1200" b="1" i="1" dirty="0" smtClean="0">
                <a:latin typeface="Times New Roman" pitchFamily="18" charset="0"/>
                <a:cs typeface="Times New Roman" pitchFamily="18" charset="0"/>
              </a:rPr>
              <a:t>    Развивающие:</a:t>
            </a:r>
            <a:endParaRPr lang="ru-RU" sz="1200" dirty="0" smtClean="0">
              <a:latin typeface="Times New Roman" pitchFamily="18" charset="0"/>
              <a:cs typeface="Times New Roman" pitchFamily="18" charset="0"/>
            </a:endParaRPr>
          </a:p>
          <a:p>
            <a:pPr lvl="0"/>
            <a:r>
              <a:rPr lang="ru-RU" sz="1200" dirty="0" smtClean="0">
                <a:latin typeface="Times New Roman" pitchFamily="18" charset="0"/>
                <a:cs typeface="Times New Roman" pitchFamily="18" charset="0"/>
              </a:rPr>
              <a:t>развивать аналитическое мышление, обобщать и сравнивать, делать выводы о диких животных, об их образе жизни;</a:t>
            </a:r>
          </a:p>
          <a:p>
            <a:r>
              <a:rPr lang="ru-RU" sz="1200" b="1" i="1" dirty="0" smtClean="0">
                <a:latin typeface="Times New Roman" pitchFamily="18" charset="0"/>
                <a:cs typeface="Times New Roman" pitchFamily="18" charset="0"/>
              </a:rPr>
              <a:t>Обучающие:</a:t>
            </a:r>
            <a:endParaRPr lang="ru-RU" sz="1200" dirty="0" smtClean="0">
              <a:latin typeface="Times New Roman" pitchFamily="18" charset="0"/>
              <a:cs typeface="Times New Roman" pitchFamily="18" charset="0"/>
            </a:endParaRPr>
          </a:p>
          <a:p>
            <a:pPr lvl="0">
              <a:buNone/>
            </a:pPr>
            <a:r>
              <a:rPr lang="ru-RU" sz="1200" dirty="0" smtClean="0">
                <a:latin typeface="Times New Roman" pitchFamily="18" charset="0"/>
                <a:cs typeface="Times New Roman" pitchFamily="18" charset="0"/>
              </a:rPr>
              <a:t>       расширять представление детей о внешнем виде, образе жизни лесных обитателей;</a:t>
            </a:r>
          </a:p>
          <a:p>
            <a:r>
              <a:rPr lang="ru-RU" sz="1200" b="1" i="1" dirty="0" smtClean="0">
                <a:latin typeface="Times New Roman" pitchFamily="18" charset="0"/>
                <a:cs typeface="Times New Roman" pitchFamily="18" charset="0"/>
              </a:rPr>
              <a:t>Воспитательные:</a:t>
            </a:r>
            <a:endParaRPr lang="ru-RU" sz="1200" dirty="0" smtClean="0">
              <a:latin typeface="Times New Roman" pitchFamily="18" charset="0"/>
              <a:cs typeface="Times New Roman" pitchFamily="18" charset="0"/>
            </a:endParaRPr>
          </a:p>
          <a:p>
            <a:pPr lvl="0">
              <a:buNone/>
            </a:pPr>
            <a:r>
              <a:rPr lang="ru-RU" sz="1200" dirty="0" smtClean="0">
                <a:latin typeface="Times New Roman" pitchFamily="18" charset="0"/>
                <a:cs typeface="Times New Roman" pitchFamily="18" charset="0"/>
              </a:rPr>
              <a:t>       Воспитывать  бережное отношение к природе;</a:t>
            </a:r>
          </a:p>
          <a:p>
            <a:pPr lvl="0">
              <a:buNone/>
            </a:pPr>
            <a:r>
              <a:rPr lang="ru-RU" sz="1200" dirty="0" smtClean="0">
                <a:latin typeface="Times New Roman" pitchFamily="18" charset="0"/>
                <a:cs typeface="Times New Roman" pitchFamily="18" charset="0"/>
              </a:rPr>
              <a:t>      формировать интерес к природе, понимания поведения и повадок животных;</a:t>
            </a:r>
          </a:p>
          <a:p>
            <a:pPr lvl="0">
              <a:buNone/>
            </a:pPr>
            <a:endParaRPr lang="ru-RU" sz="1200" dirty="0" smtClean="0">
              <a:latin typeface="Times New Roman" pitchFamily="18" charset="0"/>
              <a:cs typeface="Times New Roman" pitchFamily="18" charset="0"/>
            </a:endParaRPr>
          </a:p>
          <a:p>
            <a:pPr lvl="0">
              <a:buNone/>
            </a:pPr>
            <a:endParaRPr lang="ru-RU" sz="1200" dirty="0" smtClean="0">
              <a:latin typeface="Times New Roman" pitchFamily="18" charset="0"/>
              <a:cs typeface="Times New Roman" pitchFamily="18" charset="0"/>
            </a:endParaRPr>
          </a:p>
          <a:p>
            <a:pPr>
              <a:buNone/>
            </a:pPr>
            <a:r>
              <a:rPr lang="ru-RU" dirty="0" smtClean="0"/>
              <a:t> </a:t>
            </a:r>
          </a:p>
          <a:p>
            <a:pPr>
              <a:buNone/>
            </a:pPr>
            <a:r>
              <a:rPr lang="ru-RU" dirty="0" smtClean="0"/>
              <a:t> </a:t>
            </a:r>
          </a:p>
          <a:p>
            <a:endParaRPr lang="ru-RU" dirty="0"/>
          </a:p>
        </p:txBody>
      </p:sp>
      <p:sp>
        <p:nvSpPr>
          <p:cNvPr id="3" name="Заголовок 2"/>
          <p:cNvSpPr>
            <a:spLocks noGrp="1"/>
          </p:cNvSpPr>
          <p:nvPr>
            <p:ph type="ctrTitle"/>
          </p:nvPr>
        </p:nvSpPr>
        <p:spPr/>
        <p:txBody>
          <a:bodyPr>
            <a:normAutofit/>
          </a:bodyPr>
          <a:lstStyle/>
          <a:p>
            <a:r>
              <a:rPr lang="ru-RU" sz="1800" dirty="0" smtClean="0">
                <a:latin typeface="Times New Roman" pitchFamily="18" charset="0"/>
                <a:cs typeface="Times New Roman" pitchFamily="18" charset="0"/>
              </a:rPr>
              <a:t>Открытый показ непосредственно образовательной деятельности</a:t>
            </a:r>
            <a:endParaRPr lang="ru-RU" sz="1800" dirty="0">
              <a:latin typeface="Times New Roman" pitchFamily="18" charset="0"/>
              <a:cs typeface="Times New Roman" pitchFamily="18" charset="0"/>
            </a:endParaRPr>
          </a:p>
        </p:txBody>
      </p:sp>
      <p:pic>
        <p:nvPicPr>
          <p:cNvPr id="4" name="Рисунок 3" descr="C:\Users\Ольга\Desktop\SAM_1146.JPG"/>
          <p:cNvPicPr/>
          <p:nvPr/>
        </p:nvPicPr>
        <p:blipFill>
          <a:blip r:embed="rId2" cstate="email"/>
          <a:srcRect/>
          <a:stretch>
            <a:fillRect/>
          </a:stretch>
        </p:blipFill>
        <p:spPr bwMode="auto">
          <a:xfrm>
            <a:off x="1907704" y="3501008"/>
            <a:ext cx="2333858" cy="199606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Рисунок 4" descr="C:\Users\Ольга\Desktop\SAM_1153.JPG"/>
          <p:cNvPicPr/>
          <p:nvPr/>
        </p:nvPicPr>
        <p:blipFill>
          <a:blip r:embed="rId3" cstate="email"/>
          <a:srcRect/>
          <a:stretch>
            <a:fillRect/>
          </a:stretch>
        </p:blipFill>
        <p:spPr bwMode="auto">
          <a:xfrm>
            <a:off x="5004048" y="3573016"/>
            <a:ext cx="2288896" cy="185110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1475656" y="1124744"/>
            <a:ext cx="7211144" cy="5256584"/>
          </a:xfrm>
        </p:spPr>
        <p:txBody>
          <a:bodyPr>
            <a:normAutofit/>
          </a:bodyPr>
          <a:lstStyle/>
          <a:p>
            <a:pPr>
              <a:buFont typeface="Wingdings" pitchFamily="2" charset="2"/>
              <a:buChar char="Ø"/>
            </a:pPr>
            <a:r>
              <a:rPr lang="ru-RU" sz="1400" dirty="0" smtClean="0">
                <a:latin typeface="Times New Roman" pitchFamily="18" charset="0"/>
                <a:cs typeface="Times New Roman" pitchFamily="18" charset="0"/>
              </a:rPr>
              <a:t>Представить деятельность и профессиональное развитие  педагогов;</a:t>
            </a:r>
          </a:p>
          <a:p>
            <a:pPr>
              <a:buNone/>
            </a:pPr>
            <a:r>
              <a:rPr lang="ru-RU" sz="1400" dirty="0" smtClean="0">
                <a:latin typeface="Times New Roman" pitchFamily="18" charset="0"/>
                <a:cs typeface="Times New Roman" pitchFamily="18" charset="0"/>
              </a:rPr>
              <a:t>        создание благоприятных условий для полноценного проживания ребенком дошкольного детства. </a:t>
            </a:r>
          </a:p>
          <a:p>
            <a:pPr>
              <a:buNone/>
            </a:pPr>
            <a:r>
              <a:rPr lang="ru-RU" sz="1400" dirty="0" smtClean="0">
                <a:latin typeface="Times New Roman" pitchFamily="18" charset="0"/>
                <a:cs typeface="Times New Roman" pitchFamily="18" charset="0"/>
              </a:rPr>
              <a:t> Задачи:</a:t>
            </a:r>
          </a:p>
          <a:p>
            <a:pPr>
              <a:buFont typeface="Wingdings" pitchFamily="2" charset="2"/>
              <a:buChar char="Ø"/>
            </a:pPr>
            <a:r>
              <a:rPr lang="ru-RU" sz="1400" dirty="0" smtClean="0">
                <a:latin typeface="Times New Roman" pitchFamily="18" charset="0"/>
                <a:cs typeface="Times New Roman" pitchFamily="18" charset="0"/>
              </a:rPr>
              <a:t>Зафиксировать результаты развития группы детского сада; достижения в различных областях;</a:t>
            </a:r>
          </a:p>
          <a:p>
            <a:pPr>
              <a:buFont typeface="Wingdings" pitchFamily="2" charset="2"/>
              <a:buChar char="Ø"/>
            </a:pPr>
            <a:r>
              <a:rPr lang="ru-RU" sz="1400" dirty="0" smtClean="0">
                <a:latin typeface="Times New Roman" pitchFamily="18" charset="0"/>
                <a:cs typeface="Times New Roman" pitchFamily="18" charset="0"/>
              </a:rPr>
              <a:t>Укреплять взаимодействие с семьями воспитанников группы, повышать заинтересованность  родителей в результатах развития группы;</a:t>
            </a:r>
          </a:p>
          <a:p>
            <a:pPr>
              <a:buFont typeface="Wingdings" pitchFamily="2" charset="2"/>
              <a:buChar char="Ø"/>
            </a:pPr>
            <a:r>
              <a:rPr lang="ru-RU" sz="1400" dirty="0" smtClean="0">
                <a:latin typeface="Times New Roman" pitchFamily="18" charset="0"/>
                <a:cs typeface="Times New Roman" pitchFamily="18" charset="0"/>
              </a:rPr>
              <a:t>Развивать предметно-развивающую среду соответствующим требованиям ФГОС;</a:t>
            </a:r>
          </a:p>
          <a:p>
            <a:pPr algn="r">
              <a:buNone/>
            </a:pPr>
            <a:endParaRPr lang="ru-RU" sz="1600" dirty="0" smtClean="0">
              <a:latin typeface="Times New Roman" pitchFamily="18" charset="0"/>
              <a:cs typeface="Times New Roman" pitchFamily="18" charset="0"/>
            </a:endParaRPr>
          </a:p>
          <a:p>
            <a:pPr>
              <a:buNone/>
            </a:pPr>
            <a:endParaRPr lang="ru-RU" sz="1600" dirty="0" smtClean="0">
              <a:latin typeface="Times New Roman" pitchFamily="18" charset="0"/>
              <a:cs typeface="Times New Roman" pitchFamily="18" charset="0"/>
            </a:endParaRPr>
          </a:p>
          <a:p>
            <a:pPr>
              <a:buFont typeface="Wingdings" pitchFamily="2" charset="2"/>
              <a:buChar char="Ø"/>
            </a:pPr>
            <a:endParaRPr lang="ru-RU" sz="1600" dirty="0" smtClean="0">
              <a:latin typeface="Times New Roman" pitchFamily="18" charset="0"/>
              <a:cs typeface="Times New Roman" pitchFamily="18" charset="0"/>
            </a:endParaRPr>
          </a:p>
          <a:p>
            <a:pPr>
              <a:buNone/>
            </a:pPr>
            <a:endParaRPr lang="ru-RU" sz="1600" dirty="0" smtClean="0">
              <a:latin typeface="Times New Roman" pitchFamily="18" charset="0"/>
              <a:cs typeface="Times New Roman" pitchFamily="18" charset="0"/>
            </a:endParaRPr>
          </a:p>
          <a:p>
            <a:pPr>
              <a:buNone/>
            </a:pPr>
            <a:endParaRPr lang="ru-RU" sz="1600" dirty="0" smtClean="0">
              <a:latin typeface="Times New Roman" pitchFamily="18" charset="0"/>
              <a:cs typeface="Times New Roman" pitchFamily="18" charset="0"/>
            </a:endParaRPr>
          </a:p>
          <a:p>
            <a:pPr>
              <a:buNone/>
            </a:pPr>
            <a:endParaRPr lang="ru-RU" sz="1600" dirty="0">
              <a:latin typeface="Times New Roman" pitchFamily="18" charset="0"/>
              <a:cs typeface="Times New Roman" pitchFamily="18" charset="0"/>
            </a:endParaRPr>
          </a:p>
        </p:txBody>
      </p:sp>
      <p:sp>
        <p:nvSpPr>
          <p:cNvPr id="3" name="Заголовок 2"/>
          <p:cNvSpPr>
            <a:spLocks noGrp="1"/>
          </p:cNvSpPr>
          <p:nvPr>
            <p:ph type="ctrTitle"/>
          </p:nvPr>
        </p:nvSpPr>
        <p:spPr/>
        <p:txBody>
          <a:bodyPr>
            <a:normAutofit/>
          </a:bodyPr>
          <a:lstStyle/>
          <a:p>
            <a:r>
              <a:rPr lang="ru-RU" sz="2000" dirty="0" smtClean="0">
                <a:latin typeface="Times New Roman" pitchFamily="18" charset="0"/>
                <a:cs typeface="Times New Roman" pitchFamily="18" charset="0"/>
              </a:rPr>
              <a:t>Цель педагогической  деятельности:</a:t>
            </a:r>
            <a:endParaRPr lang="ru-RU" sz="2000" dirty="0">
              <a:latin typeface="Times New Roman" pitchFamily="18" charset="0"/>
              <a:cs typeface="Times New Roman" pitchFamily="18" charset="0"/>
            </a:endParaRPr>
          </a:p>
        </p:txBody>
      </p:sp>
      <p:pic>
        <p:nvPicPr>
          <p:cNvPr id="4" name="Picture 25" descr="an2_belosnezhtanec"/>
          <p:cNvPicPr>
            <a:picLocks noChangeAspect="1" noChangeArrowheads="1" noCrop="1"/>
          </p:cNvPicPr>
          <p:nvPr/>
        </p:nvPicPr>
        <p:blipFill>
          <a:blip r:embed="rId2" cstate="email"/>
          <a:srcRect/>
          <a:stretch>
            <a:fillRect/>
          </a:stretch>
        </p:blipFill>
        <p:spPr bwMode="auto">
          <a:xfrm rot="21060090">
            <a:off x="2151276" y="4328109"/>
            <a:ext cx="1610613" cy="2058127"/>
          </a:xfrm>
          <a:prstGeom prst="rect">
            <a:avLst/>
          </a:prstGeom>
          <a:noFill/>
          <a:ln w="9525">
            <a:noFill/>
            <a:miter lim="800000"/>
            <a:headEnd/>
            <a:tailEnd/>
          </a:ln>
        </p:spPr>
      </p:pic>
      <p:pic>
        <p:nvPicPr>
          <p:cNvPr id="6" name="Рисунок 5" descr="C:\Users\Ольга\Desktop\SAM_1366.JPG"/>
          <p:cNvPicPr/>
          <p:nvPr/>
        </p:nvPicPr>
        <p:blipFill>
          <a:blip r:embed="rId3" cstate="email"/>
          <a:srcRect/>
          <a:stretch>
            <a:fillRect/>
          </a:stretch>
        </p:blipFill>
        <p:spPr bwMode="auto">
          <a:xfrm>
            <a:off x="3995936" y="3789040"/>
            <a:ext cx="4896544" cy="288032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1475656" y="1124744"/>
            <a:ext cx="7211144" cy="5001419"/>
          </a:xfrm>
        </p:spPr>
        <p:txBody>
          <a:bodyPr>
            <a:normAutofit/>
          </a:bodyPr>
          <a:lstStyle/>
          <a:p>
            <a:pPr algn="just">
              <a:buNone/>
            </a:pPr>
            <a:r>
              <a:rPr lang="ru-RU" sz="1600" dirty="0" smtClean="0">
                <a:latin typeface="Times New Roman" pitchFamily="18" charset="0"/>
                <a:cs typeface="Times New Roman" pitchFamily="18" charset="0"/>
              </a:rPr>
              <a:t>Не все родители проявляют активность в жизнедеятельности ДОУ.  Педагоги испытывают  трудности в  проведении  </a:t>
            </a:r>
            <a:r>
              <a:rPr lang="ru-RU" sz="1600" dirty="0" err="1" smtClean="0">
                <a:latin typeface="Times New Roman" pitchFamily="18" charset="0"/>
                <a:cs typeface="Times New Roman" pitchFamily="18" charset="0"/>
              </a:rPr>
              <a:t>общесадовских</a:t>
            </a:r>
            <a:r>
              <a:rPr lang="ru-RU" sz="1600" dirty="0" smtClean="0">
                <a:latin typeface="Times New Roman" pitchFamily="18" charset="0"/>
                <a:cs typeface="Times New Roman" pitchFamily="18" charset="0"/>
              </a:rPr>
              <a:t> мероприятий, многие родители ссылаясь на отсутствие времени  стараются их не посещать. А также не совсем подробно педагоги  предоставляли  информацию о жизнедеятельности  ДОУ проводимые мероприятия для детей и родителей.</a:t>
            </a:r>
          </a:p>
          <a:p>
            <a:pPr algn="just">
              <a:buNone/>
            </a:pPr>
            <a:endParaRPr lang="ru-RU" sz="1600" dirty="0">
              <a:latin typeface="Times New Roman" pitchFamily="18" charset="0"/>
              <a:cs typeface="Times New Roman" pitchFamily="18" charset="0"/>
            </a:endParaRPr>
          </a:p>
        </p:txBody>
      </p:sp>
      <p:sp>
        <p:nvSpPr>
          <p:cNvPr id="3" name="Заголовок 2"/>
          <p:cNvSpPr>
            <a:spLocks noGrp="1"/>
          </p:cNvSpPr>
          <p:nvPr>
            <p:ph type="ctrTitle"/>
          </p:nvPr>
        </p:nvSpPr>
        <p:spPr/>
        <p:txBody>
          <a:bodyPr>
            <a:normAutofit/>
          </a:bodyPr>
          <a:lstStyle/>
          <a:p>
            <a:r>
              <a:rPr lang="ru-RU" sz="2400" dirty="0" smtClean="0">
                <a:latin typeface="Times New Roman" pitchFamily="18" charset="0"/>
                <a:cs typeface="Times New Roman" pitchFamily="18" charset="0"/>
              </a:rPr>
              <a:t>ПРОБЛЕМА:</a:t>
            </a:r>
            <a:endParaRPr lang="ru-RU" sz="2400" dirty="0">
              <a:latin typeface="Times New Roman" pitchFamily="18" charset="0"/>
              <a:cs typeface="Times New Roman" pitchFamily="18" charset="0"/>
            </a:endParaRPr>
          </a:p>
        </p:txBody>
      </p:sp>
      <p:pic>
        <p:nvPicPr>
          <p:cNvPr id="4" name="Рисунок 3" descr="SAM_0871"/>
          <p:cNvPicPr/>
          <p:nvPr/>
        </p:nvPicPr>
        <p:blipFill>
          <a:blip r:embed="rId2" cstate="email"/>
          <a:srcRect/>
          <a:stretch>
            <a:fillRect/>
          </a:stretch>
        </p:blipFill>
        <p:spPr bwMode="auto">
          <a:xfrm>
            <a:off x="1547664" y="2924944"/>
            <a:ext cx="3672408" cy="2880320"/>
          </a:xfrm>
          <a:prstGeom prst="rect">
            <a:avLst/>
          </a:prstGeom>
          <a:noFill/>
          <a:ln w="9525">
            <a:noFill/>
            <a:miter lim="800000"/>
            <a:headEnd/>
            <a:tailEnd/>
          </a:ln>
        </p:spPr>
      </p:pic>
      <p:pic>
        <p:nvPicPr>
          <p:cNvPr id="5" name="Рисунок 4" descr="SAM_0881"/>
          <p:cNvPicPr/>
          <p:nvPr/>
        </p:nvPicPr>
        <p:blipFill>
          <a:blip r:embed="rId3" cstate="email"/>
          <a:srcRect/>
          <a:stretch>
            <a:fillRect/>
          </a:stretch>
        </p:blipFill>
        <p:spPr bwMode="auto">
          <a:xfrm>
            <a:off x="5364088" y="2924944"/>
            <a:ext cx="3384376" cy="2880320"/>
          </a:xfrm>
          <a:prstGeom prst="rect">
            <a:avLst/>
          </a:prstGeom>
          <a:noFill/>
          <a:ln w="9525">
            <a:noFill/>
            <a:miter lim="800000"/>
            <a:headEnd/>
            <a:tailEnd/>
          </a:ln>
        </p:spPr>
      </p:pic>
      <p:pic>
        <p:nvPicPr>
          <p:cNvPr id="6" name="Picture 33" descr="butterfly1-11"/>
          <p:cNvPicPr>
            <a:picLocks noChangeAspect="1" noChangeArrowheads="1" noCrop="1"/>
          </p:cNvPicPr>
          <p:nvPr/>
        </p:nvPicPr>
        <p:blipFill>
          <a:blip r:embed="rId4" cstate="email"/>
          <a:srcRect/>
          <a:stretch>
            <a:fillRect/>
          </a:stretch>
        </p:blipFill>
        <p:spPr bwMode="auto">
          <a:xfrm rot="400531">
            <a:off x="7606353" y="116425"/>
            <a:ext cx="1383989" cy="9180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edge">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a:bodyPr>
          <a:lstStyle/>
          <a:p>
            <a:pPr>
              <a:buFont typeface="Wingdings" pitchFamily="2" charset="2"/>
              <a:buChar char="Ø"/>
            </a:pPr>
            <a:r>
              <a:rPr lang="ru-RU" sz="1800" dirty="0" smtClean="0">
                <a:latin typeface="Times New Roman" pitchFamily="18" charset="0"/>
                <a:cs typeface="Times New Roman" pitchFamily="18" charset="0"/>
              </a:rPr>
              <a:t>В работе с родителями  планируем более широкое  вовлечение  родительской </a:t>
            </a:r>
            <a:r>
              <a:rPr lang="ru-RU" sz="1800" dirty="0" err="1" smtClean="0">
                <a:latin typeface="Times New Roman" pitchFamily="18" charset="0"/>
                <a:cs typeface="Times New Roman" pitchFamily="18" charset="0"/>
              </a:rPr>
              <a:t>отвественности</a:t>
            </a:r>
            <a:r>
              <a:rPr lang="ru-RU" sz="1800" dirty="0" smtClean="0">
                <a:latin typeface="Times New Roman" pitchFamily="18" charset="0"/>
                <a:cs typeface="Times New Roman" pitchFamily="18" charset="0"/>
              </a:rPr>
              <a:t> в жизнь группы и детского сада через практические методы: участие в организации предметно-развивающей среды; включать викторины, клубы, гостиные;</a:t>
            </a:r>
          </a:p>
          <a:p>
            <a:pPr>
              <a:buFont typeface="Wingdings" pitchFamily="2" charset="2"/>
              <a:buChar char="Ø"/>
            </a:pPr>
            <a:r>
              <a:rPr lang="ru-RU" sz="1800" dirty="0" smtClean="0">
                <a:latin typeface="Times New Roman" pitchFamily="18" charset="0"/>
                <a:cs typeface="Times New Roman" pitchFamily="18" charset="0"/>
              </a:rPr>
              <a:t>Продолжать принимать активное участие в конкурсах на разных уровнях;</a:t>
            </a:r>
          </a:p>
          <a:p>
            <a:pPr>
              <a:buFont typeface="Wingdings" pitchFamily="2" charset="2"/>
              <a:buChar char="Ø"/>
            </a:pPr>
            <a:r>
              <a:rPr lang="ru-RU" sz="1800" dirty="0" smtClean="0">
                <a:latin typeface="Times New Roman" pitchFamily="18" charset="0"/>
                <a:cs typeface="Times New Roman" pitchFamily="18" charset="0"/>
              </a:rPr>
              <a:t>Создавать условия для оздоровления физического развития детей, развития у них любознательности, познавательной активности.</a:t>
            </a:r>
            <a:endParaRPr lang="ru-RU" sz="1800" dirty="0">
              <a:latin typeface="Times New Roman" pitchFamily="18" charset="0"/>
              <a:cs typeface="Times New Roman" pitchFamily="18" charset="0"/>
            </a:endParaRPr>
          </a:p>
        </p:txBody>
      </p:sp>
      <p:sp>
        <p:nvSpPr>
          <p:cNvPr id="3" name="Заголовок 2"/>
          <p:cNvSpPr>
            <a:spLocks noGrp="1"/>
          </p:cNvSpPr>
          <p:nvPr>
            <p:ph type="ctrTitle"/>
          </p:nvPr>
        </p:nvSpPr>
        <p:spPr/>
        <p:txBody>
          <a:bodyPr>
            <a:normAutofit/>
          </a:bodyPr>
          <a:lstStyle/>
          <a:p>
            <a:r>
              <a:rPr lang="ru-RU" sz="1800" dirty="0" smtClean="0">
                <a:latin typeface="Times New Roman" pitchFamily="18" charset="0"/>
                <a:cs typeface="Times New Roman" pitchFamily="18" charset="0"/>
              </a:rPr>
              <a:t>Перспективы на новый учебный год:</a:t>
            </a:r>
            <a:endParaRPr lang="ru-RU" sz="1800" dirty="0">
              <a:latin typeface="Times New Roman" pitchFamily="18" charset="0"/>
              <a:cs typeface="Times New Roman" pitchFamily="18" charset="0"/>
            </a:endParaRPr>
          </a:p>
        </p:txBody>
      </p:sp>
      <p:pic>
        <p:nvPicPr>
          <p:cNvPr id="4" name="Рисунок 17" descr="E:\радуга\фото лето 15г\SL370793.JPG"/>
          <p:cNvPicPr>
            <a:picLocks noChangeAspect="1" noChangeArrowheads="1"/>
          </p:cNvPicPr>
          <p:nvPr/>
        </p:nvPicPr>
        <p:blipFill>
          <a:blip r:embed="rId2" cstate="email"/>
          <a:srcRect/>
          <a:stretch>
            <a:fillRect/>
          </a:stretch>
        </p:blipFill>
        <p:spPr bwMode="auto">
          <a:xfrm>
            <a:off x="1895325" y="4106950"/>
            <a:ext cx="2487613" cy="2473325"/>
          </a:xfrm>
          <a:prstGeom prst="rect">
            <a:avLst/>
          </a:prstGeom>
          <a:noFill/>
          <a:ln w="9525">
            <a:noFill/>
            <a:miter lim="800000"/>
            <a:headEnd/>
            <a:tailEnd/>
          </a:ln>
        </p:spPr>
      </p:pic>
      <p:pic>
        <p:nvPicPr>
          <p:cNvPr id="5" name="Picture 17" descr="фото0033"/>
          <p:cNvPicPr>
            <a:picLocks noChangeAspect="1" noChangeArrowheads="1"/>
          </p:cNvPicPr>
          <p:nvPr/>
        </p:nvPicPr>
        <p:blipFill>
          <a:blip r:embed="rId3" cstate="email"/>
          <a:srcRect/>
          <a:stretch>
            <a:fillRect/>
          </a:stretch>
        </p:blipFill>
        <p:spPr bwMode="auto">
          <a:xfrm>
            <a:off x="4283968" y="4077072"/>
            <a:ext cx="2304256" cy="2520280"/>
          </a:xfrm>
          <a:prstGeom prst="rect">
            <a:avLst/>
          </a:prstGeom>
          <a:noFill/>
          <a:ln w="9525">
            <a:noFill/>
            <a:miter lim="800000"/>
            <a:headEnd/>
            <a:tailEnd/>
          </a:ln>
        </p:spPr>
      </p:pic>
      <p:pic>
        <p:nvPicPr>
          <p:cNvPr id="6" name="Picture 17" descr="cartoons_glitter_wallot"/>
          <p:cNvPicPr>
            <a:picLocks noChangeAspect="1" noChangeArrowheads="1" noCrop="1"/>
          </p:cNvPicPr>
          <p:nvPr/>
        </p:nvPicPr>
        <p:blipFill>
          <a:blip r:embed="rId4" cstate="email"/>
          <a:srcRect/>
          <a:stretch>
            <a:fillRect/>
          </a:stretch>
        </p:blipFill>
        <p:spPr bwMode="auto">
          <a:xfrm rot="783820">
            <a:off x="7236296" y="260648"/>
            <a:ext cx="1371600" cy="1219200"/>
          </a:xfrm>
          <a:prstGeom prst="rect">
            <a:avLst/>
          </a:prstGeom>
          <a:noFill/>
          <a:ln w="9525">
            <a:noFill/>
            <a:miter lim="800000"/>
            <a:headEnd/>
            <a:tailEnd/>
          </a:ln>
        </p:spPr>
      </p:pic>
      <p:pic>
        <p:nvPicPr>
          <p:cNvPr id="7" name="Рисунок 6" descr="C:\Users\Kris\Desktop\7гр\CAM03601.jpg"/>
          <p:cNvPicPr/>
          <p:nvPr/>
        </p:nvPicPr>
        <p:blipFill>
          <a:blip r:embed="rId5" cstate="email"/>
          <a:srcRect/>
          <a:stretch>
            <a:fillRect/>
          </a:stretch>
        </p:blipFill>
        <p:spPr bwMode="auto">
          <a:xfrm>
            <a:off x="6372200" y="4077072"/>
            <a:ext cx="2592288" cy="2520280"/>
          </a:xfrm>
          <a:prstGeom prst="rect">
            <a:avLst/>
          </a:prstGeom>
          <a:noFill/>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C:\Users\ноутбук\Desktop\картинки цветы\rozyi.gif"/>
          <p:cNvPicPr>
            <a:picLocks noGrp="1" noChangeAspect="1" noChangeArrowheads="1" noCrop="1"/>
          </p:cNvPicPr>
          <p:nvPr>
            <p:ph idx="1"/>
          </p:nvPr>
        </p:nvPicPr>
        <p:blipFill>
          <a:blip r:embed="rId2" cstate="email"/>
          <a:srcRect/>
          <a:stretch>
            <a:fillRect/>
          </a:stretch>
        </p:blipFill>
        <p:spPr bwMode="auto">
          <a:xfrm>
            <a:off x="2428860" y="2857496"/>
            <a:ext cx="4876800" cy="3819525"/>
          </a:xfrm>
          <a:prstGeom prst="rect">
            <a:avLst/>
          </a:prstGeom>
          <a:noFill/>
        </p:spPr>
      </p:pic>
      <p:sp>
        <p:nvSpPr>
          <p:cNvPr id="4" name="TextBox 3"/>
          <p:cNvSpPr txBox="1"/>
          <p:nvPr/>
        </p:nvSpPr>
        <p:spPr>
          <a:xfrm>
            <a:off x="3214678" y="2071678"/>
            <a:ext cx="3429024" cy="523220"/>
          </a:xfrm>
          <a:prstGeom prst="rect">
            <a:avLst/>
          </a:prstGeom>
          <a:noFill/>
        </p:spPr>
        <p:txBody>
          <a:bodyPr wrap="square" rtlCol="0">
            <a:spAutoFit/>
          </a:bodyPr>
          <a:lstStyle/>
          <a:p>
            <a:pPr algn="ctr"/>
            <a:r>
              <a:rPr lang="ru-RU" sz="2800" b="1" dirty="0" smtClean="0">
                <a:solidFill>
                  <a:srgbClr val="FF0000"/>
                </a:solidFill>
                <a:latin typeface="Times New Roman" pitchFamily="18" charset="0"/>
                <a:cs typeface="Times New Roman" pitchFamily="18" charset="0"/>
              </a:rPr>
              <a:t>Спасибо!</a:t>
            </a:r>
            <a:endParaRPr lang="ru-RU" sz="2800" b="1"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a:bodyPr>
          <a:lstStyle/>
          <a:p>
            <a:pPr>
              <a:buNone/>
            </a:pPr>
            <a:r>
              <a:rPr lang="ru-RU" sz="1800" dirty="0" smtClean="0">
                <a:latin typeface="Times New Roman" pitchFamily="18" charset="0"/>
                <a:cs typeface="Times New Roman" pitchFamily="18" charset="0"/>
              </a:rPr>
              <a:t>Образовательная деятельность строится на основе ФГОС ДО. НОД носит творческий характер,  которые направлены на развитие внутреннего потенциала каждого ребёнка. Тематические недели, через которые проходят все виды образовательной деятельности, способствуют интеллектуальному, познавательному и творческому развитию детей.</a:t>
            </a:r>
          </a:p>
          <a:p>
            <a:pPr>
              <a:buNone/>
            </a:pPr>
            <a:endParaRPr lang="ru-RU" sz="1800" dirty="0" smtClean="0">
              <a:latin typeface="Times New Roman" pitchFamily="18" charset="0"/>
              <a:cs typeface="Times New Roman" pitchFamily="18" charset="0"/>
            </a:endParaRPr>
          </a:p>
          <a:p>
            <a:pPr>
              <a:buNone/>
            </a:pPr>
            <a:endParaRPr lang="ru-RU" sz="1800" dirty="0">
              <a:latin typeface="Times New Roman" pitchFamily="18" charset="0"/>
              <a:cs typeface="Times New Roman" pitchFamily="18" charset="0"/>
            </a:endParaRPr>
          </a:p>
        </p:txBody>
      </p:sp>
      <p:sp>
        <p:nvSpPr>
          <p:cNvPr id="3" name="Заголовок 2"/>
          <p:cNvSpPr>
            <a:spLocks noGrp="1"/>
          </p:cNvSpPr>
          <p:nvPr>
            <p:ph type="ctrTitle"/>
          </p:nvPr>
        </p:nvSpPr>
        <p:spPr/>
        <p:txBody>
          <a:bodyPr>
            <a:normAutofit/>
          </a:bodyPr>
          <a:lstStyle/>
          <a:p>
            <a:r>
              <a:rPr lang="ru-RU" sz="2000" dirty="0" smtClean="0">
                <a:latin typeface="Times New Roman" pitchFamily="18" charset="0"/>
                <a:cs typeface="Times New Roman" pitchFamily="18" charset="0"/>
              </a:rPr>
              <a:t>«Образовательная деятельность»</a:t>
            </a:r>
            <a:endParaRPr lang="ru-RU" sz="2000" dirty="0">
              <a:latin typeface="Times New Roman" pitchFamily="18" charset="0"/>
              <a:cs typeface="Times New Roman" pitchFamily="18" charset="0"/>
            </a:endParaRPr>
          </a:p>
        </p:txBody>
      </p:sp>
      <p:pic>
        <p:nvPicPr>
          <p:cNvPr id="5" name="Рисунок 4" descr="C:\Users\Ольга\Desktop\педсовет\ештокина)\SAM_1169.JPG"/>
          <p:cNvPicPr/>
          <p:nvPr/>
        </p:nvPicPr>
        <p:blipFill>
          <a:blip r:embed="rId2" cstate="email"/>
          <a:srcRect/>
          <a:stretch>
            <a:fillRect/>
          </a:stretch>
        </p:blipFill>
        <p:spPr bwMode="auto">
          <a:xfrm>
            <a:off x="1763688" y="3429000"/>
            <a:ext cx="2448272" cy="2880320"/>
          </a:xfrm>
          <a:prstGeom prst="rect">
            <a:avLst/>
          </a:prstGeom>
          <a:noFill/>
          <a:ln w="9525">
            <a:noFill/>
            <a:miter lim="800000"/>
            <a:headEnd/>
            <a:tailEnd/>
          </a:ln>
        </p:spPr>
      </p:pic>
      <p:pic>
        <p:nvPicPr>
          <p:cNvPr id="6" name="Рисунок 5" descr="SAM_0811"/>
          <p:cNvPicPr/>
          <p:nvPr/>
        </p:nvPicPr>
        <p:blipFill>
          <a:blip r:embed="rId3" cstate="email"/>
          <a:srcRect/>
          <a:stretch>
            <a:fillRect/>
          </a:stretch>
        </p:blipFill>
        <p:spPr bwMode="auto">
          <a:xfrm>
            <a:off x="6444208" y="3429000"/>
            <a:ext cx="2503554" cy="2985203"/>
          </a:xfrm>
          <a:prstGeom prst="rect">
            <a:avLst/>
          </a:prstGeom>
          <a:noFill/>
          <a:ln w="9525">
            <a:noFill/>
            <a:miter lim="800000"/>
            <a:headEnd/>
            <a:tailEnd/>
          </a:ln>
        </p:spPr>
      </p:pic>
      <p:pic>
        <p:nvPicPr>
          <p:cNvPr id="7" name="Рисунок 6" descr="C:\Users\Ольга\Desktop\педсовет\ештокина)\SAM_1172.JPG"/>
          <p:cNvPicPr/>
          <p:nvPr/>
        </p:nvPicPr>
        <p:blipFill>
          <a:blip r:embed="rId4" cstate="email"/>
          <a:srcRect/>
          <a:stretch>
            <a:fillRect/>
          </a:stretch>
        </p:blipFill>
        <p:spPr bwMode="auto">
          <a:xfrm>
            <a:off x="4139952" y="3429000"/>
            <a:ext cx="2304256" cy="2088232"/>
          </a:xfrm>
          <a:prstGeom prst="rect">
            <a:avLst/>
          </a:prstGeom>
          <a:noFill/>
          <a:ln w="9525">
            <a:noFill/>
            <a:miter lim="800000"/>
            <a:headEnd/>
            <a:tailEnd/>
          </a:ln>
        </p:spPr>
      </p:pic>
      <p:pic>
        <p:nvPicPr>
          <p:cNvPr id="8" name="Picture 11" descr="Мультфильмы Анимации Картинки обои,поздравления фото мультипликации "/>
          <p:cNvPicPr>
            <a:picLocks noChangeAspect="1" noChangeArrowheads="1" noCrop="1"/>
          </p:cNvPicPr>
          <p:nvPr/>
        </p:nvPicPr>
        <p:blipFill>
          <a:blip r:embed="rId5" cstate="email"/>
          <a:srcRect/>
          <a:stretch>
            <a:fillRect/>
          </a:stretch>
        </p:blipFill>
        <p:spPr bwMode="auto">
          <a:xfrm>
            <a:off x="4716016" y="5661248"/>
            <a:ext cx="1080120" cy="990600"/>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ctrTitle"/>
          </p:nvPr>
        </p:nvSpPr>
        <p:spPr>
          <a:xfrm>
            <a:off x="1371600" y="332656"/>
            <a:ext cx="7772400" cy="1008112"/>
          </a:xfrm>
        </p:spPr>
        <p:txBody>
          <a:bodyPr>
            <a:normAutofit fontScale="90000"/>
          </a:bodyPr>
          <a:lstStyle/>
          <a:p>
            <a:r>
              <a:rPr lang="ru-RU" sz="1800" dirty="0" smtClean="0">
                <a:latin typeface="Times New Roman" pitchFamily="18" charset="0"/>
                <a:cs typeface="Times New Roman" pitchFamily="18" charset="0"/>
              </a:rPr>
              <a:t>Рассказ детей из личного опыта «Как я посещал врача» и чтение художественной литературы  о болезнях, их лечении и профилактике С.Михалкова «Прививка»</a:t>
            </a:r>
            <a:r>
              <a:rPr lang="ru-RU" dirty="0" smtClean="0"/>
              <a:t/>
            </a:r>
            <a:br>
              <a:rPr lang="ru-RU" dirty="0" smtClean="0"/>
            </a:br>
            <a:endParaRPr lang="ru-RU" dirty="0"/>
          </a:p>
        </p:txBody>
      </p:sp>
      <p:pic>
        <p:nvPicPr>
          <p:cNvPr id="4" name="Содержимое 3" descr="G:\DCIM\100PHOTO\SAM_0766.JPG"/>
          <p:cNvPicPr>
            <a:picLocks noGrp="1"/>
          </p:cNvPicPr>
          <p:nvPr>
            <p:ph idx="1"/>
          </p:nvPr>
        </p:nvPicPr>
        <p:blipFill>
          <a:blip r:embed="rId2" cstate="email"/>
          <a:srcRect/>
          <a:stretch>
            <a:fillRect/>
          </a:stretch>
        </p:blipFill>
        <p:spPr bwMode="auto">
          <a:xfrm>
            <a:off x="1691681" y="2060848"/>
            <a:ext cx="3312368" cy="4009362"/>
          </a:xfrm>
          <a:prstGeom prst="rect">
            <a:avLst/>
          </a:prstGeom>
          <a:noFill/>
          <a:ln w="9525">
            <a:noFill/>
            <a:miter lim="800000"/>
            <a:headEnd/>
            <a:tailEnd/>
          </a:ln>
        </p:spPr>
      </p:pic>
      <p:pic>
        <p:nvPicPr>
          <p:cNvPr id="5" name="Рисунок 4" descr="G:\DCIM\100PHOTO\SAM_0767.JPG"/>
          <p:cNvPicPr/>
          <p:nvPr/>
        </p:nvPicPr>
        <p:blipFill>
          <a:blip r:embed="rId3" cstate="email"/>
          <a:srcRect/>
          <a:stretch>
            <a:fillRect/>
          </a:stretch>
        </p:blipFill>
        <p:spPr bwMode="auto">
          <a:xfrm>
            <a:off x="5220072" y="2132856"/>
            <a:ext cx="3456384" cy="3960440"/>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1475656" y="980728"/>
            <a:ext cx="7211144" cy="5145435"/>
          </a:xfrm>
        </p:spPr>
        <p:txBody>
          <a:bodyPr>
            <a:normAutofit/>
          </a:bodyPr>
          <a:lstStyle/>
          <a:p>
            <a:pPr>
              <a:buNone/>
            </a:pPr>
            <a:r>
              <a:rPr lang="ru-RU" sz="1200" dirty="0" smtClean="0">
                <a:latin typeface="Times New Roman" pitchFamily="18" charset="0"/>
                <a:cs typeface="Times New Roman" pitchFamily="18" charset="0"/>
              </a:rPr>
              <a:t>Цель: Повысить  профессиональный уровень педагогического мастерства и компетентности , формировать  у  дошкольников всестороннее творческое развитие в процессе овладения элементарными приемами техники оригами, как художественного способа конструирование из бумаги.</a:t>
            </a:r>
            <a:endParaRPr lang="ru-RU" sz="1200" dirty="0" smtClean="0"/>
          </a:p>
          <a:p>
            <a:pPr>
              <a:buNone/>
            </a:pPr>
            <a:r>
              <a:rPr lang="ru-RU" sz="1200" u="sng" dirty="0" smtClean="0">
                <a:latin typeface="Times New Roman" pitchFamily="18" charset="0"/>
                <a:cs typeface="Times New Roman" pitchFamily="18" charset="0"/>
              </a:rPr>
              <a:t>Задачи для педагога:</a:t>
            </a:r>
            <a:endParaRPr lang="ru-RU" sz="1200" dirty="0" smtClean="0">
              <a:latin typeface="Times New Roman" pitchFamily="18" charset="0"/>
              <a:cs typeface="Times New Roman" pitchFamily="18" charset="0"/>
            </a:endParaRPr>
          </a:p>
          <a:p>
            <a:pPr>
              <a:buFont typeface="Wingdings" pitchFamily="2" charset="2"/>
              <a:buChar char="Ø"/>
            </a:pPr>
            <a:r>
              <a:rPr lang="ru-RU" sz="1200" dirty="0" smtClean="0">
                <a:latin typeface="Times New Roman" pitchFamily="18" charset="0"/>
                <a:cs typeface="Times New Roman" pitchFamily="18" charset="0"/>
              </a:rPr>
              <a:t>Изучить специальную литературу  по теме;</a:t>
            </a:r>
          </a:p>
          <a:p>
            <a:pPr>
              <a:buFont typeface="Wingdings" pitchFamily="2" charset="2"/>
              <a:buChar char="Ø"/>
            </a:pPr>
            <a:r>
              <a:rPr lang="ru-RU" sz="1200" dirty="0" smtClean="0">
                <a:latin typeface="Times New Roman" pitchFamily="18" charset="0"/>
                <a:cs typeface="Times New Roman" pitchFamily="18" charset="0"/>
              </a:rPr>
              <a:t>Разработать и внедрить  перспективный план  использования дидактических игр  с использованием ИКТ;</a:t>
            </a:r>
          </a:p>
          <a:p>
            <a:pPr>
              <a:buFont typeface="Wingdings" pitchFamily="2" charset="2"/>
              <a:buChar char="Ø"/>
            </a:pPr>
            <a:r>
              <a:rPr lang="ru-RU" sz="1200" dirty="0" smtClean="0">
                <a:latin typeface="Times New Roman" pitchFamily="18" charset="0"/>
                <a:cs typeface="Times New Roman" pitchFamily="18" charset="0"/>
              </a:rPr>
              <a:t>Создать условия для занятия оригами.</a:t>
            </a:r>
          </a:p>
          <a:p>
            <a:pPr>
              <a:buFont typeface="Wingdings" pitchFamily="2" charset="2"/>
              <a:buChar char="Ø"/>
            </a:pPr>
            <a:endParaRPr lang="ru-RU" sz="1200" dirty="0" smtClean="0">
              <a:latin typeface="Times New Roman" pitchFamily="18" charset="0"/>
              <a:cs typeface="Times New Roman" pitchFamily="18" charset="0"/>
            </a:endParaRPr>
          </a:p>
          <a:p>
            <a:pPr>
              <a:buNone/>
            </a:pPr>
            <a:r>
              <a:rPr lang="ru-RU" sz="1200" u="sng" dirty="0" smtClean="0">
                <a:latin typeface="Times New Roman" pitchFamily="18" charset="0"/>
                <a:cs typeface="Times New Roman" pitchFamily="18" charset="0"/>
              </a:rPr>
              <a:t>Задачи для родителей:</a:t>
            </a:r>
            <a:endParaRPr lang="ru-RU" sz="1200" dirty="0" smtClean="0">
              <a:latin typeface="Times New Roman" pitchFamily="18" charset="0"/>
              <a:cs typeface="Times New Roman" pitchFamily="18" charset="0"/>
            </a:endParaRPr>
          </a:p>
          <a:p>
            <a:pPr lvl="0"/>
            <a:r>
              <a:rPr lang="ru-RU" sz="1200" dirty="0" smtClean="0">
                <a:latin typeface="Times New Roman" pitchFamily="18" charset="0"/>
                <a:cs typeface="Times New Roman" pitchFamily="18" charset="0"/>
              </a:rPr>
              <a:t>активизировать роль родителей в развитии творческих способностей у детей</a:t>
            </a:r>
          </a:p>
          <a:p>
            <a:pPr lvl="0">
              <a:buNone/>
            </a:pPr>
            <a:r>
              <a:rPr lang="ru-RU" sz="1200" u="sng" dirty="0" smtClean="0">
                <a:latin typeface="Times New Roman" pitchFamily="18" charset="0"/>
                <a:cs typeface="Times New Roman" pitchFamily="18" charset="0"/>
              </a:rPr>
              <a:t>Ожидаемые результаты:</a:t>
            </a:r>
          </a:p>
          <a:p>
            <a:r>
              <a:rPr lang="ru-RU" sz="1200" dirty="0" smtClean="0">
                <a:latin typeface="Times New Roman" pitchFamily="18" charset="0"/>
                <a:cs typeface="Times New Roman" pitchFamily="18" charset="0"/>
              </a:rPr>
              <a:t>Сформированные знания у детей об искусстве оригами</a:t>
            </a:r>
          </a:p>
          <a:p>
            <a:r>
              <a:rPr lang="ru-RU" sz="1200" dirty="0" smtClean="0">
                <a:latin typeface="Times New Roman" pitchFamily="18" charset="0"/>
                <a:cs typeface="Times New Roman" pitchFamily="18" charset="0"/>
              </a:rPr>
              <a:t>Освоение детьми базовых форм оригами</a:t>
            </a:r>
          </a:p>
          <a:p>
            <a:r>
              <a:rPr lang="ru-RU" sz="1200" dirty="0" smtClean="0">
                <a:latin typeface="Times New Roman" pitchFamily="18" charset="0"/>
                <a:cs typeface="Times New Roman" pitchFamily="18" charset="0"/>
              </a:rPr>
              <a:t>Повышение уровня интеллектуально- творческого развития дошкольников.</a:t>
            </a:r>
          </a:p>
          <a:p>
            <a:pPr>
              <a:buNone/>
            </a:pPr>
            <a:endParaRPr lang="ru-RU" sz="1200" dirty="0">
              <a:latin typeface="Times New Roman" pitchFamily="18" charset="0"/>
              <a:cs typeface="Times New Roman" pitchFamily="18" charset="0"/>
            </a:endParaRPr>
          </a:p>
        </p:txBody>
      </p:sp>
      <p:sp>
        <p:nvSpPr>
          <p:cNvPr id="3" name="Заголовок 2"/>
          <p:cNvSpPr>
            <a:spLocks noGrp="1"/>
          </p:cNvSpPr>
          <p:nvPr>
            <p:ph type="ctrTitle"/>
          </p:nvPr>
        </p:nvSpPr>
        <p:spPr/>
        <p:txBody>
          <a:bodyPr>
            <a:normAutofit/>
          </a:bodyPr>
          <a:lstStyle/>
          <a:p>
            <a:r>
              <a:rPr lang="ru-RU" sz="2000" dirty="0" smtClean="0">
                <a:latin typeface="Times New Roman" pitchFamily="18" charset="0"/>
                <a:cs typeface="Times New Roman" pitchFamily="18" charset="0"/>
              </a:rPr>
              <a:t>Работа по теме самообразования: </a:t>
            </a:r>
            <a:r>
              <a:rPr lang="ru-RU" sz="2000" b="1" dirty="0" smtClean="0">
                <a:solidFill>
                  <a:srgbClr val="FF0000"/>
                </a:solidFill>
                <a:latin typeface="Times New Roman" pitchFamily="18" charset="0"/>
                <a:cs typeface="Times New Roman" pitchFamily="18" charset="0"/>
              </a:rPr>
              <a:t>«Роль оригами в развитии конструктивного мышления детей дошкольного возраста»</a:t>
            </a:r>
            <a:r>
              <a:rPr lang="ru-RU" sz="2000" b="1" dirty="0" smtClean="0">
                <a:solidFill>
                  <a:srgbClr val="FF0000"/>
                </a:solidFill>
              </a:rPr>
              <a:t/>
            </a:r>
            <a:br>
              <a:rPr lang="ru-RU" sz="2000" b="1" dirty="0" smtClean="0">
                <a:solidFill>
                  <a:srgbClr val="FF0000"/>
                </a:solidFill>
              </a:rPr>
            </a:br>
            <a:endParaRPr lang="ru-RU" sz="2000" dirty="0">
              <a:latin typeface="Times New Roman" pitchFamily="18" charset="0"/>
              <a:cs typeface="Times New Roman" pitchFamily="18" charset="0"/>
            </a:endParaRPr>
          </a:p>
        </p:txBody>
      </p:sp>
      <p:pic>
        <p:nvPicPr>
          <p:cNvPr id="4" name="Содержимое 3" descr="C:\Users\Ольга\Desktop\фото\SAM_1290.JPG"/>
          <p:cNvPicPr>
            <a:picLocks/>
          </p:cNvPicPr>
          <p:nvPr/>
        </p:nvPicPr>
        <p:blipFill>
          <a:blip r:embed="rId2" cstate="email"/>
          <a:srcRect/>
          <a:stretch>
            <a:fillRect/>
          </a:stretch>
        </p:blipFill>
        <p:spPr bwMode="auto">
          <a:xfrm>
            <a:off x="1547664" y="4221088"/>
            <a:ext cx="1865060" cy="2016224"/>
          </a:xfrm>
          <a:prstGeom prst="rect">
            <a:avLst/>
          </a:prstGeom>
          <a:noFill/>
          <a:ln w="9525">
            <a:noFill/>
            <a:miter lim="800000"/>
            <a:headEnd/>
            <a:tailEnd/>
          </a:ln>
        </p:spPr>
      </p:pic>
      <p:pic>
        <p:nvPicPr>
          <p:cNvPr id="5" name="Рисунок 4" descr="C:\Users\Ольга\Desktop\фото\SAM_1288.JPG"/>
          <p:cNvPicPr/>
          <p:nvPr/>
        </p:nvPicPr>
        <p:blipFill>
          <a:blip r:embed="rId3" cstate="email"/>
          <a:srcRect/>
          <a:stretch>
            <a:fillRect/>
          </a:stretch>
        </p:blipFill>
        <p:spPr bwMode="auto">
          <a:xfrm>
            <a:off x="6948264" y="2564904"/>
            <a:ext cx="2016224" cy="1728192"/>
          </a:xfrm>
          <a:prstGeom prst="rect">
            <a:avLst/>
          </a:prstGeom>
          <a:noFill/>
          <a:ln w="9525">
            <a:noFill/>
            <a:miter lim="800000"/>
            <a:headEnd/>
            <a:tailEnd/>
          </a:ln>
        </p:spPr>
      </p:pic>
      <p:pic>
        <p:nvPicPr>
          <p:cNvPr id="6" name="Рисунок 5" descr="C:\Users\Ольга\Desktop\фото\SAM_1293.JPG"/>
          <p:cNvPicPr/>
          <p:nvPr/>
        </p:nvPicPr>
        <p:blipFill>
          <a:blip r:embed="rId4" cstate="email"/>
          <a:srcRect/>
          <a:stretch>
            <a:fillRect/>
          </a:stretch>
        </p:blipFill>
        <p:spPr bwMode="auto">
          <a:xfrm>
            <a:off x="3563888" y="4293096"/>
            <a:ext cx="2232247" cy="1872208"/>
          </a:xfrm>
          <a:prstGeom prst="rect">
            <a:avLst/>
          </a:prstGeom>
          <a:noFill/>
          <a:ln w="9525">
            <a:noFill/>
            <a:miter lim="800000"/>
            <a:headEnd/>
            <a:tailEnd/>
          </a:ln>
        </p:spPr>
      </p:pic>
      <p:pic>
        <p:nvPicPr>
          <p:cNvPr id="7" name="Содержимое 3" descr="C:\Users\Ольга\Desktop\фото\SAM_1275.JPG"/>
          <p:cNvPicPr>
            <a:picLocks/>
          </p:cNvPicPr>
          <p:nvPr/>
        </p:nvPicPr>
        <p:blipFill>
          <a:blip r:embed="rId5" cstate="email"/>
          <a:srcRect/>
          <a:stretch>
            <a:fillRect/>
          </a:stretch>
        </p:blipFill>
        <p:spPr bwMode="auto">
          <a:xfrm>
            <a:off x="6300192" y="4581128"/>
            <a:ext cx="2520280" cy="1872208"/>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a:bodyPr>
          <a:lstStyle/>
          <a:p>
            <a:pPr>
              <a:buNone/>
            </a:pPr>
            <a:r>
              <a:rPr lang="ru-RU" sz="1600" dirty="0" smtClean="0">
                <a:latin typeface="Times New Roman" pitchFamily="18" charset="0"/>
                <a:cs typeface="Times New Roman" pitchFamily="18" charset="0"/>
              </a:rPr>
              <a:t>Были подготовлены консультации  по данной теме для родителей </a:t>
            </a:r>
          </a:p>
          <a:p>
            <a:pPr>
              <a:buNone/>
            </a:pPr>
            <a:r>
              <a:rPr lang="ru-RU" sz="1600" dirty="0" smtClean="0">
                <a:latin typeface="Times New Roman" pitchFamily="18" charset="0"/>
                <a:cs typeface="Times New Roman" pitchFamily="18" charset="0"/>
              </a:rPr>
              <a:t>1. Что такое мелкая моторика и почему так важно развивать ее.</a:t>
            </a:r>
          </a:p>
          <a:p>
            <a:pPr>
              <a:buNone/>
            </a:pPr>
            <a:r>
              <a:rPr lang="ru-RU" sz="1600" dirty="0" smtClean="0">
                <a:latin typeface="Times New Roman" pitchFamily="18" charset="0"/>
                <a:cs typeface="Times New Roman" pitchFamily="18" charset="0"/>
              </a:rPr>
              <a:t>2. Оригами – как способ развития мелкой моторики рук.</a:t>
            </a:r>
          </a:p>
          <a:p>
            <a:pPr>
              <a:buNone/>
            </a:pPr>
            <a:r>
              <a:rPr lang="ru-RU" sz="1600" dirty="0" smtClean="0">
                <a:latin typeface="Times New Roman" pitchFamily="18" charset="0"/>
                <a:cs typeface="Times New Roman" pitchFamily="18" charset="0"/>
              </a:rPr>
              <a:t>3. «О взаимосвязи мелкой моторики рук и речи»</a:t>
            </a:r>
          </a:p>
          <a:p>
            <a:pPr>
              <a:buNone/>
            </a:pPr>
            <a:r>
              <a:rPr lang="ru-RU" sz="1600" dirty="0" smtClean="0">
                <a:latin typeface="Times New Roman" pitchFamily="18" charset="0"/>
                <a:cs typeface="Times New Roman" pitchFamily="18" charset="0"/>
              </a:rPr>
              <a:t>4. «Крупная польза мелкой моторики».</a:t>
            </a:r>
          </a:p>
          <a:p>
            <a:pPr>
              <a:buNone/>
            </a:pPr>
            <a:r>
              <a:rPr lang="ru-RU" sz="1600" dirty="0" smtClean="0">
                <a:latin typeface="Times New Roman" pitchFamily="18" charset="0"/>
                <a:cs typeface="Times New Roman" pitchFamily="18" charset="0"/>
              </a:rPr>
              <a:t>5. </a:t>
            </a:r>
            <a:r>
              <a:rPr lang="ru-RU" sz="1600" dirty="0" smtClean="0">
                <a:latin typeface="Times New Roman" pitchFamily="18" charset="0"/>
                <a:ea typeface="Times New Roman"/>
                <a:cs typeface="Times New Roman" pitchFamily="18" charset="0"/>
              </a:rPr>
              <a:t>Предложить родителям  в вместе с детьми изготовить  кораблик. </a:t>
            </a:r>
            <a:endParaRPr lang="ru-RU" sz="1600" dirty="0" smtClean="0">
              <a:latin typeface="Times New Roman" pitchFamily="18" charset="0"/>
              <a:cs typeface="Times New Roman" pitchFamily="18" charset="0"/>
            </a:endParaRPr>
          </a:p>
          <a:p>
            <a:pPr>
              <a:buNone/>
            </a:pPr>
            <a:endParaRPr lang="ru-RU" sz="1600" dirty="0" smtClean="0"/>
          </a:p>
          <a:p>
            <a:pPr>
              <a:buNone/>
            </a:pPr>
            <a:endParaRPr lang="ru-RU" sz="1600" dirty="0"/>
          </a:p>
        </p:txBody>
      </p:sp>
      <p:sp>
        <p:nvSpPr>
          <p:cNvPr id="3" name="Заголовок 2"/>
          <p:cNvSpPr>
            <a:spLocks noGrp="1"/>
          </p:cNvSpPr>
          <p:nvPr>
            <p:ph type="ctrTitle"/>
          </p:nvPr>
        </p:nvSpPr>
        <p:spPr/>
        <p:txBody>
          <a:bodyPr>
            <a:normAutofit/>
          </a:bodyPr>
          <a:lstStyle/>
          <a:p>
            <a:r>
              <a:rPr lang="ru-RU" sz="1800" dirty="0" smtClean="0">
                <a:latin typeface="Times New Roman" pitchFamily="18" charset="0"/>
                <a:cs typeface="Times New Roman" pitchFamily="18" charset="0"/>
              </a:rPr>
              <a:t>Работа с родителями :</a:t>
            </a:r>
            <a:endParaRPr lang="ru-RU" sz="1800" dirty="0">
              <a:latin typeface="Times New Roman" pitchFamily="18" charset="0"/>
              <a:cs typeface="Times New Roman" pitchFamily="18" charset="0"/>
            </a:endParaRPr>
          </a:p>
        </p:txBody>
      </p:sp>
      <p:pic>
        <p:nvPicPr>
          <p:cNvPr id="4" name="Рисунок 3" descr="C:\Users\Ольга\Desktop\фото\SAM_1295.JPG"/>
          <p:cNvPicPr/>
          <p:nvPr/>
        </p:nvPicPr>
        <p:blipFill>
          <a:blip r:embed="rId2" cstate="email"/>
          <a:srcRect/>
          <a:stretch>
            <a:fillRect/>
          </a:stretch>
        </p:blipFill>
        <p:spPr bwMode="auto">
          <a:xfrm>
            <a:off x="1907704" y="3717032"/>
            <a:ext cx="2448272" cy="2520280"/>
          </a:xfrm>
          <a:prstGeom prst="rect">
            <a:avLst/>
          </a:prstGeom>
          <a:noFill/>
          <a:ln w="9525">
            <a:noFill/>
            <a:miter lim="800000"/>
            <a:headEnd/>
            <a:tailEnd/>
          </a:ln>
        </p:spPr>
      </p:pic>
      <p:pic>
        <p:nvPicPr>
          <p:cNvPr id="5" name="Рисунок 4" descr="C:\Users\Ольга\Desktop\фото\SAM_1266.JPG"/>
          <p:cNvPicPr/>
          <p:nvPr/>
        </p:nvPicPr>
        <p:blipFill>
          <a:blip r:embed="rId3" cstate="email"/>
          <a:srcRect/>
          <a:stretch>
            <a:fillRect/>
          </a:stretch>
        </p:blipFill>
        <p:spPr bwMode="auto">
          <a:xfrm>
            <a:off x="4427984" y="3717032"/>
            <a:ext cx="1728192" cy="2520280"/>
          </a:xfrm>
          <a:prstGeom prst="rect">
            <a:avLst/>
          </a:prstGeom>
          <a:noFill/>
          <a:ln w="9525">
            <a:noFill/>
            <a:miter lim="800000"/>
            <a:headEnd/>
            <a:tailEnd/>
          </a:ln>
        </p:spPr>
      </p:pic>
      <p:pic>
        <p:nvPicPr>
          <p:cNvPr id="6" name="Рисунок 3"/>
          <p:cNvPicPr>
            <a:picLocks noChangeAspect="1" noChangeArrowheads="1"/>
          </p:cNvPicPr>
          <p:nvPr/>
        </p:nvPicPr>
        <p:blipFill>
          <a:blip r:embed="rId4" cstate="email"/>
          <a:srcRect/>
          <a:stretch>
            <a:fillRect/>
          </a:stretch>
        </p:blipFill>
        <p:spPr bwMode="auto">
          <a:xfrm>
            <a:off x="6444208" y="3645024"/>
            <a:ext cx="2376264" cy="2664296"/>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Работа с родителями</a:t>
            </a:r>
            <a:endParaRPr lang="ru-RU" dirty="0"/>
          </a:p>
        </p:txBody>
      </p:sp>
      <p:sp>
        <p:nvSpPr>
          <p:cNvPr id="3" name="Текст 2"/>
          <p:cNvSpPr>
            <a:spLocks noGrp="1"/>
          </p:cNvSpPr>
          <p:nvPr>
            <p:ph type="body" sz="quarter" idx="4294967295"/>
          </p:nvPr>
        </p:nvSpPr>
        <p:spPr>
          <a:xfrm>
            <a:off x="2123728" y="1412777"/>
            <a:ext cx="4968552" cy="2088231"/>
          </a:xfrm>
          <a:prstGeom prst="rect">
            <a:avLst/>
          </a:prstGeom>
        </p:spPr>
        <p:txBody>
          <a:bodyPr/>
          <a:lstStyle/>
          <a:p>
            <a:r>
              <a:rPr lang="ru-RU" sz="1800" dirty="0" smtClean="0">
                <a:latin typeface="Times New Roman" pitchFamily="18" charset="0"/>
                <a:cs typeface="Times New Roman" pitchFamily="18" charset="0"/>
              </a:rPr>
              <a:t>Осуществлялась в соответствии с годовым планом. </a:t>
            </a:r>
          </a:p>
          <a:p>
            <a:r>
              <a:rPr lang="ru-RU" sz="1800" dirty="0" smtClean="0">
                <a:latin typeface="Times New Roman" pitchFamily="18" charset="0"/>
                <a:cs typeface="Times New Roman" pitchFamily="18" charset="0"/>
              </a:rPr>
              <a:t>Проводились выставки </a:t>
            </a:r>
          </a:p>
          <a:p>
            <a:pPr>
              <a:buNone/>
            </a:pPr>
            <a:r>
              <a:rPr lang="ru-RU" sz="1800" dirty="0" smtClean="0">
                <a:latin typeface="Times New Roman" pitchFamily="18" charset="0"/>
                <a:cs typeface="Times New Roman" pitchFamily="18" charset="0"/>
              </a:rPr>
              <a:t>     совместного </a:t>
            </a:r>
            <a:r>
              <a:rPr lang="ru-RU" sz="1800" dirty="0" err="1" smtClean="0">
                <a:latin typeface="Times New Roman" pitchFamily="18" charset="0"/>
                <a:cs typeface="Times New Roman" pitchFamily="18" charset="0"/>
              </a:rPr>
              <a:t>детско</a:t>
            </a:r>
            <a:r>
              <a:rPr lang="ru-RU" sz="1800" dirty="0" smtClean="0">
                <a:latin typeface="Times New Roman" pitchFamily="18" charset="0"/>
                <a:cs typeface="Times New Roman" pitchFamily="18" charset="0"/>
              </a:rPr>
              <a:t>- взрослого творчества</a:t>
            </a:r>
          </a:p>
          <a:p>
            <a:endParaRPr lang="ru-RU" dirty="0" smtClean="0"/>
          </a:p>
          <a:p>
            <a:pPr>
              <a:buNone/>
            </a:pPr>
            <a:endParaRPr lang="ru-RU" dirty="0"/>
          </a:p>
        </p:txBody>
      </p:sp>
      <p:pic>
        <p:nvPicPr>
          <p:cNvPr id="5" name="Рисунок 4" descr="C:\Users\Ольга\Desktop\SAM_1367.JPG"/>
          <p:cNvPicPr/>
          <p:nvPr/>
        </p:nvPicPr>
        <p:blipFill>
          <a:blip r:embed="rId2" cstate="email"/>
          <a:srcRect/>
          <a:stretch>
            <a:fillRect/>
          </a:stretch>
        </p:blipFill>
        <p:spPr bwMode="auto">
          <a:xfrm>
            <a:off x="4211960" y="3429000"/>
            <a:ext cx="3936458" cy="215218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a:bodyPr>
          <a:lstStyle/>
          <a:p>
            <a:pPr>
              <a:buNone/>
            </a:pPr>
            <a:r>
              <a:rPr lang="ru-RU" sz="1400" b="1" dirty="0" smtClean="0">
                <a:latin typeface="Times New Roman" pitchFamily="18" charset="0"/>
                <a:cs typeface="Times New Roman" pitchFamily="18" charset="0"/>
              </a:rPr>
              <a:t>Цель:</a:t>
            </a:r>
            <a:r>
              <a:rPr lang="ru-RU" sz="1400" dirty="0" smtClean="0">
                <a:latin typeface="Times New Roman" pitchFamily="18" charset="0"/>
                <a:cs typeface="Times New Roman" pitchFamily="18" charset="0"/>
              </a:rPr>
              <a:t> </a:t>
            </a:r>
          </a:p>
          <a:p>
            <a:pPr>
              <a:buNone/>
            </a:pPr>
            <a:r>
              <a:rPr lang="ru-RU" sz="1400" dirty="0" smtClean="0">
                <a:latin typeface="Times New Roman" pitchFamily="18" charset="0"/>
                <a:cs typeface="Times New Roman" pitchFamily="18" charset="0"/>
              </a:rPr>
              <a:t>повысить профессиональный уровень.</a:t>
            </a:r>
          </a:p>
          <a:p>
            <a:pPr>
              <a:buNone/>
            </a:pPr>
            <a:r>
              <a:rPr lang="ru-RU" sz="1400" b="1" dirty="0" smtClean="0">
                <a:latin typeface="Times New Roman" pitchFamily="18" charset="0"/>
                <a:cs typeface="Times New Roman" pitchFamily="18" charset="0"/>
              </a:rPr>
              <a:t>Задачи:  </a:t>
            </a:r>
          </a:p>
          <a:p>
            <a:pPr>
              <a:buNone/>
            </a:pPr>
            <a:r>
              <a:rPr lang="ru-RU" sz="1400" dirty="0" smtClean="0">
                <a:latin typeface="Times New Roman" pitchFamily="18" charset="0"/>
                <a:cs typeface="Times New Roman" pitchFamily="18" charset="0"/>
              </a:rPr>
              <a:t>   Повысить собственный уровень знаний путем изучения необходимой литературы </a:t>
            </a:r>
          </a:p>
          <a:p>
            <a:pPr>
              <a:buNone/>
            </a:pPr>
            <a:r>
              <a:rPr lang="ru-RU" sz="1400" dirty="0" smtClean="0">
                <a:latin typeface="Times New Roman" pitchFamily="18" charset="0"/>
                <a:cs typeface="Times New Roman" pitchFamily="18" charset="0"/>
              </a:rPr>
              <a:t>  Изучить психолого-педагогические особенности детей 4-5 лет.</a:t>
            </a:r>
          </a:p>
          <a:p>
            <a:pPr>
              <a:buNone/>
            </a:pPr>
            <a:r>
              <a:rPr lang="ru-RU" sz="1400" dirty="0" smtClean="0">
                <a:latin typeface="Times New Roman" pitchFamily="18" charset="0"/>
                <a:cs typeface="Times New Roman" pitchFamily="18" charset="0"/>
              </a:rPr>
              <a:t>  Изучить особенности организации игровых моментов  в группе.</a:t>
            </a:r>
          </a:p>
          <a:p>
            <a:pPr>
              <a:buNone/>
            </a:pPr>
            <a:endParaRPr lang="ru-RU" sz="1400" dirty="0">
              <a:latin typeface="Times New Roman" pitchFamily="18" charset="0"/>
              <a:cs typeface="Times New Roman" pitchFamily="18" charset="0"/>
            </a:endParaRPr>
          </a:p>
        </p:txBody>
      </p:sp>
      <p:sp>
        <p:nvSpPr>
          <p:cNvPr id="3" name="Заголовок 2"/>
          <p:cNvSpPr>
            <a:spLocks noGrp="1"/>
          </p:cNvSpPr>
          <p:nvPr>
            <p:ph type="ctrTitle"/>
          </p:nvPr>
        </p:nvSpPr>
        <p:spPr/>
        <p:txBody>
          <a:bodyPr>
            <a:normAutofit/>
          </a:bodyPr>
          <a:lstStyle/>
          <a:p>
            <a:r>
              <a:rPr lang="ru-RU" sz="1800" dirty="0" smtClean="0">
                <a:latin typeface="Times New Roman" pitchFamily="18" charset="0"/>
                <a:cs typeface="Times New Roman" pitchFamily="18" charset="0"/>
              </a:rPr>
              <a:t>Тема по самообразованию: </a:t>
            </a:r>
            <a:r>
              <a:rPr lang="ru-RU" sz="1800" b="1" dirty="0" smtClean="0">
                <a:solidFill>
                  <a:schemeClr val="tx2">
                    <a:lumMod val="60000"/>
                    <a:lumOff val="40000"/>
                  </a:schemeClr>
                </a:solidFill>
                <a:latin typeface="Times New Roman" pitchFamily="18" charset="0"/>
                <a:cs typeface="Times New Roman" pitchFamily="18" charset="0"/>
              </a:rPr>
              <a:t>Игра как средство образовательной деятельности в условиях реализации ФГОС</a:t>
            </a:r>
            <a:r>
              <a:rPr lang="ru-RU" sz="1800" b="1" dirty="0" smtClean="0">
                <a:latin typeface="Times New Roman" pitchFamily="18" charset="0"/>
                <a:cs typeface="Times New Roman" pitchFamily="18" charset="0"/>
              </a:rPr>
              <a:t/>
            </a:r>
            <a:br>
              <a:rPr lang="ru-RU" sz="1800" b="1" dirty="0" smtClean="0">
                <a:latin typeface="Times New Roman" pitchFamily="18" charset="0"/>
                <a:cs typeface="Times New Roman" pitchFamily="18" charset="0"/>
              </a:rPr>
            </a:br>
            <a:endParaRPr lang="ru-RU" sz="1800" dirty="0">
              <a:latin typeface="Times New Roman" pitchFamily="18" charset="0"/>
              <a:cs typeface="Times New Roman" pitchFamily="18" charset="0"/>
            </a:endParaRPr>
          </a:p>
        </p:txBody>
      </p:sp>
      <p:pic>
        <p:nvPicPr>
          <p:cNvPr id="4" name="Picture 2" descr="C:\Users\Kris\Desktop\ПЕД СОВЕТ\CAM03656.jpg"/>
          <p:cNvPicPr>
            <a:picLocks noChangeAspect="1" noChangeArrowheads="1"/>
          </p:cNvPicPr>
          <p:nvPr/>
        </p:nvPicPr>
        <p:blipFill>
          <a:blip r:embed="rId2" cstate="email"/>
          <a:srcRect/>
          <a:stretch>
            <a:fillRect/>
          </a:stretch>
        </p:blipFill>
        <p:spPr bwMode="auto">
          <a:xfrm>
            <a:off x="611560" y="3573016"/>
            <a:ext cx="3744416" cy="2880320"/>
          </a:xfrm>
          <a:prstGeom prst="rect">
            <a:avLst/>
          </a:prstGeom>
          <a:noFill/>
        </p:spPr>
      </p:pic>
      <p:pic>
        <p:nvPicPr>
          <p:cNvPr id="5" name="Picture 3" descr="F:\20151225_085231.jpg"/>
          <p:cNvPicPr>
            <a:picLocks noChangeAspect="1" noChangeArrowheads="1"/>
          </p:cNvPicPr>
          <p:nvPr/>
        </p:nvPicPr>
        <p:blipFill>
          <a:blip r:embed="rId3" cstate="email"/>
          <a:srcRect/>
          <a:stretch>
            <a:fillRect/>
          </a:stretch>
        </p:blipFill>
        <p:spPr bwMode="auto">
          <a:xfrm>
            <a:off x="4716016" y="3573016"/>
            <a:ext cx="3528392" cy="2952328"/>
          </a:xfrm>
          <a:prstGeom prst="rect">
            <a:avLst/>
          </a:prstGeom>
          <a:noFill/>
        </p:spPr>
      </p:pic>
      <p:pic>
        <p:nvPicPr>
          <p:cNvPr id="6" name="Picture 3" descr="F:\20151225_085231.jpg"/>
          <p:cNvPicPr>
            <a:picLocks noChangeAspect="1" noChangeArrowheads="1"/>
          </p:cNvPicPr>
          <p:nvPr/>
        </p:nvPicPr>
        <p:blipFill>
          <a:blip r:embed="rId3" cstate="email"/>
          <a:srcRect/>
          <a:stretch>
            <a:fillRect/>
          </a:stretch>
        </p:blipFill>
        <p:spPr bwMode="auto">
          <a:xfrm>
            <a:off x="4868416" y="3725416"/>
            <a:ext cx="3528392" cy="2952328"/>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ctrTitle"/>
          </p:nvPr>
        </p:nvSpPr>
        <p:spPr>
          <a:xfrm>
            <a:off x="1187624" y="260648"/>
            <a:ext cx="7772400" cy="1656184"/>
          </a:xfrm>
        </p:spPr>
        <p:txBody>
          <a:bodyPr>
            <a:normAutofit fontScale="90000"/>
          </a:bodyPr>
          <a:lstStyle/>
          <a:p>
            <a:r>
              <a:rPr lang="ru-RU" sz="1600" dirty="0" smtClean="0">
                <a:latin typeface="Times New Roman" pitchFamily="18" charset="0"/>
                <a:cs typeface="Times New Roman" pitchFamily="18" charset="0"/>
              </a:rPr>
              <a:t>Работа с родителями.</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 Родители явились активными помощниками в пополнении игровой среды атрибутами.</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 Суть взаимодействия ДОУ с семьей воспитанников заключается в том, что обе стороны должны быть заинтересованы в раскрытии и развитии  личностных качеств ребенка. Успеха можно добиться только в том случае, если педагоги и родители станут партнерам, союзниками, единомышленниками. </a:t>
            </a:r>
            <a:br>
              <a:rPr lang="ru-RU" sz="1600" dirty="0" smtClean="0">
                <a:latin typeface="Times New Roman" pitchFamily="18" charset="0"/>
                <a:cs typeface="Times New Roman" pitchFamily="18" charset="0"/>
              </a:rPr>
            </a:br>
            <a:endParaRPr lang="ru-RU" sz="1600" dirty="0">
              <a:latin typeface="Times New Roman" pitchFamily="18" charset="0"/>
              <a:cs typeface="Times New Roman" pitchFamily="18" charset="0"/>
            </a:endParaRPr>
          </a:p>
        </p:txBody>
      </p:sp>
      <p:pic>
        <p:nvPicPr>
          <p:cNvPr id="4" name="Picture 2" descr="C:\Users\Kris\Desktop\31.03.2016\CAM04370.jpg"/>
          <p:cNvPicPr>
            <a:picLocks noGrp="1" noChangeAspect="1" noChangeArrowheads="1"/>
          </p:cNvPicPr>
          <p:nvPr>
            <p:ph idx="1"/>
          </p:nvPr>
        </p:nvPicPr>
        <p:blipFill>
          <a:blip r:embed="rId2" cstate="email"/>
          <a:srcRect/>
          <a:stretch>
            <a:fillRect/>
          </a:stretch>
        </p:blipFill>
        <p:spPr bwMode="auto">
          <a:xfrm>
            <a:off x="1475656" y="1844825"/>
            <a:ext cx="3520440" cy="2592288"/>
          </a:xfrm>
          <a:prstGeom prst="rect">
            <a:avLst/>
          </a:prstGeom>
          <a:noFill/>
        </p:spPr>
      </p:pic>
      <p:pic>
        <p:nvPicPr>
          <p:cNvPr id="5" name="Picture 3" descr="C:\Users\Kris\Desktop\31.03.2016\CAM04372.jpg"/>
          <p:cNvPicPr>
            <a:picLocks noChangeAspect="1" noChangeArrowheads="1"/>
          </p:cNvPicPr>
          <p:nvPr/>
        </p:nvPicPr>
        <p:blipFill>
          <a:blip r:embed="rId3" cstate="email"/>
          <a:srcRect/>
          <a:stretch>
            <a:fillRect/>
          </a:stretch>
        </p:blipFill>
        <p:spPr bwMode="auto">
          <a:xfrm>
            <a:off x="6084168" y="3861048"/>
            <a:ext cx="2808312" cy="2376264"/>
          </a:xfrm>
          <a:prstGeom prst="rect">
            <a:avLst/>
          </a:prstGeom>
          <a:noFill/>
        </p:spPr>
      </p:pic>
    </p:spTree>
  </p:cSld>
  <p:clrMapOvr>
    <a:masterClrMapping/>
  </p:clrMapOvr>
</p:sld>
</file>

<file path=ppt/theme/theme1.xml><?xml version="1.0" encoding="utf-8"?>
<a:theme xmlns:a="http://schemas.openxmlformats.org/drawingml/2006/main" name="тюльпаны красиво">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тюльпаны красиво</Template>
  <TotalTime>1138</TotalTime>
  <Words>802</Words>
  <Application>Microsoft Office PowerPoint</Application>
  <PresentationFormat>Экран (4:3)</PresentationFormat>
  <Paragraphs>120</Paragraphs>
  <Slides>22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22</vt:i4>
      </vt:variant>
    </vt:vector>
  </HeadingPairs>
  <TitlesOfParts>
    <vt:vector size="23" baseType="lpstr">
      <vt:lpstr>тюльпаны красиво</vt:lpstr>
      <vt:lpstr>Слайд 1</vt:lpstr>
      <vt:lpstr>Цель педагогической  деятельности:</vt:lpstr>
      <vt:lpstr>«Образовательная деятельность»</vt:lpstr>
      <vt:lpstr>Рассказ детей из личного опыта «Как я посещал врача» и чтение художественной литературы  о болезнях, их лечении и профилактике С.Михалкова «Прививка» </vt:lpstr>
      <vt:lpstr>Работа по теме самообразования: «Роль оригами в развитии конструктивного мышления детей дошкольного возраста» </vt:lpstr>
      <vt:lpstr>Работа с родителями :</vt:lpstr>
      <vt:lpstr>Работа с родителями</vt:lpstr>
      <vt:lpstr>Тема по самообразованию: Игра как средство образовательной деятельности в условиях реализации ФГОС </vt:lpstr>
      <vt:lpstr>Работа с родителями.  Родители явились активными помощниками в пополнении игровой среды атрибутами.  Суть взаимодействия ДОУ с семьей воспитанников заключается в том, что обе стороны должны быть заинтересованы в раскрытии и развитии  личностных качеств ребенка. Успеха можно добиться только в том случае, если педагоги и родители станут партнерам, союзниками, единомышленниками.  </vt:lpstr>
      <vt:lpstr>Использовали образовательные технологии: игровые, которые положительно влияют на образовательный процесс;</vt:lpstr>
      <vt:lpstr>Что за чудо этот сад – Просто глаз не отвезти. По тропинкам мы гуляли, На опушке побывали, Подружились мы с ежом. А теперь домой бегом!</vt:lpstr>
      <vt:lpstr>Здоровьесберегающие технологии  направленные на сохранение и укрепления  здоровья</vt:lpstr>
      <vt:lpstr>Технология проектирования: «Математический знайка»  повышение у детей интереса к математике</vt:lpstr>
      <vt:lpstr>Результаты педагогической деятельности  «Сведения об образовательных достижениях детей»  Из приведенных данных четко прослеживается положительная динамика в усвоении программного материала.   Образовательная область «Речевое развитие» </vt:lpstr>
      <vt:lpstr>Образовательная область «Познавательное развитие» </vt:lpstr>
      <vt:lpstr>Образовательная область «Художественно- эстетическое развитие»  </vt:lpstr>
      <vt:lpstr>Образовательная область «Социально-коммуникативное развитие» </vt:lpstr>
      <vt:lpstr>«Игровая деятельность»</vt:lpstr>
      <vt:lpstr>Открытый показ непосредственно образовательной деятельности</vt:lpstr>
      <vt:lpstr>ПРОБЛЕМА:</vt:lpstr>
      <vt:lpstr>Перспективы на новый учебный год:</vt:lpstr>
      <vt:lpstr>Слайд 22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ноутбук</dc:creator>
  <cp:lastModifiedBy>Ольга</cp:lastModifiedBy>
  <cp:revision>130</cp:revision>
  <dcterms:created xsi:type="dcterms:W3CDTF">2015-01-17T15:56:06Z</dcterms:created>
  <dcterms:modified xsi:type="dcterms:W3CDTF">2016-11-20T14:27:26Z</dcterms:modified>
</cp:coreProperties>
</file>