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17"/>
  </p:notes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6" r:id="rId9"/>
    <p:sldId id="273" r:id="rId10"/>
    <p:sldId id="274" r:id="rId11"/>
    <p:sldId id="275" r:id="rId12"/>
    <p:sldId id="280" r:id="rId13"/>
    <p:sldId id="277" r:id="rId14"/>
    <p:sldId id="281" r:id="rId15"/>
    <p:sldId id="282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1E2F541F-9761-4FCF-ADF9-F4CEE0F70CA8}" type="datetimeFigureOut">
              <a:rPr lang="ru-RU"/>
              <a:pPr>
                <a:defRPr/>
              </a:pPr>
              <a:t>20.11.2016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9A46327B-A5F5-4C95-A040-5F3A192628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ru-RU" altLang="en-US"/>
              <a:t>Образец заголовка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ru-RU" altLang="en-US"/>
              <a:t>Образец подзаголовка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304CF-810E-427D-AE89-5788C8F77AAE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DD1BD5-0649-45FF-8064-9B797D118E61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151CDF-DAE6-4655-B0B5-6C507F02774D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5E2951-721A-4BDE-8042-3255F0C76643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49BBD3-5F37-47D0-A0E8-51241AAA5AB6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C351E1-17B4-412B-851B-5628EDFE899D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8A207C-6631-40B9-A932-C7E96D97199B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F4CD27-90D1-4B64-88B5-2729E1676348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871E58-873B-40F0-9DB0-40BF507FA489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39A580-04E6-4499-B050-673F08A3514B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60B486-6D84-4D71-B74E-E528AEC55E4F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pPr>
              <a:defRPr/>
            </a:pPr>
            <a:fld id="{5D50A80E-6402-426D-9847-639AEB5B45F1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  <p:sp>
        <p:nvSpPr>
          <p:cNvPr id="13319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13320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1412875"/>
            <a:ext cx="7623175" cy="1752600"/>
          </a:xfrm>
        </p:spPr>
        <p:txBody>
          <a:bodyPr/>
          <a:lstStyle/>
          <a:p>
            <a:pPr algn="ctr" eaLnBrk="1" hangingPunct="1"/>
            <a:r>
              <a:rPr lang="ru-RU" sz="3200" b="1" smtClean="0"/>
              <a:t>ОБУЧЕНИЕ УЧАЩИХСЯ 7-9  КЛАССОВ РЕШЕНИЮ ГЕОМЕТРИЧЕСКИХ ЗАДАЧ НА ПОСТРОЕНИЕ В КОНТЕКСТЕ ДЕЯТЕЛЬНОСТНОГО ПОДХОДА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4" y="214291"/>
          <a:ext cx="8858312" cy="6024604"/>
        </p:xfrm>
        <a:graphic>
          <a:graphicData uri="http://schemas.openxmlformats.org/drawingml/2006/table">
            <a:tbl>
              <a:tblPr/>
              <a:tblGrid>
                <a:gridCol w="1071570"/>
                <a:gridCol w="7786742"/>
              </a:tblGrid>
              <a:tr h="762005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Примеры упражнений, формирующих отельные умения у учеников в процессе решения задач на построение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358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I 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этап: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 Постройте прямую параллельную к данной прямой и проходящую   через данную точку.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68580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 Построить окружность радиуса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r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, проходящую через точку А.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11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6858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II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этап: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68580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 На прямой даны две точки А и В. На продолжении луча ВА отложите отрезок ВС так, чтобы ВС=2ВА.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  <a:tabLst>
                          <a:tab pos="457200" algn="l"/>
                          <a:tab pos="685800" algn="l"/>
                        </a:tabLs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Начертите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три неразвернутых угла и один развернутый и обозначьте их так: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         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None/>
                        <a:tabLst>
                          <a:tab pos="457200" algn="l"/>
                          <a:tab pos="685800" algn="l"/>
                        </a:tabLst>
                      </a:pPr>
                      <a:r>
                        <a:rPr lang="ru-RU" sz="1800" i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ru-RU" sz="1800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i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АОВ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, 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i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CDE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en-US" sz="1800" i="1" dirty="0" err="1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hf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,    </a:t>
                      </a:r>
                      <a:r>
                        <a:rPr lang="en-US" sz="1800" i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MNP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52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6858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III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этап: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68580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 Точка О – середина отрезка АВ. Можно ли совместить наложением отрезки: а) АО и ОВ; б) АО и АВ?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68580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 Известно, что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c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– длины сторон треугольника. Верны ли равенства: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    а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)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+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&gt;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c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; б)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+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&lt;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c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; в)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&lt;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+ 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c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;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г) с ≤ а +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?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11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685800" algn="l"/>
                        </a:tabLs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IV</a:t>
                      </a: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этап: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  <a:tab pos="685800" algn="l"/>
                        </a:tabLst>
                        <a:defRPr/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 Дана окружность, точка А, не лежащая на ней и отрезок 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PQ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 Постройте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точку М на окружности так, чтобы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AM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=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PQ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 Всегда ли задача имеет решение?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68580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 Через точку, не лежащую на прямой Р, проведите четыре прямые. Сколько из этих прямых пересекают прямую Р?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1748" name="Object 4"/>
          <p:cNvGraphicFramePr>
            <a:graphicFrameLocks noChangeAspect="1"/>
          </p:cNvGraphicFramePr>
          <p:nvPr/>
        </p:nvGraphicFramePr>
        <p:xfrm>
          <a:off x="3071802" y="3143248"/>
          <a:ext cx="161925" cy="152400"/>
        </p:xfrm>
        <a:graphic>
          <a:graphicData uri="http://schemas.openxmlformats.org/presentationml/2006/ole">
            <p:oleObj spid="_x0000_s31748" name="Формула" r:id="rId3" imgW="164957" imgH="152268" progId="Equation.3">
              <p:embed/>
            </p:oleObj>
          </a:graphicData>
        </a:graphic>
      </p:graphicFrame>
      <p:graphicFrame>
        <p:nvGraphicFramePr>
          <p:cNvPr id="31747" name="Object 3"/>
          <p:cNvGraphicFramePr>
            <a:graphicFrameLocks noChangeAspect="1"/>
          </p:cNvGraphicFramePr>
          <p:nvPr/>
        </p:nvGraphicFramePr>
        <p:xfrm>
          <a:off x="2643174" y="3143248"/>
          <a:ext cx="161925" cy="152400"/>
        </p:xfrm>
        <a:graphic>
          <a:graphicData uri="http://schemas.openxmlformats.org/presentationml/2006/ole">
            <p:oleObj spid="_x0000_s31747" name="Формула" r:id="rId4" imgW="164957" imgH="152268" progId="Equation.3">
              <p:embed/>
            </p:oleObj>
          </a:graphicData>
        </a:graphic>
      </p:graphicFrame>
      <p:graphicFrame>
        <p:nvGraphicFramePr>
          <p:cNvPr id="31746" name="Object 2"/>
          <p:cNvGraphicFramePr>
            <a:graphicFrameLocks noChangeAspect="1"/>
          </p:cNvGraphicFramePr>
          <p:nvPr/>
        </p:nvGraphicFramePr>
        <p:xfrm>
          <a:off x="1928794" y="3143248"/>
          <a:ext cx="161925" cy="152400"/>
        </p:xfrm>
        <a:graphic>
          <a:graphicData uri="http://schemas.openxmlformats.org/presentationml/2006/ole">
            <p:oleObj spid="_x0000_s31746" name="Формула" r:id="rId5" imgW="164957" imgH="152268" progId="Equation.3">
              <p:embed/>
            </p:oleObj>
          </a:graphicData>
        </a:graphic>
      </p:graphicFrame>
      <p:graphicFrame>
        <p:nvGraphicFramePr>
          <p:cNvPr id="31745" name="Object 1"/>
          <p:cNvGraphicFramePr>
            <a:graphicFrameLocks noChangeAspect="1"/>
          </p:cNvGraphicFramePr>
          <p:nvPr/>
        </p:nvGraphicFramePr>
        <p:xfrm>
          <a:off x="1285852" y="3143248"/>
          <a:ext cx="161925" cy="152400"/>
        </p:xfrm>
        <a:graphic>
          <a:graphicData uri="http://schemas.openxmlformats.org/presentationml/2006/ole">
            <p:oleObj spid="_x0000_s31745" name="Формула" r:id="rId6" imgW="164957" imgH="152268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472518" cy="650857"/>
          </a:xfrm>
        </p:spPr>
        <p:txBody>
          <a:bodyPr/>
          <a:lstStyle/>
          <a:p>
            <a:pPr algn="ctr"/>
            <a:r>
              <a:rPr lang="ru-RU" sz="3600" b="1" dirty="0" smtClean="0">
                <a:cs typeface="Times New Roman" pitchFamily="18" charset="0"/>
              </a:rPr>
              <a:t>Примеры упражнений по готовым чертежам</a:t>
            </a:r>
            <a:endParaRPr lang="ru-RU" sz="3600" b="1" dirty="0"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5143536" cy="4714908"/>
          </a:xfrm>
        </p:spPr>
        <p:txBody>
          <a:bodyPr/>
          <a:lstStyle/>
          <a:p>
            <a:pPr lvl="0"/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данным рисунка 1 докажите, что АВ║СЕ.</a:t>
            </a:r>
          </a:p>
          <a:p>
            <a:pPr lvl="0"/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Отрезки </a:t>
            </a:r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DC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ЕВ, </a:t>
            </a:r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AF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равны, ∆</a:t>
            </a:r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ABC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равносторонний (рисунок 2). Докажите, что ∆</a:t>
            </a:r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DEF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равносторонний.</a:t>
            </a:r>
          </a:p>
          <a:p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Используя данные рисунка 3, докажите, что ВС║АМ.</a:t>
            </a:r>
          </a:p>
          <a:p>
            <a:endParaRPr lang="ru-RU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endParaRPr lang="ru-RU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pic>
        <p:nvPicPr>
          <p:cNvPr id="45064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1214422"/>
            <a:ext cx="2857520" cy="1732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5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857496"/>
            <a:ext cx="2286016" cy="1658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6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4572008"/>
            <a:ext cx="2722808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6286512" y="2428868"/>
            <a:ext cx="15716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Рисунок 1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15074" y="4357694"/>
            <a:ext cx="15716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Рисунок 2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86512" y="6143644"/>
            <a:ext cx="15716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Рисунок 3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71480"/>
            <a:ext cx="8572560" cy="533096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Задача.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Построить треугольник по трем сторонам.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Дано: отрезки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a,b,c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Построить: ∆ABC, так чтобы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AB=a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BC=b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CA=c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714348" y="2500306"/>
            <a:ext cx="2592387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" name="Line 10"/>
          <p:cNvSpPr>
            <a:spLocks noChangeShapeType="1"/>
          </p:cNvSpPr>
          <p:nvPr/>
        </p:nvSpPr>
        <p:spPr bwMode="auto">
          <a:xfrm>
            <a:off x="714348" y="3000372"/>
            <a:ext cx="1439862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" name="Line 11"/>
          <p:cNvSpPr>
            <a:spLocks noChangeShapeType="1"/>
          </p:cNvSpPr>
          <p:nvPr/>
        </p:nvSpPr>
        <p:spPr bwMode="auto">
          <a:xfrm>
            <a:off x="714348" y="3571876"/>
            <a:ext cx="2232025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1285852" y="2571744"/>
            <a:ext cx="503237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2800" dirty="0" smtClean="0">
                <a:solidFill>
                  <a:srgbClr val="072297"/>
                </a:solidFill>
              </a:rPr>
              <a:t>b</a:t>
            </a:r>
            <a:endParaRPr lang="ru-RU" dirty="0">
              <a:solidFill>
                <a:srgbClr val="072297"/>
              </a:solidFill>
            </a:endParaRPr>
          </a:p>
        </p:txBody>
      </p:sp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1500166" y="3143248"/>
            <a:ext cx="503237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2800" dirty="0" smtClean="0">
                <a:solidFill>
                  <a:srgbClr val="072297"/>
                </a:solidFill>
              </a:rPr>
              <a:t>c</a:t>
            </a:r>
            <a:endParaRPr lang="ru-RU" dirty="0">
              <a:solidFill>
                <a:srgbClr val="072297"/>
              </a:solidFill>
            </a:endParaRPr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1785918" y="2000240"/>
            <a:ext cx="503237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2800" dirty="0" smtClean="0">
                <a:solidFill>
                  <a:srgbClr val="072297"/>
                </a:solidFill>
              </a:rPr>
              <a:t>a</a:t>
            </a:r>
            <a:endParaRPr lang="ru-RU" dirty="0">
              <a:solidFill>
                <a:srgbClr val="07229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357166"/>
            <a:ext cx="8183880" cy="6000792"/>
          </a:xfrm>
        </p:spPr>
        <p:txBody>
          <a:bodyPr/>
          <a:lstStyle/>
          <a:p>
            <a:pPr algn="ctr">
              <a:buNone/>
            </a:pPr>
            <a:r>
              <a:rPr lang="ru-RU" sz="2400" b="1" dirty="0" smtClean="0"/>
              <a:t>Построение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Проведем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произвольную прямую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785794"/>
            <a:ext cx="81439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Отложим на ней с помощью циркуля отрезок АВ, равный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отрезку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00034" y="928670"/>
            <a:ext cx="81439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Построим окружность с центром А радиуса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00034" y="928670"/>
            <a:ext cx="80724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Построим окружность с центром В радиуса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Line 10"/>
          <p:cNvSpPr>
            <a:spLocks noChangeShapeType="1"/>
          </p:cNvSpPr>
          <p:nvPr/>
        </p:nvSpPr>
        <p:spPr bwMode="auto">
          <a:xfrm>
            <a:off x="4071934" y="4143380"/>
            <a:ext cx="32400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7000892" y="3786190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Line 9"/>
          <p:cNvSpPr>
            <a:spLocks noChangeShapeType="1"/>
          </p:cNvSpPr>
          <p:nvPr/>
        </p:nvSpPr>
        <p:spPr bwMode="auto">
          <a:xfrm>
            <a:off x="4071934" y="4143380"/>
            <a:ext cx="2592387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" name="Text Box 14"/>
          <p:cNvSpPr txBox="1">
            <a:spLocks noChangeArrowheads="1"/>
          </p:cNvSpPr>
          <p:nvPr/>
        </p:nvSpPr>
        <p:spPr bwMode="auto">
          <a:xfrm>
            <a:off x="3933817" y="4292600"/>
            <a:ext cx="28892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007D"/>
              </a:buClr>
              <a:buSzPct val="75000"/>
              <a:buFont typeface="Wingdings" pitchFamily="2" charset="2"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7D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rgbClr val="00007D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 Box 15"/>
          <p:cNvSpPr txBox="1">
            <a:spLocks noChangeArrowheads="1"/>
          </p:cNvSpPr>
          <p:nvPr/>
        </p:nvSpPr>
        <p:spPr bwMode="auto">
          <a:xfrm>
            <a:off x="6524617" y="4292600"/>
            <a:ext cx="28892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007D"/>
              </a:buClr>
              <a:buSzPct val="75000"/>
              <a:buFont typeface="Wingdings" pitchFamily="2" charset="2"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7D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rgbClr val="00007D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Oval 16"/>
          <p:cNvSpPr>
            <a:spLocks noChangeArrowheads="1"/>
          </p:cNvSpPr>
          <p:nvPr/>
        </p:nvSpPr>
        <p:spPr bwMode="auto">
          <a:xfrm>
            <a:off x="1844667" y="1919288"/>
            <a:ext cx="4462462" cy="4462462"/>
          </a:xfrm>
          <a:prstGeom prst="ellipse">
            <a:avLst/>
          </a:prstGeom>
          <a:noFill/>
          <a:ln w="6350">
            <a:solidFill>
              <a:srgbClr val="000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Oval 17"/>
          <p:cNvSpPr>
            <a:spLocks noChangeArrowheads="1"/>
          </p:cNvSpPr>
          <p:nvPr/>
        </p:nvSpPr>
        <p:spPr bwMode="auto">
          <a:xfrm>
            <a:off x="5230804" y="2709863"/>
            <a:ext cx="2879725" cy="2879725"/>
          </a:xfrm>
          <a:prstGeom prst="ellipse">
            <a:avLst/>
          </a:prstGeom>
          <a:noFill/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 smtClean="0"/>
              <a:t>                      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500034" y="928670"/>
            <a:ext cx="81439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 Одну из точек пересечения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этих окружностей обозначим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точкой С.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 Box 18"/>
          <p:cNvSpPr txBox="1">
            <a:spLocks noChangeArrowheads="1"/>
          </p:cNvSpPr>
          <p:nvPr/>
        </p:nvSpPr>
        <p:spPr bwMode="auto">
          <a:xfrm>
            <a:off x="5857884" y="2357430"/>
            <a:ext cx="28892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007D"/>
              </a:buClr>
              <a:buSzPct val="75000"/>
              <a:buFont typeface="Wingdings" pitchFamily="2" charset="2"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7D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rgbClr val="00007D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00034" y="1071546"/>
            <a:ext cx="41793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6. Проведём отрезки АС и ВС.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Line 19"/>
          <p:cNvSpPr>
            <a:spLocks noChangeShapeType="1"/>
          </p:cNvSpPr>
          <p:nvPr/>
        </p:nvSpPr>
        <p:spPr bwMode="auto">
          <a:xfrm flipV="1">
            <a:off x="4071934" y="2928934"/>
            <a:ext cx="1871663" cy="122555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oval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" name="Line 20"/>
          <p:cNvSpPr>
            <a:spLocks noChangeShapeType="1"/>
          </p:cNvSpPr>
          <p:nvPr/>
        </p:nvSpPr>
        <p:spPr bwMode="auto">
          <a:xfrm>
            <a:off x="5929322" y="2928934"/>
            <a:ext cx="720725" cy="122555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500034" y="1142984"/>
            <a:ext cx="81439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7. Построенный треугольник АВС – искомый.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500"/>
                            </p:stCondLst>
                            <p:childTnLst>
                              <p:par>
                                <p:cTn id="8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7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7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3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7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12" grpId="0"/>
      <p:bldP spid="12" grpId="1"/>
      <p:bldP spid="14" grpId="0"/>
      <p:bldP spid="14" grpId="1"/>
      <p:bldP spid="16" grpId="0" animBg="1"/>
      <p:bldP spid="17" grpId="0"/>
      <p:bldP spid="18" grpId="0" animBg="1"/>
      <p:bldP spid="18" grpId="1" animBg="1"/>
      <p:bldP spid="19" grpId="0"/>
      <p:bldP spid="20" grpId="0"/>
      <p:bldP spid="21" grpId="0" animBg="1"/>
      <p:bldP spid="22" grpId="0" animBg="1"/>
      <p:bldP spid="23" grpId="0"/>
      <p:bldP spid="23" grpId="1"/>
      <p:bldP spid="25" grpId="0"/>
      <p:bldP spid="30" grpId="0"/>
      <p:bldP spid="30" grpId="1"/>
      <p:bldP spid="31" grpId="0" animBg="1"/>
      <p:bldP spid="31" grpId="1" animBg="1"/>
      <p:bldP spid="32" grpId="0" animBg="1"/>
      <p:bldP spid="32" grpId="1" animBg="1"/>
      <p:bldP spid="3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355360" cy="58276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Задача.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Построить треугольник по двум сторонам и медиане,     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проведенной к одной из них.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Дано: </a:t>
            </a:r>
          </a:p>
          <a:p>
            <a:pPr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Решение.</a:t>
            </a:r>
          </a:p>
          <a:p>
            <a:pPr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Пусть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ABC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построен, тогда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AB=c, AC=b, CM=m, CM –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медиана.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ACM 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вспомогательный,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AM=MB=</a:t>
            </a:r>
          </a:p>
          <a:p>
            <a:pPr>
              <a:buNone/>
            </a:pP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1500166" y="4143380"/>
            <a:ext cx="142875" cy="214312"/>
          </a:xfrm>
          <a:prstGeom prst="triangle">
            <a:avLst/>
          </a:prstGeom>
          <a:noFill/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785918" y="4643446"/>
            <a:ext cx="142875" cy="214312"/>
          </a:xfrm>
          <a:prstGeom prst="triangle">
            <a:avLst/>
          </a:prstGeom>
          <a:noFill/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aphicFrame>
        <p:nvGraphicFramePr>
          <p:cNvPr id="7" name="Object 4"/>
          <p:cNvGraphicFramePr>
            <a:graphicFrameLocks noChangeAspect="1"/>
          </p:cNvGraphicFramePr>
          <p:nvPr/>
        </p:nvGraphicFramePr>
        <p:xfrm>
          <a:off x="6715140" y="4357694"/>
          <a:ext cx="509902" cy="769937"/>
        </p:xfrm>
        <a:graphic>
          <a:graphicData uri="http://schemas.openxmlformats.org/presentationml/2006/ole">
            <p:oleObj spid="_x0000_s46082" name="Формула" r:id="rId3" imgW="152334" imgH="393529" progId="Equation.3">
              <p:embed/>
            </p:oleObj>
          </a:graphicData>
        </a:graphic>
      </p:graphicFrame>
      <p:cxnSp>
        <p:nvCxnSpPr>
          <p:cNvPr id="24" name="Прямая соединительная линия 23"/>
          <p:cNvCxnSpPr/>
          <p:nvPr/>
        </p:nvCxnSpPr>
        <p:spPr>
          <a:xfrm>
            <a:off x="571472" y="2143116"/>
            <a:ext cx="1643063" cy="158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2214546" y="2143116"/>
            <a:ext cx="1643062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>
            <a:off x="500828" y="2142322"/>
            <a:ext cx="142875" cy="158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>
            <a:off x="2143902" y="2142322"/>
            <a:ext cx="142875" cy="158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3786976" y="2142322"/>
            <a:ext cx="142875" cy="158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2071670" y="1643050"/>
            <a:ext cx="4286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c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28926" y="1643050"/>
            <a:ext cx="134710" cy="523874"/>
          </a:xfrm>
          <a:prstGeom prst="rect">
            <a:avLst/>
          </a:prstGeom>
          <a:noFill/>
        </p:spPr>
      </p:pic>
      <p:grpSp>
        <p:nvGrpSpPr>
          <p:cNvPr id="2" name="Группа 64"/>
          <p:cNvGrpSpPr>
            <a:grpSpLocks/>
          </p:cNvGrpSpPr>
          <p:nvPr/>
        </p:nvGrpSpPr>
        <p:grpSpPr bwMode="auto">
          <a:xfrm>
            <a:off x="571472" y="2571744"/>
            <a:ext cx="2581275" cy="155575"/>
            <a:chOff x="571472" y="1915923"/>
            <a:chExt cx="2581606" cy="155755"/>
          </a:xfrm>
        </p:grpSpPr>
        <p:cxnSp>
          <p:nvCxnSpPr>
            <p:cNvPr id="40" name="Прямая соединительная линия 39"/>
            <p:cNvCxnSpPr/>
            <p:nvPr/>
          </p:nvCxnSpPr>
          <p:spPr>
            <a:xfrm flipV="1">
              <a:off x="577823" y="2000157"/>
              <a:ext cx="2572080" cy="4769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Прямая соединительная линия 40"/>
            <p:cNvCxnSpPr/>
            <p:nvPr/>
          </p:nvCxnSpPr>
          <p:spPr>
            <a:xfrm rot="5400000">
              <a:off x="500745" y="1999364"/>
              <a:ext cx="143040" cy="158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/>
            <p:nvPr/>
          </p:nvCxnSpPr>
          <p:spPr>
            <a:xfrm rot="5400000">
              <a:off x="3080764" y="1986650"/>
              <a:ext cx="143040" cy="1587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1714480" y="2214554"/>
            <a:ext cx="4286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b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Группа 68"/>
          <p:cNvGrpSpPr>
            <a:grpSpLocks/>
          </p:cNvGrpSpPr>
          <p:nvPr/>
        </p:nvGrpSpPr>
        <p:grpSpPr bwMode="auto">
          <a:xfrm>
            <a:off x="571472" y="3071810"/>
            <a:ext cx="2722563" cy="146050"/>
            <a:chOff x="564429" y="2273113"/>
            <a:chExt cx="2721687" cy="146231"/>
          </a:xfrm>
        </p:grpSpPr>
        <p:cxnSp>
          <p:nvCxnSpPr>
            <p:cNvPr id="45" name="Прямая соединительная линия 44"/>
            <p:cNvCxnSpPr/>
            <p:nvPr/>
          </p:nvCxnSpPr>
          <p:spPr>
            <a:xfrm>
              <a:off x="570777" y="2350996"/>
              <a:ext cx="2715339" cy="0"/>
            </a:xfrm>
            <a:prstGeom prst="line">
              <a:avLst/>
            </a:prstGeom>
            <a:ln>
              <a:solidFill>
                <a:srgbClr val="7030A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Прямая соединительная линия 46"/>
            <p:cNvCxnSpPr/>
            <p:nvPr/>
          </p:nvCxnSpPr>
          <p:spPr>
            <a:xfrm rot="16200000" flipH="1">
              <a:off x="499259" y="2350999"/>
              <a:ext cx="133515" cy="3174"/>
            </a:xfrm>
            <a:prstGeom prst="line">
              <a:avLst/>
            </a:prstGeom>
            <a:ln>
              <a:solidFill>
                <a:srgbClr val="7030A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Прямая соединительная линия 47"/>
            <p:cNvCxnSpPr/>
            <p:nvPr/>
          </p:nvCxnSpPr>
          <p:spPr>
            <a:xfrm rot="5400000">
              <a:off x="3209035" y="2343846"/>
              <a:ext cx="143052" cy="1586"/>
            </a:xfrm>
            <a:prstGeom prst="line">
              <a:avLst/>
            </a:prstGeom>
            <a:ln>
              <a:solidFill>
                <a:srgbClr val="7030A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1643042" y="2714620"/>
            <a:ext cx="4286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m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357166"/>
            <a:ext cx="8183880" cy="6072230"/>
          </a:xfrm>
        </p:spPr>
        <p:txBody>
          <a:bodyPr/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Построение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Проведем произвольную прямую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" name="TextBox 61"/>
          <p:cNvSpPr txBox="1">
            <a:spLocks noChangeArrowheads="1"/>
          </p:cNvSpPr>
          <p:nvPr/>
        </p:nvSpPr>
        <p:spPr bwMode="auto">
          <a:xfrm>
            <a:off x="1000125" y="5807075"/>
            <a:ext cx="4286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k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3" name="Прямая соединительная линия 62"/>
          <p:cNvCxnSpPr/>
          <p:nvPr/>
        </p:nvCxnSpPr>
        <p:spPr>
          <a:xfrm>
            <a:off x="928688" y="5864225"/>
            <a:ext cx="6429375" cy="158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4" name="Прямоугольник 63"/>
          <p:cNvSpPr/>
          <p:nvPr/>
        </p:nvSpPr>
        <p:spPr>
          <a:xfrm>
            <a:off x="500034" y="1000108"/>
            <a:ext cx="82153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Отложим на ней с помощью циркуля отрезок АМ, равный отрезку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65" name="Picture 1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2" y="1357298"/>
            <a:ext cx="171450" cy="666750"/>
          </a:xfrm>
          <a:prstGeom prst="rect">
            <a:avLst/>
          </a:prstGeom>
          <a:noFill/>
        </p:spPr>
      </p:pic>
      <p:cxnSp>
        <p:nvCxnSpPr>
          <p:cNvPr id="66" name="Прямая соединительная линия 65"/>
          <p:cNvCxnSpPr/>
          <p:nvPr/>
        </p:nvCxnSpPr>
        <p:spPr>
          <a:xfrm>
            <a:off x="2571736" y="5857892"/>
            <a:ext cx="1643063" cy="1587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 bwMode="auto">
          <a:xfrm rot="5400000" flipH="1" flipV="1">
            <a:off x="1643063" y="4286250"/>
            <a:ext cx="2500312" cy="642938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8" name="Овал 67"/>
          <p:cNvSpPr/>
          <p:nvPr/>
        </p:nvSpPr>
        <p:spPr>
          <a:xfrm>
            <a:off x="2546350" y="5819775"/>
            <a:ext cx="71438" cy="71438"/>
          </a:xfrm>
          <a:prstGeom prst="ellipse">
            <a:avLst/>
          </a:prstGeom>
          <a:solidFill>
            <a:schemeClr val="tx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9" name="Овал 68"/>
          <p:cNvSpPr/>
          <p:nvPr/>
        </p:nvSpPr>
        <p:spPr>
          <a:xfrm>
            <a:off x="4143372" y="5857892"/>
            <a:ext cx="71438" cy="71438"/>
          </a:xfrm>
          <a:prstGeom prst="ellipse">
            <a:avLst/>
          </a:prstGeom>
          <a:solidFill>
            <a:schemeClr val="tx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0" name="TextBox 69"/>
          <p:cNvSpPr txBox="1">
            <a:spLocks noChangeArrowheads="1"/>
          </p:cNvSpPr>
          <p:nvPr/>
        </p:nvSpPr>
        <p:spPr bwMode="auto">
          <a:xfrm>
            <a:off x="2189163" y="5797550"/>
            <a:ext cx="5000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A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" name="TextBox 70"/>
          <p:cNvSpPr txBox="1">
            <a:spLocks noChangeArrowheads="1"/>
          </p:cNvSpPr>
          <p:nvPr/>
        </p:nvSpPr>
        <p:spPr bwMode="auto">
          <a:xfrm>
            <a:off x="3929058" y="5857892"/>
            <a:ext cx="5000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M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" name="TextBox 72"/>
          <p:cNvSpPr txBox="1">
            <a:spLocks noChangeArrowheads="1"/>
          </p:cNvSpPr>
          <p:nvPr/>
        </p:nvSpPr>
        <p:spPr bwMode="auto">
          <a:xfrm>
            <a:off x="3013075" y="2974975"/>
            <a:ext cx="5000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C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4" name="Прямая соединительная линия 73"/>
          <p:cNvCxnSpPr/>
          <p:nvPr/>
        </p:nvCxnSpPr>
        <p:spPr bwMode="auto">
          <a:xfrm rot="16200000" flipH="1">
            <a:off x="2464595" y="4107656"/>
            <a:ext cx="2500312" cy="1000125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 bwMode="auto">
          <a:xfrm>
            <a:off x="4213225" y="5851525"/>
            <a:ext cx="1643063" cy="158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9" name="TextBox 78"/>
          <p:cNvSpPr txBox="1">
            <a:spLocks noChangeArrowheads="1"/>
          </p:cNvSpPr>
          <p:nvPr/>
        </p:nvSpPr>
        <p:spPr bwMode="auto">
          <a:xfrm>
            <a:off x="5768975" y="5799138"/>
            <a:ext cx="50006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B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0" name="Прямая соединительная линия 79"/>
          <p:cNvCxnSpPr/>
          <p:nvPr/>
        </p:nvCxnSpPr>
        <p:spPr bwMode="auto">
          <a:xfrm>
            <a:off x="3214688" y="3357563"/>
            <a:ext cx="2643187" cy="2500312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Oval 16"/>
          <p:cNvSpPr>
            <a:spLocks noChangeArrowheads="1"/>
          </p:cNvSpPr>
          <p:nvPr/>
        </p:nvSpPr>
        <p:spPr bwMode="auto">
          <a:xfrm>
            <a:off x="167963" y="3246204"/>
            <a:ext cx="4807545" cy="4815482"/>
          </a:xfrm>
          <a:prstGeom prst="ellipse">
            <a:avLst/>
          </a:prstGeom>
          <a:noFill/>
          <a:ln w="6350">
            <a:solidFill>
              <a:srgbClr val="000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Oval 16"/>
          <p:cNvSpPr>
            <a:spLocks noChangeArrowheads="1"/>
          </p:cNvSpPr>
          <p:nvPr/>
        </p:nvSpPr>
        <p:spPr bwMode="auto">
          <a:xfrm>
            <a:off x="1158432" y="3271509"/>
            <a:ext cx="5351472" cy="5160032"/>
          </a:xfrm>
          <a:prstGeom prst="ellipse">
            <a:avLst/>
          </a:prstGeom>
          <a:noFill/>
          <a:ln w="6350">
            <a:solidFill>
              <a:srgbClr val="000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00034" y="1357298"/>
            <a:ext cx="7960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3. Построим окружность с центром 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радиуса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285860"/>
            <a:ext cx="80471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Построим окружность с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центром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радиуса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1500174"/>
            <a:ext cx="81227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5. Одну из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точек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пересечения этих окружностей обозначим точкой С.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1785926"/>
            <a:ext cx="42482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6. Проведём отрезки АС и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CM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1785926"/>
            <a:ext cx="78631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От точки М отложим отрезок МВ, равный отрезку АМ.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2071678"/>
            <a:ext cx="35419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 algn="just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Соединим точки В и С.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00034" y="2071678"/>
            <a:ext cx="27953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 algn="just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АВС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искомый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3" name="Равнобедренный треугольник 32"/>
          <p:cNvSpPr/>
          <p:nvPr/>
        </p:nvSpPr>
        <p:spPr>
          <a:xfrm>
            <a:off x="857224" y="2214554"/>
            <a:ext cx="142875" cy="214312"/>
          </a:xfrm>
          <a:prstGeom prst="triangle">
            <a:avLst/>
          </a:prstGeom>
          <a:noFill/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000"/>
                            </p:stCondLst>
                            <p:childTnLst>
                              <p:par>
                                <p:cTn id="9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2000"/>
                            </p:stCondLst>
                            <p:childTnLst>
                              <p:par>
                                <p:cTn id="10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7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3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4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6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7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9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0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2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3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64" grpId="0"/>
      <p:bldP spid="64" grpId="1"/>
      <p:bldP spid="68" grpId="0" animBg="1"/>
      <p:bldP spid="69" grpId="0" animBg="1"/>
      <p:bldP spid="70" grpId="0"/>
      <p:bldP spid="71" grpId="0"/>
      <p:bldP spid="73" grpId="0"/>
      <p:bldP spid="79" grpId="0"/>
      <p:bldP spid="24" grpId="0" animBg="1"/>
      <p:bldP spid="25" grpId="0" animBg="1"/>
      <p:bldP spid="2" grpId="0"/>
      <p:bldP spid="2" grpId="1"/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  <p:bldP spid="33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847725"/>
          </a:xfrm>
        </p:spPr>
        <p:txBody>
          <a:bodyPr/>
          <a:lstStyle/>
          <a:p>
            <a:pPr algn="ctr" eaLnBrk="1" hangingPunct="1"/>
            <a:r>
              <a:rPr lang="ru-RU" sz="3800" b="1" smtClean="0"/>
              <a:t>Определения задач на построение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981075"/>
            <a:ext cx="8893175" cy="5329238"/>
          </a:xfrm>
        </p:spPr>
        <p:txBody>
          <a:bodyPr/>
          <a:lstStyle/>
          <a:p>
            <a:pPr eaLnBrk="1" hangingPunct="1"/>
            <a:r>
              <a:rPr lang="ru-RU" sz="2700" smtClean="0">
                <a:latin typeface="Times New Roman" pitchFamily="18" charset="0"/>
              </a:rPr>
              <a:t>Задача на построение - «предложение, указывающее, по каким данным, какими средствами (инструментами) и какой геометрический образ (точку, прямую, окружность, треугольник, совокупность точек и т. д.) требуется найти (начертить, построить на плоскости, наметить на местности и т. п.) так, чтобы этот образ удовлетворял определенным условиям» (Басова Л. А.)</a:t>
            </a:r>
          </a:p>
          <a:p>
            <a:pPr eaLnBrk="1" hangingPunct="1"/>
            <a:endParaRPr lang="ru-RU" sz="1000" smtClean="0">
              <a:latin typeface="Times New Roman" pitchFamily="18" charset="0"/>
            </a:endParaRPr>
          </a:p>
          <a:p>
            <a:pPr eaLnBrk="1" hangingPunct="1"/>
            <a:r>
              <a:rPr lang="ru-RU" sz="2700" smtClean="0">
                <a:latin typeface="Times New Roman" pitchFamily="18" charset="0"/>
              </a:rPr>
              <a:t>«Задача на построение – это своеобразная теорема, которая отвечает на вопрос, каким образом выполнять построения в любом из возможных случаев, и сколько решений при этом может оказаться» (Волович М. Б.)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277813"/>
            <a:ext cx="8820150" cy="703262"/>
          </a:xfrm>
        </p:spPr>
        <p:txBody>
          <a:bodyPr/>
          <a:lstStyle/>
          <a:p>
            <a:pPr algn="ctr" eaLnBrk="1" hangingPunct="1"/>
            <a:r>
              <a:rPr lang="ru-RU" sz="3800" b="1" smtClean="0"/>
              <a:t>Методы решения задач на построение:</a:t>
            </a:r>
            <a:r>
              <a:rPr lang="ru-RU" sz="3800" smtClean="0"/>
              <a:t>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4862512"/>
          </a:xfrm>
        </p:spPr>
        <p:txBody>
          <a:bodyPr/>
          <a:lstStyle/>
          <a:p>
            <a:pPr marL="839788" lvl="1" indent="-495300" eaLnBrk="1" hangingPunct="1"/>
            <a:r>
              <a:rPr lang="ru-RU" smtClean="0"/>
              <a:t>Метод геометрических мест.</a:t>
            </a:r>
          </a:p>
          <a:p>
            <a:pPr marL="839788" lvl="1" indent="-495300" eaLnBrk="1" hangingPunct="1"/>
            <a:endParaRPr lang="ru-RU" sz="1000" smtClean="0"/>
          </a:p>
          <a:p>
            <a:pPr marL="839788" lvl="1" indent="-495300" eaLnBrk="1" hangingPunct="1"/>
            <a:r>
              <a:rPr lang="ru-RU" smtClean="0"/>
              <a:t>Методы геометрических преобразований: </a:t>
            </a:r>
          </a:p>
          <a:p>
            <a:pPr marL="839788" lvl="1" indent="-495300" eaLnBrk="1" hangingPunct="1">
              <a:buFont typeface="Wingdings" pitchFamily="2" charset="2"/>
              <a:buNone/>
            </a:pPr>
            <a:r>
              <a:rPr lang="ru-RU" smtClean="0"/>
              <a:t>     а) метод центральной симметрии; </a:t>
            </a:r>
          </a:p>
          <a:p>
            <a:pPr marL="839788" lvl="1" indent="-495300" eaLnBrk="1" hangingPunct="1">
              <a:buFont typeface="Wingdings" pitchFamily="2" charset="2"/>
              <a:buNone/>
            </a:pPr>
            <a:r>
              <a:rPr lang="ru-RU" smtClean="0"/>
              <a:t>     б) метод осевой симметрии; </a:t>
            </a:r>
          </a:p>
          <a:p>
            <a:pPr marL="839788" lvl="1" indent="-495300" eaLnBrk="1" hangingPunct="1">
              <a:buFont typeface="Wingdings" pitchFamily="2" charset="2"/>
              <a:buNone/>
            </a:pPr>
            <a:r>
              <a:rPr lang="ru-RU" smtClean="0"/>
              <a:t>     в) метод параллельного переноса; </a:t>
            </a:r>
          </a:p>
          <a:p>
            <a:pPr marL="839788" lvl="1" indent="-495300" eaLnBrk="1" hangingPunct="1">
              <a:buFont typeface="Wingdings" pitchFamily="2" charset="2"/>
              <a:buNone/>
            </a:pPr>
            <a:r>
              <a:rPr lang="ru-RU" smtClean="0"/>
              <a:t>     г) метод поворота; </a:t>
            </a:r>
          </a:p>
          <a:p>
            <a:pPr marL="839788" lvl="1" indent="-495300" eaLnBrk="1" hangingPunct="1">
              <a:buFont typeface="Wingdings" pitchFamily="2" charset="2"/>
              <a:buNone/>
            </a:pPr>
            <a:r>
              <a:rPr lang="ru-RU" smtClean="0"/>
              <a:t>     д) метод подобия;</a:t>
            </a:r>
          </a:p>
          <a:p>
            <a:pPr marL="839788" lvl="1" indent="-495300" eaLnBrk="1" hangingPunct="1"/>
            <a:endParaRPr lang="ru-RU" sz="1000" smtClean="0"/>
          </a:p>
          <a:p>
            <a:pPr marL="839788" lvl="1" indent="-495300" eaLnBrk="1" hangingPunct="1"/>
            <a:r>
              <a:rPr lang="ru-RU" smtClean="0"/>
              <a:t>Алгебраический метод.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008062"/>
          </a:xfrm>
        </p:spPr>
        <p:txBody>
          <a:bodyPr/>
          <a:lstStyle/>
          <a:p>
            <a:pPr algn="ctr" eaLnBrk="1" hangingPunct="1"/>
            <a:r>
              <a:rPr lang="ru-RU" sz="3800" b="1" smtClean="0"/>
              <a:t>Классификация задач на построение по методам решения</a:t>
            </a:r>
            <a:r>
              <a:rPr lang="ru-RU" sz="3800" smtClean="0"/>
              <a:t>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/>
              <a:t>   </a:t>
            </a:r>
            <a:r>
              <a:rPr lang="ru-RU" dirty="0" smtClean="0">
                <a:latin typeface="Times New Roman" pitchFamily="18" charset="0"/>
              </a:rPr>
              <a:t>1. Задачи, решаемые методом пересечений (геометрических мест).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>
                <a:latin typeface="Times New Roman" pitchFamily="18" charset="0"/>
              </a:rPr>
              <a:t>   2. Задачи, решаемые методом преобразований: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>
                <a:latin typeface="Times New Roman" pitchFamily="18" charset="0"/>
              </a:rPr>
              <a:t>       1) метод параллельного переноса;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>
                <a:latin typeface="Times New Roman" pitchFamily="18" charset="0"/>
              </a:rPr>
              <a:t>       2) метод центральной симметрии;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>
                <a:latin typeface="Times New Roman" pitchFamily="18" charset="0"/>
              </a:rPr>
              <a:t>       3) метод осевой симметрии;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>
                <a:latin typeface="Times New Roman" pitchFamily="18" charset="0"/>
              </a:rPr>
              <a:t>       4) метод поворота;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>
                <a:latin typeface="Times New Roman" pitchFamily="18" charset="0"/>
              </a:rPr>
              <a:t>       5) метод подобия.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>
                <a:latin typeface="Times New Roman" pitchFamily="18" charset="0"/>
              </a:rPr>
              <a:t>   3. Задачи, решаемые алгебраическим методом.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15888"/>
            <a:ext cx="8229600" cy="1139825"/>
          </a:xfrm>
        </p:spPr>
        <p:txBody>
          <a:bodyPr/>
          <a:lstStyle/>
          <a:p>
            <a:pPr algn="ctr" eaLnBrk="1" hangingPunct="1"/>
            <a:r>
              <a:rPr lang="ru-RU" sz="3800" b="1" smtClean="0"/>
              <a:t>Классификация задач на построение по типу искомой фигуры</a:t>
            </a:r>
            <a:r>
              <a:rPr lang="ru-RU" sz="3800" smtClean="0"/>
              <a:t> </a:t>
            </a:r>
            <a:r>
              <a:rPr lang="ru-RU" sz="3800" b="1" smtClean="0"/>
              <a:t> 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714500"/>
            <a:ext cx="8640763" cy="44164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smtClean="0">
                <a:latin typeface="Times New Roman" pitchFamily="18" charset="0"/>
              </a:rPr>
              <a:t>1) задачи на построение треугольников;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smtClean="0">
                <a:latin typeface="Times New Roman" pitchFamily="18" charset="0"/>
              </a:rPr>
              <a:t>2) задачи на построение четырехугольников;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smtClean="0">
                <a:latin typeface="Times New Roman" pitchFamily="18" charset="0"/>
              </a:rPr>
              <a:t>3) задачи на построение правильных многоугольников;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smtClean="0">
                <a:latin typeface="Times New Roman" pitchFamily="18" charset="0"/>
              </a:rPr>
              <a:t>4) задачи  на построение окружности и ее элементов (дуг, хорд, касательных, секущих);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smtClean="0">
                <a:latin typeface="Times New Roman" pitchFamily="18" charset="0"/>
              </a:rPr>
              <a:t>5) задачи  на построение прямых  и отрезков, удовлетворяющих заданным условиям;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smtClean="0">
                <a:latin typeface="Times New Roman" pitchFamily="18" charset="0"/>
              </a:rPr>
              <a:t>6) задачи на построение равновеликих и равносоставленных фигур.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3800" b="1" smtClean="0"/>
              <a:t>Этапы решения задач на построение: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  <a:p>
            <a:pPr eaLnBrk="1" hangingPunct="1"/>
            <a:r>
              <a:rPr lang="ru-RU" sz="3600" dirty="0" smtClean="0">
                <a:latin typeface="Times New Roman" pitchFamily="18" charset="0"/>
              </a:rPr>
              <a:t>Поиск решения (анализ)</a:t>
            </a:r>
          </a:p>
          <a:p>
            <a:pPr eaLnBrk="1" hangingPunct="1"/>
            <a:r>
              <a:rPr lang="ru-RU" sz="3600" dirty="0" smtClean="0">
                <a:latin typeface="Times New Roman" pitchFamily="18" charset="0"/>
              </a:rPr>
              <a:t>Построение </a:t>
            </a:r>
          </a:p>
          <a:p>
            <a:pPr eaLnBrk="1" hangingPunct="1"/>
            <a:r>
              <a:rPr lang="ru-RU" sz="3600" dirty="0" smtClean="0">
                <a:latin typeface="Times New Roman" pitchFamily="18" charset="0"/>
              </a:rPr>
              <a:t>Доказательство </a:t>
            </a:r>
          </a:p>
          <a:p>
            <a:pPr eaLnBrk="1" hangingPunct="1"/>
            <a:r>
              <a:rPr lang="ru-RU" sz="3600" dirty="0" smtClean="0">
                <a:latin typeface="Times New Roman" pitchFamily="18" charset="0"/>
              </a:rPr>
              <a:t>Исследование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357188"/>
            <a:ext cx="8229600" cy="1228725"/>
          </a:xfrm>
        </p:spPr>
        <p:txBody>
          <a:bodyPr/>
          <a:lstStyle/>
          <a:p>
            <a:pPr algn="ctr" eaLnBrk="1" hangingPunct="1"/>
            <a:r>
              <a:rPr lang="ru-RU" sz="3800" b="1" smtClean="0"/>
              <a:t>Особенности задач на построение и их решения</a:t>
            </a:r>
            <a:r>
              <a:rPr lang="ru-RU" sz="3800" smtClean="0"/>
              <a:t> 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928813"/>
            <a:ext cx="8893175" cy="4929187"/>
          </a:xfrm>
        </p:spPr>
        <p:txBody>
          <a:bodyPr/>
          <a:lstStyle/>
          <a:p>
            <a:pPr eaLnBrk="1" hangingPunct="1"/>
            <a:r>
              <a:rPr lang="ru-RU" sz="3200" dirty="0" smtClean="0">
                <a:latin typeface="Times New Roman" pitchFamily="18" charset="0"/>
              </a:rPr>
              <a:t>Обязательное наличие чертежа (модели)</a:t>
            </a:r>
          </a:p>
          <a:p>
            <a:pPr eaLnBrk="1" hangingPunct="1"/>
            <a:endParaRPr lang="ru-RU" sz="1000" dirty="0" smtClean="0">
              <a:latin typeface="Times New Roman" pitchFamily="18" charset="0"/>
            </a:endParaRPr>
          </a:p>
          <a:p>
            <a:pPr eaLnBrk="1" hangingPunct="1"/>
            <a:r>
              <a:rPr lang="ru-RU" sz="3200" dirty="0" smtClean="0">
                <a:latin typeface="Times New Roman" pitchFamily="18" charset="0"/>
              </a:rPr>
              <a:t>Использование определенного набора чертежных инструментов </a:t>
            </a:r>
          </a:p>
          <a:p>
            <a:pPr eaLnBrk="1" hangingPunct="1"/>
            <a:endParaRPr lang="ru-RU" sz="1000" dirty="0" smtClean="0">
              <a:latin typeface="Times New Roman" pitchFamily="18" charset="0"/>
            </a:endParaRPr>
          </a:p>
          <a:p>
            <a:pPr eaLnBrk="1" hangingPunct="1"/>
            <a:r>
              <a:rPr lang="ru-RU" sz="3200" dirty="0" smtClean="0">
                <a:latin typeface="Times New Roman" pitchFamily="18" charset="0"/>
              </a:rPr>
              <a:t>Особое оформление решения</a:t>
            </a:r>
          </a:p>
          <a:p>
            <a:pPr eaLnBrk="1" hangingPunct="1"/>
            <a:endParaRPr lang="ru-RU" sz="1000" dirty="0" smtClean="0">
              <a:latin typeface="Times New Roman" pitchFamily="18" charset="0"/>
            </a:endParaRPr>
          </a:p>
          <a:p>
            <a:pPr eaLnBrk="1" hangingPunct="1"/>
            <a:r>
              <a:rPr lang="ru-RU" sz="3200" dirty="0" smtClean="0">
                <a:latin typeface="Times New Roman" pitchFamily="18" charset="0"/>
              </a:rPr>
              <a:t>Определенные методы решения задач</a:t>
            </a:r>
          </a:p>
          <a:p>
            <a:pPr eaLnBrk="1" hangingPunct="1"/>
            <a:endParaRPr lang="ru-RU" sz="2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74700"/>
          </a:xfrm>
        </p:spPr>
        <p:txBody>
          <a:bodyPr/>
          <a:lstStyle/>
          <a:p>
            <a:pPr algn="ctr" eaLnBrk="1" hangingPunct="1"/>
            <a:r>
              <a:rPr lang="ru-RU" b="1" dirty="0" smtClean="0"/>
              <a:t>Элементарные построения: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96975"/>
            <a:ext cx="8893175" cy="53276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smtClean="0">
                <a:latin typeface="Times New Roman" pitchFamily="18" charset="0"/>
              </a:rPr>
              <a:t>построение прямой линии через две известные точки;</a:t>
            </a:r>
          </a:p>
          <a:p>
            <a:pPr eaLnBrk="1" hangingPunct="1">
              <a:lnSpc>
                <a:spcPct val="90000"/>
              </a:lnSpc>
            </a:pPr>
            <a:endParaRPr lang="ru-RU" sz="1000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sz="2800" smtClean="0">
                <a:latin typeface="Times New Roman" pitchFamily="18" charset="0"/>
              </a:rPr>
              <a:t>построение точки пересечения двух известных прямых (если эта точка существует);</a:t>
            </a:r>
          </a:p>
          <a:p>
            <a:pPr eaLnBrk="1" hangingPunct="1">
              <a:lnSpc>
                <a:spcPct val="90000"/>
              </a:lnSpc>
            </a:pPr>
            <a:endParaRPr lang="ru-RU" sz="1000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sz="2800" smtClean="0">
                <a:latin typeface="Times New Roman" pitchFamily="18" charset="0"/>
              </a:rPr>
              <a:t>построение окружности известного радиуса с центром в известной точке;</a:t>
            </a:r>
          </a:p>
          <a:p>
            <a:pPr eaLnBrk="1" hangingPunct="1">
              <a:lnSpc>
                <a:spcPct val="90000"/>
              </a:lnSpc>
            </a:pPr>
            <a:endParaRPr lang="ru-RU" sz="1000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sz="2800" smtClean="0">
                <a:latin typeface="Times New Roman" pitchFamily="18" charset="0"/>
              </a:rPr>
              <a:t>построение точек пересечения известной прямой и известной окружности (если эти точки существуют);</a:t>
            </a:r>
          </a:p>
          <a:p>
            <a:pPr eaLnBrk="1" hangingPunct="1">
              <a:lnSpc>
                <a:spcPct val="90000"/>
              </a:lnSpc>
            </a:pPr>
            <a:endParaRPr lang="ru-RU" sz="1000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sz="2800" smtClean="0">
                <a:latin typeface="Times New Roman" pitchFamily="18" charset="0"/>
              </a:rPr>
              <a:t>построение точек пересечения двух известных окружностей (если такие точки существуют).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14282" y="214290"/>
          <a:ext cx="8786874" cy="6027398"/>
        </p:xfrm>
        <a:graphic>
          <a:graphicData uri="http://schemas.openxmlformats.org/drawingml/2006/table">
            <a:tbl>
              <a:tblPr/>
              <a:tblGrid>
                <a:gridCol w="2196030"/>
                <a:gridCol w="2197866"/>
                <a:gridCol w="2196030"/>
                <a:gridCol w="2196948"/>
              </a:tblGrid>
              <a:tr h="745861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Совокупность умений, формируемых у учеников в процессе решения задач на построение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458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Calibri"/>
                          <a:cs typeface="Times New Roman"/>
                        </a:rPr>
                        <a:t>I </a:t>
                      </a: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этап – анализ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Calibri"/>
                          <a:cs typeface="Times New Roman"/>
                        </a:rPr>
                        <a:t>II </a:t>
                      </a: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этап - построение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Calibri"/>
                          <a:cs typeface="Times New Roman"/>
                        </a:rPr>
                        <a:t>III</a:t>
                      </a: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 этап - доказательство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Calibri"/>
                          <a:cs typeface="Times New Roman"/>
                        </a:rPr>
                        <a:t>IV</a:t>
                      </a: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 этап - исследование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02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- анализ условия задачи;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- выбор оптимальных данных;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-выполнение чертежа и выделение в нем данное и искомое;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- выделение связи между данными;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- включение данных в новые связи;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- составление плана построения.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- выполнение элементарных построений;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- описание выполнения.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- осуществление последовательности рассуждений;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- доказательство, что построенная фигура отвечает условиям задачи;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- подведение под понятие.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- выявление возможного соотношения между данными в задаче;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- исследование зависимости между любым случаем и возможностью решения, качеством решений, упрощением ситуации в частных случаях.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D4D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рай">
  <a:themeElements>
    <a:clrScheme name="Край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Край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ай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216</TotalTime>
  <Words>1051</Words>
  <Application>Microsoft Office PowerPoint</Application>
  <PresentationFormat>Экран (4:3)</PresentationFormat>
  <Paragraphs>151</Paragraphs>
  <Slides>15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Край</vt:lpstr>
      <vt:lpstr>Формула</vt:lpstr>
      <vt:lpstr>ОБУЧЕНИЕ УЧАЩИХСЯ 7-9  КЛАССОВ РЕШЕНИЮ ГЕОМЕТРИЧЕСКИХ ЗАДАЧ НА ПОСТРОЕНИЕ В КОНТЕКСТЕ ДЕЯТЕЛЬНОСТНОГО ПОДХОДА</vt:lpstr>
      <vt:lpstr>Определения задач на построение</vt:lpstr>
      <vt:lpstr>Методы решения задач на построение: </vt:lpstr>
      <vt:lpstr>Классификация задач на построение по методам решения </vt:lpstr>
      <vt:lpstr>Классификация задач на построение по типу искомой фигуры  </vt:lpstr>
      <vt:lpstr>Этапы решения задач на построение:</vt:lpstr>
      <vt:lpstr>Особенности задач на построение и их решения </vt:lpstr>
      <vt:lpstr>Элементарные построения:</vt:lpstr>
      <vt:lpstr>Слайд 9</vt:lpstr>
      <vt:lpstr>Слайд 10</vt:lpstr>
      <vt:lpstr>Примеры упражнений по готовым чертежам</vt:lpstr>
      <vt:lpstr>Слайд 12</vt:lpstr>
      <vt:lpstr>Слайд 13</vt:lpstr>
      <vt:lpstr>Слайд 14</vt:lpstr>
      <vt:lpstr>Слайд 15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ОБУЧЕНИЕ УЧАЩИХСЯ 7-9  КЛАССОВ РЕШЕНИЮ ГЕОМЕТРИЧЕСКИХ ЗАДАЧ НА ПОСТРОЕНИЕ В КОНТЕКСТЕ ДЕЯТЕЛЬНОСТНОГО ПОДХОДА</dc:title>
  <dc:creator>Admin</dc:creator>
  <cp:lastModifiedBy>Сергей</cp:lastModifiedBy>
  <cp:revision>28</cp:revision>
  <dcterms:created xsi:type="dcterms:W3CDTF">2011-04-26T11:10:27Z</dcterms:created>
  <dcterms:modified xsi:type="dcterms:W3CDTF">2016-11-20T09:54:08Z</dcterms:modified>
</cp:coreProperties>
</file>