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20" r:id="rId2"/>
  </p:sldMasterIdLst>
  <p:sldIdLst>
    <p:sldId id="256" r:id="rId3"/>
    <p:sldId id="258" r:id="rId4"/>
    <p:sldId id="257"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7" d="100"/>
          <a:sy n="87" d="100"/>
        </p:scale>
        <p:origin x="-5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490C5893-C038-4A51-8FAC-1C5178E06A6F}" type="datetimeFigureOut">
              <a:rPr lang="ru-RU" smtClean="0"/>
              <a:t>13.12.2011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F0A9CA1A-BBB0-4FAF-B0A9-82D24BB19CCC}"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90C5893-C038-4A51-8FAC-1C5178E06A6F}" type="datetimeFigureOut">
              <a:rPr lang="ru-RU" smtClean="0"/>
              <a:t>13.12.2011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90C5893-C038-4A51-8FAC-1C5178E06A6F}" type="datetimeFigureOut">
              <a:rPr lang="ru-RU" smtClean="0"/>
              <a:t>13.12.2011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90C5893-C038-4A51-8FAC-1C5178E06A6F}" type="datetimeFigureOut">
              <a:rPr lang="ru-RU" smtClean="0"/>
              <a:t>13.12.2011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90C5893-C038-4A51-8FAC-1C5178E06A6F}" type="datetimeFigureOut">
              <a:rPr lang="ru-RU" smtClean="0"/>
              <a:t>13.12.2011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90C5893-C038-4A51-8FAC-1C5178E06A6F}" type="datetimeFigureOut">
              <a:rPr lang="ru-RU" smtClean="0"/>
              <a:t>13.12.2011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90C5893-C038-4A51-8FAC-1C5178E06A6F}" type="datetimeFigureOut">
              <a:rPr lang="ru-RU" smtClean="0"/>
              <a:t>13.12.2011</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F0A9CA1A-BBB0-4FAF-B0A9-82D24BB19CCC}"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90C5893-C038-4A51-8FAC-1C5178E06A6F}" type="datetimeFigureOut">
              <a:rPr lang="ru-RU" smtClean="0"/>
              <a:t>13.12.2011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490C5893-C038-4A51-8FAC-1C5178E06A6F}" type="datetimeFigureOut">
              <a:rPr lang="ru-RU" smtClean="0"/>
              <a:t>13.12.2011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F0A9CA1A-BBB0-4FAF-B0A9-82D24BB19CCC}"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490C5893-C038-4A51-8FAC-1C5178E06A6F}" type="datetimeFigureOut">
              <a:rPr lang="ru-RU" smtClean="0"/>
              <a:t>13.12.2011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490C5893-C038-4A51-8FAC-1C5178E06A6F}" type="datetimeFigureOut">
              <a:rPr lang="ru-RU" smtClean="0"/>
              <a:t>13.12.2011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F0A9CA1A-BBB0-4FAF-B0A9-82D24BB19CCC}"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490C5893-C038-4A51-8FAC-1C5178E06A6F}" type="datetimeFigureOut">
              <a:rPr lang="ru-RU" smtClean="0"/>
              <a:t>13.12.2011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90C5893-C038-4A51-8FAC-1C5178E06A6F}" type="datetimeFigureOut">
              <a:rPr lang="ru-RU" smtClean="0"/>
              <a:t>13.12.2011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90C5893-C038-4A51-8FAC-1C5178E06A6F}" type="datetimeFigureOut">
              <a:rPr lang="ru-RU" smtClean="0"/>
              <a:t>13.12.2011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A9CA1A-BBB0-4FAF-B0A9-82D24BB19CC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0A9CA1A-BBB0-4FAF-B0A9-82D24BB19CCC}"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90C5893-C038-4A51-8FAC-1C5178E06A6F}" type="datetimeFigureOut">
              <a:rPr lang="ru-RU" smtClean="0"/>
              <a:t>13.12.2011</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0A9CA1A-BBB0-4FAF-B0A9-82D24BB19CCC}"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0C5893-C038-4A51-8FAC-1C5178E06A6F}" type="datetimeFigureOut">
              <a:rPr lang="ru-RU" smtClean="0"/>
              <a:t>13.12.2011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A9CA1A-BBB0-4FAF-B0A9-82D24BB19CCC}"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4500571"/>
            <a:ext cx="8553480" cy="1575216"/>
          </a:xfrm>
        </p:spPr>
        <p:txBody>
          <a:bodyPr>
            <a:normAutofit fontScale="90000"/>
          </a:bodyPr>
          <a:lstStyle/>
          <a:p>
            <a:r>
              <a:rPr lang="ru-RU" sz="7200" b="1" dirty="0" smtClean="0"/>
              <a:t/>
            </a:r>
            <a:br>
              <a:rPr lang="ru-RU" sz="7200" b="1" dirty="0" smtClean="0"/>
            </a:br>
            <a:r>
              <a:rPr lang="ru-RU" sz="7200" b="1" dirty="0" smtClean="0"/>
              <a:t>Педикулёз</a:t>
            </a:r>
            <a:endParaRPr lang="ru-RU" sz="7200" dirty="0"/>
          </a:p>
        </p:txBody>
      </p:sp>
      <p:pic>
        <p:nvPicPr>
          <p:cNvPr id="4" name="Рисунок 3" descr="pediculus_capitis.gif"/>
          <p:cNvPicPr>
            <a:picLocks noChangeAspect="1"/>
          </p:cNvPicPr>
          <p:nvPr/>
        </p:nvPicPr>
        <p:blipFill>
          <a:blip r:embed="rId2"/>
          <a:stretch>
            <a:fillRect/>
          </a:stretch>
        </p:blipFill>
        <p:spPr>
          <a:xfrm>
            <a:off x="3071802" y="571480"/>
            <a:ext cx="5286412" cy="4187718"/>
          </a:xfrm>
          <a:prstGeom prst="rect">
            <a:avLst/>
          </a:prstGeom>
          <a:ln w="190500" cap="sq">
            <a:noFill/>
            <a:prstDash val="solid"/>
            <a:miter lim="800000"/>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Лобковые вши </a:t>
            </a:r>
            <a:endParaRPr lang="ru-RU" dirty="0"/>
          </a:p>
        </p:txBody>
      </p:sp>
      <p:sp>
        <p:nvSpPr>
          <p:cNvPr id="7" name="Содержимое 6"/>
          <p:cNvSpPr>
            <a:spLocks noGrp="1"/>
          </p:cNvSpPr>
          <p:nvPr>
            <p:ph idx="1"/>
          </p:nvPr>
        </p:nvSpPr>
        <p:spPr>
          <a:xfrm>
            <a:off x="304800" y="1643049"/>
            <a:ext cx="3338506" cy="4214843"/>
          </a:xfrm>
        </p:spPr>
        <p:txBody>
          <a:bodyPr>
            <a:normAutofit fontScale="62500" lnSpcReduction="20000"/>
          </a:bodyPr>
          <a:lstStyle/>
          <a:p>
            <a:r>
              <a:rPr lang="ru-RU" dirty="0" smtClean="0"/>
              <a:t>Для избавления от площицы (лобковой вши) можно применить следующий способ:</a:t>
            </a:r>
          </a:p>
          <a:p>
            <a:r>
              <a:rPr lang="ru-RU" dirty="0" smtClean="0"/>
              <a:t>Сбрить все волосы там, где это возможно (на лобке, подмышках), для </a:t>
            </a:r>
            <a:r>
              <a:rPr lang="ru-RU" dirty="0" err="1" smtClean="0"/>
              <a:t>избежания</a:t>
            </a:r>
            <a:r>
              <a:rPr lang="ru-RU" dirty="0" smtClean="0"/>
              <a:t> заражения места укусов продезинфицировать 10 % белой ртутной мазью. </a:t>
            </a:r>
          </a:p>
          <a:p>
            <a:r>
              <a:rPr lang="ru-RU" dirty="0" smtClean="0"/>
              <a:t>С ресниц и бровей удалить паразитов ногтями. </a:t>
            </a:r>
          </a:p>
          <a:p>
            <a:endParaRPr lang="ru-RU" dirty="0"/>
          </a:p>
        </p:txBody>
      </p:sp>
      <p:pic>
        <p:nvPicPr>
          <p:cNvPr id="9" name="Рисунок 8" descr="536e9e71ba3278ee72d0147a62007c79_big.jpg"/>
          <p:cNvPicPr>
            <a:picLocks noChangeAspect="1"/>
          </p:cNvPicPr>
          <p:nvPr/>
        </p:nvPicPr>
        <p:blipFill>
          <a:blip r:embed="rId2"/>
          <a:stretch>
            <a:fillRect/>
          </a:stretch>
        </p:blipFill>
        <p:spPr>
          <a:xfrm>
            <a:off x="3286116" y="1500174"/>
            <a:ext cx="5080013" cy="3810010"/>
          </a:xfrm>
          <a:prstGeom prst="roundRect">
            <a:avLst>
              <a:gd name="adj" fmla="val 16667"/>
            </a:avLst>
          </a:prstGeom>
          <a:ln>
            <a:noFill/>
          </a:ln>
          <a:effectLst>
            <a:outerShdw blurRad="76200" dist="38100" dir="7800000" algn="tl" rotWithShape="0">
              <a:srgbClr val="000000">
                <a:alpha val="40000"/>
              </a:srgbClr>
            </a:outerShdw>
            <a:softEdge rad="317500"/>
          </a:effectLst>
          <a:scene3d>
            <a:camera prst="perspectiveHeroicExtremeLeftFacing"/>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Платяные вши</a:t>
            </a:r>
            <a:br>
              <a:rPr lang="ru-RU" b="1" dirty="0" smtClean="0"/>
            </a:br>
            <a:endParaRPr lang="ru-RU" dirty="0"/>
          </a:p>
        </p:txBody>
      </p:sp>
      <p:sp>
        <p:nvSpPr>
          <p:cNvPr id="3" name="Содержимое 2"/>
          <p:cNvSpPr>
            <a:spLocks noGrp="1"/>
          </p:cNvSpPr>
          <p:nvPr>
            <p:ph idx="1"/>
          </p:nvPr>
        </p:nvSpPr>
        <p:spPr>
          <a:xfrm>
            <a:off x="304800" y="1214422"/>
            <a:ext cx="4410076" cy="4865703"/>
          </a:xfrm>
        </p:spPr>
        <p:txBody>
          <a:bodyPr>
            <a:normAutofit fontScale="40000" lnSpcReduction="20000"/>
          </a:bodyPr>
          <a:lstStyle/>
          <a:p>
            <a:r>
              <a:rPr lang="ru-RU" dirty="0" smtClean="0"/>
              <a:t>Белье </a:t>
            </a:r>
            <a:r>
              <a:rPr lang="ru-RU" dirty="0" smtClean="0"/>
              <a:t>и одежду следует прокипятить или обработать паром, так как простой низкотемпературной стирки может оказаться недостаточно. После высокотемпературной обработки следует на неделю вывесить белье, желательно на солнце в проветриваемом месте.</a:t>
            </a:r>
          </a:p>
          <a:p>
            <a:r>
              <a:rPr lang="ru-RU" dirty="0" smtClean="0"/>
              <a:t>Другой способ включает обработку </a:t>
            </a:r>
            <a:r>
              <a:rPr lang="ru-RU" dirty="0" err="1" smtClean="0"/>
              <a:t>инсектицидным</a:t>
            </a:r>
            <a:r>
              <a:rPr lang="ru-RU" dirty="0" smtClean="0"/>
              <a:t> препаратом, с последующей стиркой и недельным проветриванием на солнце.</a:t>
            </a:r>
          </a:p>
          <a:p>
            <a:r>
              <a:rPr lang="ru-RU" dirty="0" smtClean="0"/>
              <a:t>Наиболее действенным считается обеззараживание одежды и белья в пароформалиновой камере. Этот метод более эффективен, так как сочетает высокотемпературную и химическую обработку.</a:t>
            </a:r>
          </a:p>
          <a:p>
            <a:r>
              <a:rPr lang="ru-RU" dirty="0" smtClean="0"/>
              <a:t>При обработке одежды следует учитывать, что гниды могут откладываться в толстых складках и швах одежды, где они могут выдержать недостаточную тепловую обработку.</a:t>
            </a:r>
          </a:p>
          <a:p>
            <a:r>
              <a:rPr lang="ru-RU" dirty="0" smtClean="0"/>
              <a:t>Учитывая особую эпидемиологическую значимость платяного педикулеза и возможность фиксации гнид не только на ворсинах одежды, но и </a:t>
            </a:r>
            <a:r>
              <a:rPr lang="ru-RU" dirty="0" err="1" smtClean="0"/>
              <a:t>пушковых</a:t>
            </a:r>
            <a:r>
              <a:rPr lang="ru-RU" dirty="0" smtClean="0"/>
              <a:t> волосах кожного покрова человека, при распространенном процессе необходимо решать вопрос не только о дезинсекции одежды, но и об обработке больного одним из </a:t>
            </a:r>
            <a:r>
              <a:rPr lang="ru-RU" dirty="0" err="1" smtClean="0"/>
              <a:t>педикулоцидных</a:t>
            </a:r>
            <a:r>
              <a:rPr lang="ru-RU" dirty="0" smtClean="0"/>
              <a:t> препаратов.</a:t>
            </a:r>
          </a:p>
          <a:p>
            <a:endParaRPr lang="ru-RU" dirty="0"/>
          </a:p>
        </p:txBody>
      </p:sp>
      <p:pic>
        <p:nvPicPr>
          <p:cNvPr id="4" name="Рисунок 3" descr="Mokykla-uzpuole-uteles_img_newsarticle560.jpg"/>
          <p:cNvPicPr>
            <a:picLocks noChangeAspect="1"/>
          </p:cNvPicPr>
          <p:nvPr/>
        </p:nvPicPr>
        <p:blipFill>
          <a:blip r:embed="rId2"/>
          <a:stretch>
            <a:fillRect/>
          </a:stretch>
        </p:blipFill>
        <p:spPr>
          <a:xfrm>
            <a:off x="4857752" y="1357298"/>
            <a:ext cx="3786214" cy="42148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Головные вши</a:t>
            </a:r>
            <a:endParaRPr lang="ru-RU" dirty="0"/>
          </a:p>
        </p:txBody>
      </p:sp>
      <p:sp>
        <p:nvSpPr>
          <p:cNvPr id="3" name="Содержимое 2"/>
          <p:cNvSpPr>
            <a:spLocks noGrp="1"/>
          </p:cNvSpPr>
          <p:nvPr>
            <p:ph idx="1"/>
          </p:nvPr>
        </p:nvSpPr>
        <p:spPr/>
        <p:txBody>
          <a:bodyPr>
            <a:normAutofit fontScale="40000" lnSpcReduction="20000"/>
          </a:bodyPr>
          <a:lstStyle/>
          <a:p>
            <a:pPr>
              <a:buNone/>
            </a:pPr>
            <a:endParaRPr lang="ru-RU" b="1" dirty="0" smtClean="0"/>
          </a:p>
          <a:p>
            <a:r>
              <a:rPr lang="ru-RU" dirty="0" smtClean="0"/>
              <a:t>В </a:t>
            </a:r>
            <a:r>
              <a:rPr lang="ru-RU" dirty="0" smtClean="0"/>
              <a:t>аптеках продаётся широкий ассортимент противопедикулёзных средств — шампуни, мази, аэрозоли. Классическими препаратами для лечения данного заболевания являются:</a:t>
            </a:r>
          </a:p>
          <a:p>
            <a:r>
              <a:rPr lang="ru-RU" dirty="0" smtClean="0"/>
              <a:t>Серортутная мазь </a:t>
            </a:r>
          </a:p>
          <a:p>
            <a:r>
              <a:rPr lang="ru-RU" dirty="0" smtClean="0"/>
              <a:t>20 % водно-мыльная суспензия бензилбензоата (препарат для лечения чесотки, ранее использовался также против педикулёза, но сейчас это не рекомендовано) </a:t>
            </a:r>
          </a:p>
          <a:p>
            <a:r>
              <a:rPr lang="ru-RU" dirty="0" smtClean="0"/>
              <a:t>5 % борная мазь </a:t>
            </a:r>
          </a:p>
          <a:p>
            <a:r>
              <a:rPr lang="ru-RU" dirty="0" smtClean="0"/>
              <a:t>Следует помнить, что даже при наличии овоцидного эффекта часть гнид, как правило, выживает, поэтому важно удалить их механически.</a:t>
            </a:r>
          </a:p>
          <a:p>
            <a:r>
              <a:rPr lang="ru-RU" dirty="0" smtClean="0"/>
              <a:t>При использовании любых средств от вшей следует максимально точно соблюдать инструкцию, поскольку эти препараты очень токсичны. Многие из них противопоказаны беременным и кормящим женщинам, маленьким детям.</a:t>
            </a:r>
          </a:p>
          <a:p>
            <a:r>
              <a:rPr lang="ru-RU" dirty="0" smtClean="0"/>
              <a:t>После использования любых средств следует обязательно прочесать голову специальным металлическим частым гребнем и удалить каждое яйцо вручную. Это займет несколько дней, так как вывести гниды непросто. Для достижения максимальной эффективности следует расчёсывать волосы расчёской с очень маленьким шагом зубчиков. Обычные расчёски плохо удаляют гниды, при их использовании надо дополнительно снимать гниды пальцами, а пластиковые частые гребни предназначены для профилактики, т.к. не способны жестко держать расстояние между зубцами. Если волосы длинные, то их придётся срезать хотя бы до плеч, чтобы было легче вычесывать мертвых насекомых и яйца. Облегчить вычёсывание можно, нанеся на волосы бальзам, рыбий жир, масло, придав «эффект скольжения». Масло оливы избавляет от паразитов, а масло герани оказывает ещё и противовоспалительное действие, заживляет раны</a:t>
            </a:r>
            <a:r>
              <a:rPr lang="ru-RU" baseline="30000" dirty="0" smtClean="0">
                <a:hlinkClick r:id=""/>
              </a:rPr>
              <a:t>[5]</a:t>
            </a:r>
            <a:r>
              <a:rPr lang="ru-RU" dirty="0" smtClean="0"/>
              <a:t>.</a:t>
            </a:r>
          </a:p>
          <a:p>
            <a:r>
              <a:rPr lang="ru-RU" dirty="0" smtClean="0"/>
              <a:t>При борьбе с головным педикулёзом крайне важно обезвредить (прокипятить, прогладить) личное бельё </a:t>
            </a:r>
            <a:r>
              <a:rPr lang="ru-RU" dirty="0" err="1" smtClean="0"/>
              <a:t>инфестированного</a:t>
            </a:r>
            <a:r>
              <a:rPr lang="ru-RU" dirty="0" smtClean="0"/>
              <a:t> человека (подушки, полотенца, наволочки, простыни и т. д.). Также следует осмотреть других членов семьи (одноклассников, детей в той же группе детского сада и т. д.) на предмет заражения.</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3605631.jpg"/>
          <p:cNvPicPr>
            <a:picLocks noGrp="1" noChangeAspect="1"/>
          </p:cNvPicPr>
          <p:nvPr>
            <p:ph idx="1"/>
          </p:nvPr>
        </p:nvPicPr>
        <p:blipFill>
          <a:blip r:embed="rId2"/>
          <a:stretch>
            <a:fillRect/>
          </a:stretch>
        </p:blipFill>
        <p:spPr>
          <a:xfrm>
            <a:off x="0" y="0"/>
            <a:ext cx="9144000" cy="3990527"/>
          </a:xfrm>
        </p:spPr>
      </p:pic>
      <p:pic>
        <p:nvPicPr>
          <p:cNvPr id="5" name="Рисунок 4" descr="ddde.jpg"/>
          <p:cNvPicPr>
            <a:picLocks noChangeAspect="1"/>
          </p:cNvPicPr>
          <p:nvPr/>
        </p:nvPicPr>
        <p:blipFill>
          <a:blip r:embed="rId3"/>
          <a:stretch>
            <a:fillRect/>
          </a:stretch>
        </p:blipFill>
        <p:spPr>
          <a:xfrm>
            <a:off x="0" y="3714752"/>
            <a:ext cx="9144000" cy="314324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Профилактика</a:t>
            </a:r>
            <a:br>
              <a:rPr lang="ru-RU" b="1"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Соблюдение личной и </a:t>
            </a:r>
            <a:r>
              <a:rPr lang="ru-RU" dirty="0" smtClean="0"/>
              <a:t>общественной </a:t>
            </a:r>
            <a:r>
              <a:rPr lang="ru-RU" dirty="0" smtClean="0"/>
              <a:t>гигиены регулярное </a:t>
            </a:r>
            <a:r>
              <a:rPr lang="ru-RU" dirty="0" smtClean="0"/>
              <a:t>мытье тела (не реже 2-х раз в неделю), смена нательного и постельного белья; стирка постельного белья при высокой температуре, проглаживание одежды горячим утюгом, особенно швов, где вши обычно откладывают яйца. </a:t>
            </a:r>
          </a:p>
          <a:p>
            <a:r>
              <a:rPr lang="ru-RU" dirty="0" smtClean="0"/>
              <a:t>Недопущение передачи личной расчески другим лицам. </a:t>
            </a:r>
          </a:p>
          <a:p>
            <a:r>
              <a:rPr lang="ru-RU" dirty="0" smtClean="0"/>
              <a:t>Нанесение жидкости из чайного дерева и лаванды в затылочную часть и за уши в целях предотвращения появления вшей. </a:t>
            </a:r>
          </a:p>
          <a:p>
            <a:r>
              <a:rPr lang="ru-RU" dirty="0" smtClean="0"/>
              <a:t>Кипячение использованных вещей (преимущественно полотенец, головных уборов, постельного белья, одежды, имеющей капюшоны и воротники, мягких игрушек) с целью предотвращения повторного заражения педикулезом. </a:t>
            </a:r>
          </a:p>
          <a:p>
            <a:r>
              <a:rPr lang="ru-RU" dirty="0" smtClean="0"/>
              <a:t>Для проверки наличия вшей следует расчесать голову над светлой тканью. </a:t>
            </a:r>
          </a:p>
          <a:p>
            <a:r>
              <a:rPr lang="ru-RU" dirty="0" smtClean="0"/>
              <a:t>Не заматывать голову полотенцем на ночь, а хорошенько высушить волосы феном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4.JPG"/>
          <p:cNvPicPr>
            <a:picLocks noGrp="1" noChangeAspect="1"/>
          </p:cNvPicPr>
          <p:nvPr>
            <p:ph idx="1"/>
          </p:nvPr>
        </p:nvPicPr>
        <p:blipFill>
          <a:blip r:embed="rId2"/>
          <a:stretch>
            <a:fillRect/>
          </a:stretch>
        </p:blipFill>
        <p:spPr>
          <a:xfrm>
            <a:off x="-24848" y="0"/>
            <a:ext cx="9168848" cy="68580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LiceSwine.jpg"/>
          <p:cNvPicPr>
            <a:picLocks noGrp="1" noChangeAspect="1"/>
          </p:cNvPicPr>
          <p:nvPr>
            <p:ph idx="1"/>
          </p:nvPr>
        </p:nvPicPr>
        <p:blipFill>
          <a:blip r:embed="rId2"/>
          <a:stretch>
            <a:fillRect/>
          </a:stretch>
        </p:blipFill>
        <p:spPr>
          <a:xfrm>
            <a:off x="785786" y="142852"/>
            <a:ext cx="4033000" cy="27146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o_liendres.jpg"/>
          <p:cNvPicPr>
            <a:picLocks noChangeAspect="1"/>
          </p:cNvPicPr>
          <p:nvPr/>
        </p:nvPicPr>
        <p:blipFill>
          <a:blip r:embed="rId3"/>
          <a:stretch>
            <a:fillRect/>
          </a:stretch>
        </p:blipFill>
        <p:spPr>
          <a:xfrm>
            <a:off x="5929322" y="142852"/>
            <a:ext cx="3066288" cy="29748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pediculosiscapitis-commissionsiphon-com-4.jpg"/>
          <p:cNvPicPr>
            <a:picLocks noChangeAspect="1"/>
          </p:cNvPicPr>
          <p:nvPr/>
        </p:nvPicPr>
        <p:blipFill>
          <a:blip r:embed="rId4"/>
          <a:stretch>
            <a:fillRect/>
          </a:stretch>
        </p:blipFill>
        <p:spPr>
          <a:xfrm>
            <a:off x="285720" y="3143248"/>
            <a:ext cx="4743450" cy="32670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Рисунок 6" descr="Pediculosis-1.jpg"/>
          <p:cNvPicPr>
            <a:picLocks noChangeAspect="1"/>
          </p:cNvPicPr>
          <p:nvPr/>
        </p:nvPicPr>
        <p:blipFill>
          <a:blip r:embed="rId5"/>
          <a:stretch>
            <a:fillRect/>
          </a:stretch>
        </p:blipFill>
        <p:spPr>
          <a:xfrm>
            <a:off x="5286380" y="3429000"/>
            <a:ext cx="3573108" cy="28463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Список используемой </a:t>
            </a:r>
            <a:r>
              <a:rPr lang="ru-RU" dirty="0" err="1" smtClean="0"/>
              <a:t>литиротуры</a:t>
            </a:r>
            <a:r>
              <a:rPr lang="ru-RU" dirty="0" smtClean="0"/>
              <a:t> </a:t>
            </a:r>
            <a:endParaRPr lang="ru-RU" dirty="0"/>
          </a:p>
        </p:txBody>
      </p:sp>
      <p:sp>
        <p:nvSpPr>
          <p:cNvPr id="3" name="Содержимое 2"/>
          <p:cNvSpPr>
            <a:spLocks noGrp="1"/>
          </p:cNvSpPr>
          <p:nvPr>
            <p:ph idx="1"/>
          </p:nvPr>
        </p:nvSpPr>
        <p:spPr/>
        <p:txBody>
          <a:bodyPr/>
          <a:lstStyle/>
          <a:p>
            <a:r>
              <a:rPr lang="en-US" sz="2400" dirty="0" smtClean="0"/>
              <a:t>http://</a:t>
            </a:r>
            <a:r>
              <a:rPr lang="en-US" sz="2400" dirty="0" smtClean="0"/>
              <a:t>ru.wikipedia</a:t>
            </a:r>
            <a:endParaRPr lang="ru-RU" sz="2400" dirty="0" smtClean="0"/>
          </a:p>
          <a:p>
            <a:r>
              <a:rPr lang="en-US" sz="2400" dirty="0" smtClean="0"/>
              <a:t>http</a:t>
            </a:r>
            <a:r>
              <a:rPr lang="en-US" dirty="0" smtClean="0"/>
              <a:t>://</a:t>
            </a:r>
            <a:r>
              <a:rPr lang="en-US" sz="2400" dirty="0" smtClean="0"/>
              <a:t>www.consmed.ru</a:t>
            </a:r>
            <a:endParaRPr lang="ru-RU" sz="2400" dirty="0" smtClean="0"/>
          </a:p>
          <a:p>
            <a:r>
              <a:rPr lang="en-US" sz="2400" dirty="0" smtClean="0"/>
              <a:t>http://</a:t>
            </a:r>
            <a:r>
              <a:rPr lang="en-US" sz="2400" dirty="0" smtClean="0"/>
              <a:t>www.polismed.ru</a:t>
            </a:r>
            <a:endParaRPr lang="ru-RU" sz="2400" dirty="0" smtClean="0"/>
          </a:p>
          <a:p>
            <a:r>
              <a:rPr lang="en-US" sz="2400" dirty="0" smtClean="0"/>
              <a:t>http://www.yandex.ru/</a:t>
            </a:r>
            <a:endParaRPr lang="ru-RU"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pic>
        <p:nvPicPr>
          <p:cNvPr id="4" name="Содержимое 3" descr="a03f1e0a-caspap.jpg"/>
          <p:cNvPicPr>
            <a:picLocks noGrp="1" noChangeAspect="1"/>
          </p:cNvPicPr>
          <p:nvPr>
            <p:ph idx="1"/>
          </p:nvPr>
        </p:nvPicPr>
        <p:blipFill>
          <a:blip r:embed="rId2"/>
          <a:stretch>
            <a:fillRect/>
          </a:stretch>
        </p:blipFill>
        <p:spPr>
          <a:xfrm>
            <a:off x="928662" y="1428736"/>
            <a:ext cx="7215238" cy="502447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hlinkClick r:id=""/>
              </a:rPr>
              <a:t>1 История</a:t>
            </a:r>
            <a:r>
              <a:rPr lang="ru-RU" dirty="0" smtClean="0"/>
              <a:t> </a:t>
            </a:r>
          </a:p>
          <a:p>
            <a:r>
              <a:rPr lang="ru-RU" dirty="0" smtClean="0">
                <a:hlinkClick r:id=""/>
              </a:rPr>
              <a:t>2 Клинические симптомы и лечение</a:t>
            </a:r>
            <a:r>
              <a:rPr lang="ru-RU" dirty="0" smtClean="0"/>
              <a:t> </a:t>
            </a:r>
          </a:p>
          <a:p>
            <a:pPr lvl="1"/>
            <a:r>
              <a:rPr lang="ru-RU" dirty="0" smtClean="0">
                <a:hlinkClick r:id=""/>
              </a:rPr>
              <a:t>2.1 Причины заболевания</a:t>
            </a:r>
            <a:r>
              <a:rPr lang="ru-RU" dirty="0" smtClean="0"/>
              <a:t> </a:t>
            </a:r>
          </a:p>
          <a:p>
            <a:pPr lvl="1"/>
            <a:r>
              <a:rPr lang="ru-RU" dirty="0" smtClean="0">
                <a:hlinkClick r:id=""/>
              </a:rPr>
              <a:t>2.2 Симптомы</a:t>
            </a:r>
            <a:r>
              <a:rPr lang="ru-RU" dirty="0" smtClean="0"/>
              <a:t> </a:t>
            </a:r>
          </a:p>
          <a:p>
            <a:pPr lvl="1"/>
            <a:r>
              <a:rPr lang="ru-RU" dirty="0" smtClean="0">
                <a:hlinkClick r:id=""/>
              </a:rPr>
              <a:t>2.3 Вши как переносчики возбудителей болезней</a:t>
            </a:r>
            <a:r>
              <a:rPr lang="ru-RU" dirty="0" smtClean="0"/>
              <a:t> </a:t>
            </a:r>
          </a:p>
          <a:p>
            <a:r>
              <a:rPr lang="ru-RU" dirty="0" smtClean="0">
                <a:hlinkClick r:id=""/>
              </a:rPr>
              <a:t>3 Лечение</a:t>
            </a:r>
            <a:r>
              <a:rPr lang="ru-RU" dirty="0" smtClean="0"/>
              <a:t> </a:t>
            </a:r>
          </a:p>
          <a:p>
            <a:pPr lvl="1"/>
            <a:r>
              <a:rPr lang="ru-RU" dirty="0" smtClean="0">
                <a:hlinkClick r:id=""/>
              </a:rPr>
              <a:t>3.1 Лобковые вши</a:t>
            </a:r>
            <a:r>
              <a:rPr lang="ru-RU" dirty="0" smtClean="0"/>
              <a:t> </a:t>
            </a:r>
          </a:p>
          <a:p>
            <a:pPr lvl="1"/>
            <a:r>
              <a:rPr lang="ru-RU" dirty="0" smtClean="0">
                <a:hlinkClick r:id=""/>
              </a:rPr>
              <a:t>3.2 Платяные вши</a:t>
            </a:r>
            <a:r>
              <a:rPr lang="ru-RU" dirty="0" smtClean="0"/>
              <a:t> </a:t>
            </a:r>
          </a:p>
          <a:p>
            <a:pPr lvl="1"/>
            <a:r>
              <a:rPr lang="ru-RU" dirty="0" smtClean="0">
                <a:hlinkClick r:id=""/>
              </a:rPr>
              <a:t>3.3 Головные вши</a:t>
            </a:r>
            <a:r>
              <a:rPr lang="ru-RU" dirty="0" smtClean="0"/>
              <a:t> </a:t>
            </a:r>
          </a:p>
          <a:p>
            <a:pPr lvl="1"/>
            <a:r>
              <a:rPr lang="ru-RU" dirty="0" smtClean="0">
                <a:hlinkClick r:id=""/>
              </a:rPr>
              <a:t>3.4 Опасные и малоэффективные «народные» методы</a:t>
            </a:r>
            <a:r>
              <a:rPr lang="ru-RU" dirty="0" smtClean="0"/>
              <a:t> </a:t>
            </a:r>
          </a:p>
          <a:p>
            <a:r>
              <a:rPr lang="ru-RU" dirty="0" smtClean="0">
                <a:hlinkClick r:id=""/>
              </a:rPr>
              <a:t>4 Профилактика</a:t>
            </a:r>
            <a:r>
              <a:rPr lang="ru-RU" dirty="0" smtClean="0"/>
              <a:t> </a:t>
            </a:r>
          </a:p>
          <a:p>
            <a:r>
              <a:rPr lang="ru-RU" dirty="0" smtClean="0">
                <a:hlinkClick r:id=""/>
              </a:rPr>
              <a:t>5 Интересные факты</a:t>
            </a:r>
            <a:r>
              <a:rPr lang="ru-RU" dirty="0" smtClean="0"/>
              <a:t> </a:t>
            </a:r>
          </a:p>
          <a:p>
            <a:r>
              <a:rPr lang="ru-RU" dirty="0" smtClean="0">
                <a:hlinkClick r:id=""/>
              </a:rPr>
              <a:t>6 Примечания</a:t>
            </a:r>
            <a:r>
              <a:rPr lang="ru-RU" dirty="0" smtClean="0"/>
              <a:t> </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a:t>
            </a:r>
            <a:endParaRPr lang="ru-RU" dirty="0"/>
          </a:p>
        </p:txBody>
      </p:sp>
      <p:sp>
        <p:nvSpPr>
          <p:cNvPr id="3" name="Содержимое 2"/>
          <p:cNvSpPr>
            <a:spLocks noGrp="1"/>
          </p:cNvSpPr>
          <p:nvPr>
            <p:ph idx="1"/>
          </p:nvPr>
        </p:nvSpPr>
        <p:spPr/>
        <p:txBody>
          <a:bodyPr>
            <a:normAutofit fontScale="85000" lnSpcReduction="20000"/>
          </a:bodyPr>
          <a:lstStyle/>
          <a:p>
            <a:r>
              <a:rPr lang="ru-RU" b="1" dirty="0" smtClean="0"/>
              <a:t>Педикулёз (вшивость) (от.</a:t>
            </a:r>
            <a:r>
              <a:rPr lang="la-Latn" b="1" dirty="0" smtClean="0"/>
              <a:t>pediculus</a:t>
            </a:r>
            <a:r>
              <a:rPr lang="ru-RU" b="1" dirty="0" smtClean="0"/>
              <a:t>, «вошь») — паразитарное заболевание кожи  и её деривата — волос. На человеке могут паразитировать </a:t>
            </a:r>
            <a:r>
              <a:rPr lang="ru-RU" b="1" dirty="0"/>
              <a:t>головная </a:t>
            </a:r>
            <a:r>
              <a:rPr lang="ru-RU" b="1" dirty="0" smtClean="0"/>
              <a:t>платяная вошь и лобковая вошь Соответственно этому различают педикулёз головной, платяной и лобковый. Может также возникать смешанный педикулёз, когда присутствует </a:t>
            </a:r>
            <a:r>
              <a:rPr lang="ru-RU" b="1" dirty="0" err="1" smtClean="0"/>
              <a:t>инфестация</a:t>
            </a:r>
            <a:r>
              <a:rPr lang="ru-RU" b="1" dirty="0" smtClean="0"/>
              <a:t> смешанного типа (напр., одновременная </a:t>
            </a:r>
            <a:r>
              <a:rPr lang="ru-RU" b="1" dirty="0" err="1" smtClean="0"/>
              <a:t>инфестация</a:t>
            </a:r>
            <a:r>
              <a:rPr lang="ru-RU" b="1" dirty="0" smtClean="0"/>
              <a:t> головной и платяной вши). Вши питаются кровью хозяина, а яйца (гниды) приклеивают к волосам (платяная вошь откладывает яйца в складках одежды, реже приклеивает к волосам на теле человека</a:t>
            </a:r>
            <a:endParaRPr lang="ru-RU"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500702"/>
            <a:ext cx="8229600" cy="1143000"/>
          </a:xfrm>
        </p:spPr>
        <p:style>
          <a:lnRef idx="0">
            <a:schemeClr val="accent6"/>
          </a:lnRef>
          <a:fillRef idx="3">
            <a:schemeClr val="accent6"/>
          </a:fillRef>
          <a:effectRef idx="3">
            <a:schemeClr val="accent6"/>
          </a:effectRef>
          <a:fontRef idx="minor">
            <a:schemeClr val="lt1"/>
          </a:fontRef>
        </p:style>
        <p:txBody>
          <a:bodyPr vert="horz">
            <a:noAutofit/>
          </a:bodyPr>
          <a:lstStyle/>
          <a:p>
            <a:r>
              <a:rPr lang="ru-RU" sz="8000" dirty="0" smtClean="0"/>
              <a:t>Вошь</a:t>
            </a:r>
            <a:endParaRPr lang="ru-RU" sz="8000" dirty="0"/>
          </a:p>
        </p:txBody>
      </p:sp>
      <p:pic>
        <p:nvPicPr>
          <p:cNvPr id="6" name="Содержимое 5" descr="381965_w640_h640_3.jpg"/>
          <p:cNvPicPr>
            <a:picLocks noGrp="1" noChangeAspect="1"/>
          </p:cNvPicPr>
          <p:nvPr>
            <p:ph idx="1"/>
          </p:nvPr>
        </p:nvPicPr>
        <p:blipFill>
          <a:blip r:embed="rId2"/>
          <a:stretch>
            <a:fillRect/>
          </a:stretch>
        </p:blipFill>
        <p:spPr>
          <a:xfrm>
            <a:off x="0" y="0"/>
            <a:ext cx="9144000" cy="6858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smtClean="0"/>
              <a:t>Клинические симптомы и лечение</a:t>
            </a:r>
            <a:br>
              <a:rPr lang="ru-RU" sz="4000" b="1" dirty="0" smtClean="0"/>
            </a:br>
            <a:r>
              <a:rPr lang="ru-RU" sz="4000" b="1" dirty="0" smtClean="0"/>
              <a:t> Причины заболевания</a:t>
            </a:r>
            <a:r>
              <a:rPr lang="ru-RU" b="1" dirty="0" smtClean="0"/>
              <a:t/>
            </a:r>
            <a:br>
              <a:rPr lang="ru-RU" b="1" dirty="0" smtClean="0"/>
            </a:b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Головные и платяные вши передаются от человека к человеку при непосредственном контакте (либо через одежду, бельё, предметы обихода, расчёски и т. п.).</a:t>
            </a:r>
          </a:p>
          <a:p>
            <a:r>
              <a:rPr lang="ru-RU" dirty="0" smtClean="0"/>
              <a:t>Лобковая вошь (площица), как правило, передаётся половым путём, но возможна также передача через вещи (постельное бельё, одежда и т. д.).</a:t>
            </a:r>
          </a:p>
          <a:p>
            <a:r>
              <a:rPr lang="ru-RU" dirty="0" smtClean="0"/>
              <a:t>Невозможно заразиться вшами от животных, так как эти паразиты видоспецифичны, то есть человеческие вши могут жить только на человеке</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Симптомы</a:t>
            </a:r>
            <a:endParaRPr lang="ru-RU" dirty="0"/>
          </a:p>
        </p:txBody>
      </p:sp>
      <p:sp>
        <p:nvSpPr>
          <p:cNvPr id="3" name="Содержимое 2"/>
          <p:cNvSpPr>
            <a:spLocks noGrp="1"/>
          </p:cNvSpPr>
          <p:nvPr>
            <p:ph idx="1"/>
          </p:nvPr>
        </p:nvSpPr>
        <p:spPr/>
        <p:txBody>
          <a:bodyPr>
            <a:normAutofit fontScale="70000" lnSpcReduction="20000"/>
          </a:bodyPr>
          <a:lstStyle/>
          <a:p>
            <a:pPr>
              <a:buNone/>
            </a:pPr>
            <a:endParaRPr lang="ru-RU" b="1" dirty="0" smtClean="0"/>
          </a:p>
          <a:p>
            <a:r>
              <a:rPr lang="ru-RU" dirty="0" smtClean="0"/>
              <a:t>Педикулез имеет следующие симптомы:</a:t>
            </a:r>
          </a:p>
          <a:p>
            <a:r>
              <a:rPr lang="ru-RU" dirty="0" smtClean="0"/>
              <a:t>кожный зуд в месте укуса вши </a:t>
            </a:r>
          </a:p>
          <a:p>
            <a:r>
              <a:rPr lang="ru-RU" dirty="0" smtClean="0"/>
              <a:t>мелкие серовато-голубоватые пятна на коже </a:t>
            </a:r>
          </a:p>
          <a:p>
            <a:r>
              <a:rPr lang="ru-RU" dirty="0" smtClean="0"/>
              <a:t>расчёсы (экскориации) </a:t>
            </a:r>
          </a:p>
          <a:p>
            <a:r>
              <a:rPr lang="ru-RU" dirty="0" smtClean="0"/>
              <a:t>наличие гнид в волосах </a:t>
            </a:r>
          </a:p>
          <a:p>
            <a:r>
              <a:rPr lang="ru-RU" dirty="0" smtClean="0"/>
              <a:t>От момента заражения до первых признаков болезни может пройти несколько недель.</a:t>
            </a:r>
          </a:p>
          <a:p>
            <a:r>
              <a:rPr lang="ru-RU" dirty="0" smtClean="0"/>
              <a:t>В результате инфицирования расчёсов могут развиваться гнойничковые заболевания </a:t>
            </a:r>
            <a:r>
              <a:rPr lang="ru-RU" dirty="0" smtClean="0"/>
              <a:t>кожи</a:t>
            </a:r>
            <a:endParaRPr lang="ru-RU" dirty="0" smtClean="0"/>
          </a:p>
          <a:p>
            <a:r>
              <a:rPr lang="ru-RU" dirty="0" smtClean="0"/>
              <a:t>Стоит отметить, что платяные вши являются основными переносчиками сыпного тифа и ряда других </a:t>
            </a:r>
            <a:r>
              <a:rPr lang="ru-RU" dirty="0" smtClean="0"/>
              <a:t>риккетсиозов  </a:t>
            </a:r>
            <a:r>
              <a:rPr lang="ru-RU" dirty="0" smtClean="0"/>
              <a:t>Намного реже тиф переносят головные вши, в единичных случаях — площицы.</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vosh-pediculus-louse-anoplura_38.jpg"/>
          <p:cNvPicPr>
            <a:picLocks noGrp="1" noChangeAspect="1"/>
          </p:cNvPicPr>
          <p:nvPr>
            <p:ph idx="1"/>
          </p:nvPr>
        </p:nvPicPr>
        <p:blipFill>
          <a:blip r:embed="rId2" cstate="print"/>
          <a:stretch>
            <a:fillRect/>
          </a:stretch>
        </p:blipFill>
        <p:spPr>
          <a:xfrm>
            <a:off x="785786" y="785794"/>
            <a:ext cx="7770255" cy="5222893"/>
          </a:xfrm>
          <a:prstGeom prst="rect">
            <a:avLst/>
          </a:prstGeom>
          <a:ln>
            <a:noFill/>
          </a:ln>
          <a:effectLst>
            <a:softEdge rad="6350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Вши как переносчики возбудителей </a:t>
            </a:r>
            <a:r>
              <a:rPr lang="ru-RU" b="1" dirty="0" smtClean="0"/>
              <a:t>болезней,</a:t>
            </a:r>
            <a:r>
              <a:rPr lang="ru-RU" b="1" dirty="0" smtClean="0"/>
              <a:t> Лечение </a:t>
            </a:r>
            <a:br>
              <a:rPr lang="ru-RU" b="1" dirty="0" smtClean="0"/>
            </a:br>
            <a:endParaRPr lang="ru-RU" dirty="0"/>
          </a:p>
        </p:txBody>
      </p:sp>
      <p:sp>
        <p:nvSpPr>
          <p:cNvPr id="3" name="Содержимое 2"/>
          <p:cNvSpPr>
            <a:spLocks noGrp="1"/>
          </p:cNvSpPr>
          <p:nvPr>
            <p:ph idx="1"/>
          </p:nvPr>
        </p:nvSpPr>
        <p:spPr/>
        <p:txBody>
          <a:bodyPr>
            <a:normAutofit fontScale="92500"/>
          </a:bodyPr>
          <a:lstStyle/>
          <a:p>
            <a:r>
              <a:rPr lang="ru-RU" dirty="0" smtClean="0"/>
              <a:t>Платяные </a:t>
            </a:r>
            <a:r>
              <a:rPr lang="ru-RU" dirty="0" smtClean="0"/>
              <a:t>вши могут передавать трансмиссивные болезни, например </a:t>
            </a:r>
            <a:r>
              <a:rPr lang="ru-RU" dirty="0" smtClean="0"/>
              <a:t>волынскую  лихорадку </a:t>
            </a:r>
            <a:r>
              <a:rPr lang="ru-RU" dirty="0" smtClean="0"/>
              <a:t>вызываемую риккетсиями и распространяемую платяными вшами.</a:t>
            </a:r>
          </a:p>
          <a:p>
            <a:r>
              <a:rPr lang="ru-RU" dirty="0" smtClean="0"/>
              <a:t>Для </a:t>
            </a:r>
            <a:r>
              <a:rPr lang="ru-RU" dirty="0" smtClean="0"/>
              <a:t>лечения педикулеза необходим комплексный подход, который уничтожит как гнид (яйца), так и взрослых особей. Способы борьбы отличаются для различных видов вшей.</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head_lice_03.jpg"/>
          <p:cNvPicPr>
            <a:picLocks noGrp="1" noChangeAspect="1"/>
          </p:cNvPicPr>
          <p:nvPr>
            <p:ph idx="1"/>
          </p:nvPr>
        </p:nvPicPr>
        <p:blipFill>
          <a:blip r:embed="rId2"/>
          <a:stretch>
            <a:fillRect/>
          </a:stretch>
        </p:blipFill>
        <p:spPr>
          <a:xfrm>
            <a:off x="1428728" y="1142984"/>
            <a:ext cx="6935166" cy="519838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obliqueBottomLeft"/>
            <a:lightRig rig="threePt" dir="t">
              <a:rot lat="0" lon="0" rev="2100000"/>
            </a:lightRig>
          </a:scene3d>
          <a:sp3d extrusionH="25400">
            <a:bevelT w="304800" h="152400" prst="hardEdge"/>
            <a:extrusionClr>
              <a:srgbClr val="000000"/>
            </a:extrusionClr>
          </a:sp3d>
        </p:spPr>
      </p:pic>
      <p:sp>
        <p:nvSpPr>
          <p:cNvPr id="9" name="TextBox 8"/>
          <p:cNvSpPr txBox="1"/>
          <p:nvPr/>
        </p:nvSpPr>
        <p:spPr>
          <a:xfrm>
            <a:off x="2571736" y="357166"/>
            <a:ext cx="3286148" cy="523220"/>
          </a:xfrm>
          <a:prstGeom prst="rect">
            <a:avLst/>
          </a:prstGeom>
          <a:noFill/>
        </p:spPr>
        <p:txBody>
          <a:bodyPr wrap="square" rtlCol="0">
            <a:spAutoFit/>
          </a:bodyPr>
          <a:lstStyle/>
          <a:p>
            <a:r>
              <a:rPr lang="ru-RU" dirty="0" smtClean="0"/>
              <a:t>           </a:t>
            </a:r>
            <a:r>
              <a:rPr lang="ru-RU" sz="2800" b="1" i="1" dirty="0" smtClean="0"/>
              <a:t>гнида</a:t>
            </a:r>
            <a:r>
              <a:rPr lang="ru-RU" dirty="0" smtClean="0"/>
              <a:t> (</a:t>
            </a:r>
            <a:r>
              <a:rPr lang="ru-RU" b="1" i="1" dirty="0" smtClean="0"/>
              <a:t>яйцо</a:t>
            </a:r>
            <a:r>
              <a:rPr lang="ru-RU" dirty="0" smtClean="0"/>
              <a:t>), </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TotalTime>
  <Words>549</Words>
  <Application>Microsoft Office PowerPoint</Application>
  <PresentationFormat>Экран (4:3)</PresentationFormat>
  <Paragraphs>69</Paragraphs>
  <Slides>18</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18</vt:i4>
      </vt:variant>
    </vt:vector>
  </HeadingPairs>
  <TitlesOfParts>
    <vt:vector size="20" baseType="lpstr">
      <vt:lpstr>Трек</vt:lpstr>
      <vt:lpstr>Тема Office</vt:lpstr>
      <vt:lpstr> Педикулёз</vt:lpstr>
      <vt:lpstr>Содержание.</vt:lpstr>
      <vt:lpstr>История </vt:lpstr>
      <vt:lpstr>Вошь</vt:lpstr>
      <vt:lpstr>Клинические симптомы и лечение  Причины заболевания </vt:lpstr>
      <vt:lpstr>Симптомы</vt:lpstr>
      <vt:lpstr>Слайд 7</vt:lpstr>
      <vt:lpstr>Вши как переносчики возбудителей болезней, Лечение  </vt:lpstr>
      <vt:lpstr>Слайд 9</vt:lpstr>
      <vt:lpstr>Лобковые вши </vt:lpstr>
      <vt:lpstr>Платяные вши </vt:lpstr>
      <vt:lpstr>Головные вши</vt:lpstr>
      <vt:lpstr>Слайд 13</vt:lpstr>
      <vt:lpstr>Профилактика </vt:lpstr>
      <vt:lpstr>Слайд 15</vt:lpstr>
      <vt:lpstr>Слайд 16</vt:lpstr>
      <vt:lpstr>Список используемой литиротуры </vt:lpstr>
      <vt:lpstr>Спасибо за внимание!</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UserXP</dc:creator>
  <cp:lastModifiedBy>UserXP</cp:lastModifiedBy>
  <cp:revision>10</cp:revision>
  <dcterms:created xsi:type="dcterms:W3CDTF">2011-12-13T08:37:36Z</dcterms:created>
  <dcterms:modified xsi:type="dcterms:W3CDTF">2011-12-13T10:14:32Z</dcterms:modified>
</cp:coreProperties>
</file>