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8" r:id="rId3"/>
    <p:sldId id="270" r:id="rId4"/>
    <p:sldId id="272" r:id="rId5"/>
    <p:sldId id="273" r:id="rId6"/>
    <p:sldId id="274" r:id="rId7"/>
    <p:sldId id="282" r:id="rId8"/>
    <p:sldId id="275" r:id="rId9"/>
    <p:sldId id="276" r:id="rId10"/>
    <p:sldId id="258" r:id="rId11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Средний стиль 1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643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119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A0AA752-2EA2-43B2-BF2F-CC5CD0AB3210}" type="datetimeFigureOut">
              <a:rPr lang="ru-RU"/>
              <a:pPr>
                <a:defRPr/>
              </a:pPr>
              <a:t>20.11.2016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5D4413C-ED90-43E6-8AAC-D4F3854A7F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482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6BCF5C3-8BA1-48E2-ABE1-612D1915727E}" type="datetimeFigureOut">
              <a:rPr lang="ru-RU"/>
              <a:pPr>
                <a:defRPr/>
              </a:pPr>
              <a:t>20.11.2016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471F73F-F363-4B83-9817-C9E2980466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3697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6" name="Rectangle 10"/>
          <p:cNvSpPr/>
          <p:nvPr/>
        </p:nvSpPr>
        <p:spPr>
          <a:xfrm>
            <a:off x="1447800" y="1411288"/>
            <a:ext cx="9296400" cy="4035425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7" name="Rectangle 14"/>
          <p:cNvSpPr/>
          <p:nvPr/>
        </p:nvSpPr>
        <p:spPr>
          <a:xfrm>
            <a:off x="5135563" y="1268413"/>
            <a:ext cx="1920875" cy="7302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8" name="Group 3"/>
          <p:cNvGrpSpPr>
            <a:grpSpLocks/>
          </p:cNvGrpSpPr>
          <p:nvPr/>
        </p:nvGrpSpPr>
        <p:grpSpPr bwMode="auto">
          <a:xfrm>
            <a:off x="5249863" y="1268413"/>
            <a:ext cx="1692275" cy="644525"/>
            <a:chOff x="5318306" y="1386268"/>
            <a:chExt cx="1567331" cy="645295"/>
          </a:xfrm>
        </p:grpSpPr>
        <p:cxnSp>
          <p:nvCxnSpPr>
            <p:cNvPr id="9" name="Straight Connector 16"/>
            <p:cNvCxnSpPr/>
            <p:nvPr/>
          </p:nvCxnSpPr>
          <p:spPr>
            <a:xfrm>
              <a:off x="5318306" y="1386268"/>
              <a:ext cx="0" cy="640526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7"/>
            <p:cNvCxnSpPr/>
            <p:nvPr/>
          </p:nvCxnSpPr>
          <p:spPr>
            <a:xfrm>
              <a:off x="6885637" y="1386268"/>
              <a:ext cx="0" cy="640526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125" y="1341438"/>
            <a:ext cx="1555750" cy="527050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3EC153EE-FDF7-4579-BAAB-554D70988652}" type="datetimeFigureOut">
              <a:rPr lang="en-US"/>
              <a:pPr>
                <a:defRPr/>
              </a:pPr>
              <a:t>11/20/2016</a:t>
            </a:fld>
            <a:endParaRPr lang="en-US" dirty="0"/>
          </a:p>
        </p:txBody>
      </p:sp>
      <p:sp>
        <p:nvSpPr>
          <p:cNvPr id="13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4150" y="5211763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7425" y="5211763"/>
            <a:ext cx="2111375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8B672E08-5B6D-4941-987C-EC6658299A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5842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3F51B-F02A-4416-8EA2-641CDB633951}" type="datetimeFigureOut">
              <a:rPr lang="ru-RU"/>
              <a:pPr>
                <a:defRPr/>
              </a:pPr>
              <a:t>20.11.2016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D846B-1E17-4759-8C3E-D74B76C635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095025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C05BF-2778-484B-9226-FE1D052489C3}" type="datetimeFigureOut">
              <a:rPr lang="ru-RU"/>
              <a:pPr>
                <a:defRPr/>
              </a:pPr>
              <a:t>20.11.2016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EDDBB-4C4D-4C47-B1CA-1E694EE928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495980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C3FB2-623A-4490-AF6E-772CADDE0D2F}" type="datetimeFigureOut">
              <a:rPr lang="ru-RU"/>
              <a:pPr>
                <a:defRPr/>
              </a:pPr>
              <a:t>20.11.2016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C6BEE-C814-430A-99F0-785086F248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317880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6" name="Rectangle 23"/>
          <p:cNvSpPr/>
          <p:nvPr/>
        </p:nvSpPr>
        <p:spPr>
          <a:xfrm>
            <a:off x="1447800" y="1411288"/>
            <a:ext cx="9296400" cy="4035425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7" name="Rectangle 29"/>
          <p:cNvSpPr/>
          <p:nvPr/>
        </p:nvSpPr>
        <p:spPr>
          <a:xfrm>
            <a:off x="5135563" y="1268413"/>
            <a:ext cx="1920875" cy="7302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8" name="Group 30"/>
          <p:cNvGrpSpPr>
            <a:grpSpLocks/>
          </p:cNvGrpSpPr>
          <p:nvPr/>
        </p:nvGrpSpPr>
        <p:grpSpPr bwMode="auto">
          <a:xfrm>
            <a:off x="5249863" y="1268413"/>
            <a:ext cx="1692275" cy="644525"/>
            <a:chOff x="5318306" y="1386268"/>
            <a:chExt cx="1567331" cy="645295"/>
          </a:xfrm>
        </p:grpSpPr>
        <p:cxnSp>
          <p:nvCxnSpPr>
            <p:cNvPr id="9" name="Straight Connector 31"/>
            <p:cNvCxnSpPr/>
            <p:nvPr/>
          </p:nvCxnSpPr>
          <p:spPr>
            <a:xfrm>
              <a:off x="5318306" y="1386268"/>
              <a:ext cx="0" cy="640526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32"/>
            <p:cNvCxnSpPr/>
            <p:nvPr/>
          </p:nvCxnSpPr>
          <p:spPr>
            <a:xfrm>
              <a:off x="6885637" y="1386268"/>
              <a:ext cx="0" cy="640526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300" y="1344613"/>
            <a:ext cx="1555750" cy="530225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B6118B6-5E84-497C-ABA6-CFC8E3CACE1E}" type="datetimeFigureOut">
              <a:rPr lang="ru-RU"/>
              <a:pPr>
                <a:defRPr/>
              </a:pPr>
              <a:t>20.11.2016</a:t>
            </a:fld>
            <a:endParaRPr lang="ru-RU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4150" y="5211763"/>
            <a:ext cx="5907088" cy="22860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250" y="5211763"/>
            <a:ext cx="2112963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FBE0F-B9B4-449A-8C56-F2BD6295DF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3057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DAA37-E601-4787-9891-797BB3CE8F11}" type="datetimeFigureOut">
              <a:rPr lang="ru-RU"/>
              <a:pPr>
                <a:defRPr/>
              </a:pPr>
              <a:t>20.11.2016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E23BC-20AA-4E3A-A9B9-2F2A9893BF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039838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E92EE-B49E-4B8B-A2DD-6EB80B08E68E}" type="datetimeFigureOut">
              <a:rPr lang="ru-RU"/>
              <a:pPr>
                <a:defRPr/>
              </a:pPr>
              <a:t>20.11.2016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34D0D-E36F-404A-9F5A-4D5ECF32A3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245030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D3032-24E2-4062-B96A-AA79072211AA}" type="datetimeFigureOut">
              <a:rPr lang="ru-RU"/>
              <a:pPr>
                <a:defRPr/>
              </a:pPr>
              <a:t>20.11.2016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3B34E-8A84-4511-8283-07E503AC97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215723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48289-D0DD-4CB1-BB08-675008DFD004}" type="datetimeFigureOut">
              <a:rPr lang="ru-RU"/>
              <a:pPr>
                <a:defRPr/>
              </a:pPr>
              <a:t>20.11.2016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0DE87-76C0-4F54-ABA5-62C4B264D4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122396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/>
          <p:cNvSpPr/>
          <p:nvPr/>
        </p:nvSpPr>
        <p:spPr>
          <a:xfrm>
            <a:off x="246063" y="238125"/>
            <a:ext cx="8531225" cy="638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14"/>
          <p:cNvSpPr/>
          <p:nvPr/>
        </p:nvSpPr>
        <p:spPr>
          <a:xfrm>
            <a:off x="9020175" y="238125"/>
            <a:ext cx="2925763" cy="638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11"/>
          <p:cNvSpPr/>
          <p:nvPr/>
        </p:nvSpPr>
        <p:spPr>
          <a:xfrm>
            <a:off x="9158288" y="374650"/>
            <a:ext cx="2651125" cy="610870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2D3A2-FA71-40DE-9BA3-6F13831B9685}" type="datetimeFigureOut">
              <a:rPr lang="ru-RU"/>
              <a:pPr>
                <a:defRPr/>
              </a:pPr>
              <a:t>20.11.2016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363" y="6223000"/>
            <a:ext cx="1463675" cy="274638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EEE07F2-5171-4B69-989D-813A610359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982322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/>
          <p:nvPr/>
        </p:nvSpPr>
        <p:spPr>
          <a:xfrm>
            <a:off x="9020175" y="238125"/>
            <a:ext cx="2925763" cy="638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9"/>
          <p:cNvSpPr/>
          <p:nvPr/>
        </p:nvSpPr>
        <p:spPr>
          <a:xfrm>
            <a:off x="9158288" y="374650"/>
            <a:ext cx="2651125" cy="610870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79FB864F-317C-4B6F-A886-758F2019B265}" type="datetimeFigureOut">
              <a:rPr lang="ru-RU"/>
              <a:pPr>
                <a:defRPr/>
              </a:pPr>
              <a:t>20.11.2016</a:t>
            </a:fld>
            <a:endParaRPr lang="ru-RU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538" y="6227763"/>
            <a:ext cx="1463675" cy="27305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BD1EFCF-D779-4C53-9C5F-5C7B6BC2D5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867109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1066800" y="642938"/>
            <a:ext cx="10058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66800" y="2103438"/>
            <a:ext cx="10058400" cy="393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638" y="6307138"/>
            <a:ext cx="2743200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E17C0967-843E-4427-AFD2-6587F17B8148}" type="datetimeFigureOut">
              <a:rPr lang="ru-RU"/>
              <a:pPr>
                <a:defRPr/>
              </a:pPr>
              <a:t>20.11.2016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325" y="6307138"/>
            <a:ext cx="5213350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563" y="6307138"/>
            <a:ext cx="1463675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2F885BA8-B3FA-4E7C-BDF8-0B163868A2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88" r:id="rId2"/>
    <p:sldLayoutId id="2147483996" r:id="rId3"/>
    <p:sldLayoutId id="2147483989" r:id="rId4"/>
    <p:sldLayoutId id="2147483990" r:id="rId5"/>
    <p:sldLayoutId id="2147483991" r:id="rId6"/>
    <p:sldLayoutId id="2147483992" r:id="rId7"/>
    <p:sldLayoutId id="2147483997" r:id="rId8"/>
    <p:sldLayoutId id="2147483998" r:id="rId9"/>
    <p:sldLayoutId id="2147483993" r:id="rId10"/>
    <p:sldLayoutId id="2147483994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dirty="0">
          <a:solidFill>
            <a:srgbClr val="262626"/>
          </a:solidFill>
          <a:latin typeface="+mj-lt"/>
          <a:ea typeface="+mn-ea"/>
          <a:cs typeface="+mn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anose="020B0502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anose="020B0502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anose="020B0502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anose="020B0502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anose="020B0502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anose="020B0502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anose="020B0502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anose="020B0502020202020204" pitchFamily="34" charset="0"/>
        </a:defRPr>
      </a:lvl9pPr>
    </p:titleStyle>
    <p:bodyStyle>
      <a:lvl1pPr marL="182563" indent="-182563" algn="l" rtl="0" eaLnBrk="0" fontAlgn="base" hangingPunct="0">
        <a:spcBef>
          <a:spcPts val="900"/>
        </a:spcBef>
        <a:spcAft>
          <a:spcPct val="0"/>
        </a:spcAft>
        <a:buClr>
          <a:srgbClr val="262626"/>
        </a:buClr>
        <a:buFont typeface="Garamond" panose="02020404030301010803" pitchFamily="18" charset="0"/>
        <a:buChar char="◦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ts val="500"/>
        </a:spcBef>
        <a:spcAft>
          <a:spcPct val="0"/>
        </a:spcAft>
        <a:buClr>
          <a:srgbClr val="262626"/>
        </a:buClr>
        <a:buFont typeface="Garamond" panose="02020404030301010803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spcBef>
          <a:spcPts val="500"/>
        </a:spcBef>
        <a:spcAft>
          <a:spcPct val="0"/>
        </a:spcAft>
        <a:buClr>
          <a:srgbClr val="262626"/>
        </a:buClr>
        <a:buFont typeface="Garamond" panose="02020404030301010803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ts val="500"/>
        </a:spcBef>
        <a:spcAft>
          <a:spcPct val="0"/>
        </a:spcAft>
        <a:buClr>
          <a:srgbClr val="262626"/>
        </a:buClr>
        <a:buFont typeface="Garamond" panose="02020404030301010803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500"/>
        </a:spcBef>
        <a:spcAft>
          <a:spcPct val="0"/>
        </a:spcAft>
        <a:buClr>
          <a:srgbClr val="262626"/>
        </a:buClr>
        <a:buFont typeface="Garamond" panose="02020404030301010803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8418" y="2440312"/>
            <a:ext cx="9807575" cy="19685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дидактические игры для развития мелкой моторики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 детей раннего возраста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6" name="Прямоугольник 3"/>
          <p:cNvSpPr>
            <a:spLocks noChangeArrowheads="1"/>
          </p:cNvSpPr>
          <p:nvPr/>
        </p:nvSpPr>
        <p:spPr bwMode="auto">
          <a:xfrm>
            <a:off x="5692775" y="6280150"/>
            <a:ext cx="10588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7000"/>
              </a:lnSpc>
              <a:spcAft>
                <a:spcPts val="800"/>
              </a:spcAft>
            </a:pPr>
            <a:r>
              <a:rPr lang="ru-RU" sz="24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2015 г.</a:t>
            </a:r>
            <a:endParaRPr 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3688" y="2093913"/>
            <a:ext cx="9070975" cy="25876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0825" y="225425"/>
            <a:ext cx="11772900" cy="6526213"/>
          </a:xfrm>
        </p:spPr>
        <p:txBody>
          <a:bodyPr rtlCol="0">
            <a:normAutofit fontScale="925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anose="02020404030301010803" pitchFamily="18" charset="0"/>
              <a:buNone/>
              <a:defRPr/>
            </a:pP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Методологический аппарат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anose="02020404030301010803" pitchFamily="18" charset="0"/>
              <a:buNone/>
              <a:defRPr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anose="02020404030301010803" pitchFamily="18" charset="0"/>
              <a:buNone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Объект исследования: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 рук у детей раннего возраста.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anose="02020404030301010803" pitchFamily="18" charset="0"/>
              <a:buNone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Предмет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исследования: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нетрадиционные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дидактические игры по развитию мелкой моторики рук.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anose="02020404030301010803" pitchFamily="18" charset="0"/>
              <a:buNone/>
              <a:defRPr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Цель исследования: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изучить вопросы развития мелкой моторики рук у детей раннего возраста.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anose="02020404030301010803" pitchFamily="18" charset="0"/>
              <a:buNone/>
              <a:defRPr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</a:p>
          <a:p>
            <a:pPr marL="182880" indent="-182880" algn="just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раскрыть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сущность понятия мелкая моторика рук; 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182880" indent="-182880" algn="just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выделить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особенности развития мелкой моторики рук у детей раннего возраста;</a:t>
            </a:r>
          </a:p>
          <a:p>
            <a:pPr marL="182880" indent="-182880" algn="just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охарактеризовать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нетрадиционные дидактические игры;</a:t>
            </a:r>
          </a:p>
          <a:p>
            <a:pPr marL="182880" indent="-182880" algn="just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определить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методику руководства нетрадиционными дидактическими играми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2"/>
          <p:cNvSpPr>
            <a:spLocks noGrp="1"/>
          </p:cNvSpPr>
          <p:nvPr>
            <p:ph type="title"/>
          </p:nvPr>
        </p:nvSpPr>
        <p:spPr>
          <a:xfrm>
            <a:off x="1066800" y="241300"/>
            <a:ext cx="10058400" cy="785813"/>
          </a:xfrm>
        </p:spPr>
        <p:txBody>
          <a:bodyPr/>
          <a:lstStyle/>
          <a:p>
            <a:pPr algn="ctr" eaLnBrk="1" hangingPunct="1"/>
            <a:r>
              <a:rPr 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мелкой моторики</a:t>
            </a:r>
          </a:p>
        </p:txBody>
      </p:sp>
      <p:sp>
        <p:nvSpPr>
          <p:cNvPr id="10243" name="Объект 1"/>
          <p:cNvSpPr>
            <a:spLocks noGrp="1"/>
          </p:cNvSpPr>
          <p:nvPr>
            <p:ph idx="1"/>
          </p:nvPr>
        </p:nvSpPr>
        <p:spPr>
          <a:xfrm>
            <a:off x="619125" y="927100"/>
            <a:ext cx="10953750" cy="5561013"/>
          </a:xfrm>
        </p:spPr>
        <p:txBody>
          <a:bodyPr/>
          <a:lstStyle/>
          <a:p>
            <a:pPr marL="0" indent="0" algn="ctr" eaLnBrk="1" hangingPunct="1">
              <a:buFont typeface="Garamond" panose="02020404030301010803" pitchFamily="18" charset="0"/>
              <a:buNone/>
            </a:pPr>
            <a:r>
              <a:rPr 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Мелкая (тонкая) моторика 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движение мелких мышц тела, способность манипулировать мелкими предметами, передавать объекты из рук в руки, а также выполнять задачи, требующие скоординированной работы глаз и рук.</a:t>
            </a:r>
          </a:p>
        </p:txBody>
      </p:sp>
      <p:pic>
        <p:nvPicPr>
          <p:cNvPr id="10244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600" y="3021013"/>
            <a:ext cx="479107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2822575"/>
            <a:ext cx="5405438" cy="359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1004888" y="234950"/>
            <a:ext cx="10182225" cy="639763"/>
          </a:xfrm>
        </p:spPr>
        <p:txBody>
          <a:bodyPr/>
          <a:lstStyle/>
          <a:p>
            <a:pPr algn="ctr" eaLnBrk="1" hangingPunct="1"/>
            <a:r>
              <a:rPr 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развития мелкой моторики рук у детей раннего возраста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875" y="1744663"/>
            <a:ext cx="11039475" cy="4824412"/>
          </a:xfrm>
        </p:spPr>
        <p:txBody>
          <a:bodyPr rtlCol="0">
            <a:normAutofit/>
          </a:bodyPr>
          <a:lstStyle/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endParaRPr lang="ru-RU" dirty="0" smtClean="0"/>
          </a:p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endParaRPr lang="ru-RU" dirty="0"/>
          </a:p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endParaRPr lang="ru-RU" dirty="0" smtClean="0"/>
          </a:p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endParaRPr lang="ru-RU" dirty="0"/>
          </a:p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anose="02020404030301010803" pitchFamily="18" charset="0"/>
              <a:buNone/>
              <a:defRPr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987425"/>
          <a:ext cx="12192000" cy="5737225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942557"/>
                <a:gridCol w="8249443"/>
              </a:tblGrid>
              <a:tr h="502989">
                <a:tc>
                  <a:txBody>
                    <a:bodyPr/>
                    <a:lstStyle/>
                    <a:p>
                      <a:r>
                        <a:rPr lang="ru-RU" sz="2700" dirty="0" smtClean="0">
                          <a:latin typeface="Times New Roman" pitchFamily="18" charset="0"/>
                          <a:cs typeface="Times New Roman" pitchFamily="18" charset="0"/>
                        </a:rPr>
                        <a:t>Возраст</a:t>
                      </a:r>
                      <a:r>
                        <a:rPr lang="ru-RU" sz="2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ребенка</a:t>
                      </a:r>
                      <a:endParaRPr lang="ru-RU" sz="2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4" marR="91454" marT="45723" marB="45723"/>
                </a:tc>
                <a:tc>
                  <a:txBody>
                    <a:bodyPr/>
                    <a:lstStyle/>
                    <a:p>
                      <a:r>
                        <a:rPr lang="ru-RU" sz="27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</a:t>
                      </a:r>
                      <a:r>
                        <a:rPr lang="ru-RU" sz="2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мелкой моторики</a:t>
                      </a:r>
                      <a:endParaRPr lang="ru-RU" sz="2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4" marR="91454" marT="45723" marB="45723"/>
                </a:tc>
              </a:tr>
              <a:tr h="914530">
                <a:tc>
                  <a:txBody>
                    <a:bodyPr/>
                    <a:lstStyle/>
                    <a:p>
                      <a:r>
                        <a:rPr lang="ru-RU" sz="27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r>
                        <a:rPr lang="ru-RU" sz="2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Четвертый месяц</a:t>
                      </a:r>
                      <a:endParaRPr lang="ru-RU" sz="2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4" marR="91454" marT="45723" marB="45723"/>
                </a:tc>
                <a:tc>
                  <a:txBody>
                    <a:bodyPr/>
                    <a:lstStyle/>
                    <a:p>
                      <a:r>
                        <a:rPr lang="ru-RU" sz="2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r>
                        <a:rPr lang="ru-RU" sz="2700" dirty="0" smtClean="0">
                          <a:latin typeface="Times New Roman" pitchFamily="18" charset="0"/>
                          <a:cs typeface="Times New Roman" pitchFamily="18" charset="0"/>
                        </a:rPr>
                        <a:t>мение направлять движения ручек к предмету и его ощупывать </a:t>
                      </a:r>
                      <a:endParaRPr lang="ru-RU" sz="2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4" marR="91454" marT="45723" marB="45723"/>
                </a:tc>
              </a:tr>
              <a:tr h="502989">
                <a:tc>
                  <a:txBody>
                    <a:bodyPr/>
                    <a:lstStyle/>
                    <a:p>
                      <a:r>
                        <a:rPr lang="ru-RU" sz="2700" dirty="0" smtClean="0">
                          <a:latin typeface="Times New Roman" pitchFamily="18" charset="0"/>
                          <a:cs typeface="Times New Roman" pitchFamily="18" charset="0"/>
                        </a:rPr>
                        <a:t>2. Пятый</a:t>
                      </a:r>
                      <a:r>
                        <a:rPr lang="ru-RU" sz="2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месяц</a:t>
                      </a:r>
                      <a:endParaRPr lang="ru-RU" sz="2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4" marR="91454" marT="45723" marB="45723"/>
                </a:tc>
                <a:tc>
                  <a:txBody>
                    <a:bodyPr/>
                    <a:lstStyle/>
                    <a:p>
                      <a:r>
                        <a:rPr lang="ru-RU" sz="2700" dirty="0" smtClean="0">
                          <a:latin typeface="Times New Roman" pitchFamily="18" charset="0"/>
                          <a:cs typeface="Times New Roman" pitchFamily="18" charset="0"/>
                        </a:rPr>
                        <a:t>Хватание,</a:t>
                      </a:r>
                      <a:r>
                        <a:rPr lang="ru-RU" sz="2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развитие руки как анализатора</a:t>
                      </a:r>
                      <a:endParaRPr lang="ru-RU" sz="2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4" marR="91454" marT="45723" marB="45723"/>
                </a:tc>
              </a:tr>
              <a:tr h="502989">
                <a:tc>
                  <a:txBody>
                    <a:bodyPr/>
                    <a:lstStyle/>
                    <a:p>
                      <a:r>
                        <a:rPr lang="ru-RU" sz="2700" dirty="0" smtClean="0">
                          <a:latin typeface="Times New Roman" pitchFamily="18" charset="0"/>
                          <a:cs typeface="Times New Roman" pitchFamily="18" charset="0"/>
                        </a:rPr>
                        <a:t>3. Шестой месяц</a:t>
                      </a:r>
                      <a:endParaRPr lang="ru-RU" sz="2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4" marR="91454" marT="45723" marB="45723"/>
                </a:tc>
                <a:tc>
                  <a:txBody>
                    <a:bodyPr/>
                    <a:lstStyle/>
                    <a:p>
                      <a:r>
                        <a:rPr lang="ru-RU" sz="2700" dirty="0" smtClean="0">
                          <a:latin typeface="Times New Roman" pitchFamily="18" charset="0"/>
                          <a:cs typeface="Times New Roman" pitchFamily="18" charset="0"/>
                        </a:rPr>
                        <a:t>Наблюдение за движением рук с предметом</a:t>
                      </a:r>
                      <a:endParaRPr lang="ru-RU" sz="2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4" marR="91454" marT="45723" marB="45723"/>
                </a:tc>
              </a:tr>
              <a:tr h="502989">
                <a:tc>
                  <a:txBody>
                    <a:bodyPr/>
                    <a:lstStyle/>
                    <a:p>
                      <a:r>
                        <a:rPr lang="ru-RU" sz="2700" dirty="0" smtClean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r>
                        <a:rPr lang="ru-RU" sz="2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Седьмой месяц</a:t>
                      </a:r>
                      <a:endParaRPr lang="ru-RU" sz="2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4" marR="91454" marT="45723" marB="45723"/>
                </a:tc>
                <a:tc>
                  <a:txBody>
                    <a:bodyPr/>
                    <a:lstStyle/>
                    <a:p>
                      <a:r>
                        <a:rPr lang="ru-RU" sz="2700" dirty="0" smtClean="0">
                          <a:latin typeface="Times New Roman" pitchFamily="18" charset="0"/>
                          <a:cs typeface="Times New Roman" pitchFamily="18" charset="0"/>
                        </a:rPr>
                        <a:t>Почти</a:t>
                      </a:r>
                      <a:r>
                        <a:rPr lang="ru-RU" sz="2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мгновенное захватывание</a:t>
                      </a:r>
                      <a:endParaRPr lang="ru-RU" sz="2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4" marR="91454" marT="45723" marB="45723"/>
                </a:tc>
              </a:tr>
              <a:tr h="502989">
                <a:tc>
                  <a:txBody>
                    <a:bodyPr/>
                    <a:lstStyle/>
                    <a:p>
                      <a:r>
                        <a:rPr lang="ru-RU" sz="2700" dirty="0" smtClean="0">
                          <a:latin typeface="Times New Roman" pitchFamily="18" charset="0"/>
                          <a:cs typeface="Times New Roman" pitchFamily="18" charset="0"/>
                        </a:rPr>
                        <a:t>5. Второе полугодие</a:t>
                      </a:r>
                      <a:endParaRPr lang="ru-RU" sz="2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4" marR="91454" marT="45723" marB="45723"/>
                </a:tc>
                <a:tc>
                  <a:txBody>
                    <a:bodyPr/>
                    <a:lstStyle/>
                    <a:p>
                      <a:r>
                        <a:rPr lang="ru-RU" sz="2700" dirty="0" smtClean="0">
                          <a:latin typeface="Times New Roman" pitchFamily="18" charset="0"/>
                          <a:cs typeface="Times New Roman" pitchFamily="18" charset="0"/>
                        </a:rPr>
                        <a:t>Похлопывание</a:t>
                      </a:r>
                      <a:r>
                        <a:rPr lang="ru-RU" sz="2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цепные движения</a:t>
                      </a:r>
                      <a:endParaRPr lang="ru-RU" sz="2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4" marR="91454" marT="45723" marB="45723"/>
                </a:tc>
              </a:tr>
              <a:tr h="502989">
                <a:tc>
                  <a:txBody>
                    <a:bodyPr/>
                    <a:lstStyle/>
                    <a:p>
                      <a:r>
                        <a:rPr lang="ru-RU" sz="2700" dirty="0" smtClean="0"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r>
                        <a:rPr lang="ru-RU" sz="2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Конец первого года</a:t>
                      </a:r>
                      <a:endParaRPr lang="ru-RU" sz="2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4" marR="91454" marT="45723" marB="45723"/>
                </a:tc>
                <a:tc>
                  <a:txBody>
                    <a:bodyPr/>
                    <a:lstStyle/>
                    <a:p>
                      <a:r>
                        <a:rPr lang="ru-RU" sz="27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Функциональные действия с предметами</a:t>
                      </a:r>
                      <a:endParaRPr lang="ru-RU" sz="2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4" marR="91454" marT="45723" marB="45723"/>
                </a:tc>
              </a:tr>
              <a:tr h="502989">
                <a:tc>
                  <a:txBody>
                    <a:bodyPr/>
                    <a:lstStyle/>
                    <a:p>
                      <a:r>
                        <a:rPr lang="ru-RU" sz="2700" dirty="0" smtClean="0">
                          <a:latin typeface="Times New Roman" pitchFamily="18" charset="0"/>
                          <a:cs typeface="Times New Roman" pitchFamily="18" charset="0"/>
                        </a:rPr>
                        <a:t>7. Начало второго года</a:t>
                      </a:r>
                      <a:endParaRPr lang="ru-RU" sz="2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4" marR="91454" marT="45723" marB="45723"/>
                </a:tc>
                <a:tc>
                  <a:txBody>
                    <a:bodyPr/>
                    <a:lstStyle/>
                    <a:p>
                      <a:r>
                        <a:rPr lang="ru-RU" sz="27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Предметные действия</a:t>
                      </a:r>
                      <a:endParaRPr lang="ru-RU" sz="2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4" marR="91454" marT="45723" marB="45723"/>
                </a:tc>
              </a:tr>
              <a:tr h="798785">
                <a:tc>
                  <a:txBody>
                    <a:bodyPr/>
                    <a:lstStyle/>
                    <a:p>
                      <a:r>
                        <a:rPr lang="ru-RU" sz="2700" dirty="0" smtClean="0">
                          <a:latin typeface="Times New Roman" pitchFamily="18" charset="0"/>
                          <a:cs typeface="Times New Roman" pitchFamily="18" charset="0"/>
                        </a:rPr>
                        <a:t>8. Конец второго года</a:t>
                      </a:r>
                      <a:endParaRPr lang="ru-RU" sz="2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4" marR="91454" marT="45723" marB="45723"/>
                </a:tc>
                <a:tc>
                  <a:txBody>
                    <a:bodyPr/>
                    <a:lstStyle/>
                    <a:p>
                      <a:r>
                        <a:rPr lang="ru-RU" sz="27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</a:t>
                      </a:r>
                      <a:r>
                        <a:rPr lang="ru-RU" sz="2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самостоятельной предметной деятельности</a:t>
                      </a:r>
                      <a:endParaRPr lang="ru-RU" sz="2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4" marR="91454" marT="45723" marB="45723"/>
                </a:tc>
              </a:tr>
              <a:tr h="502989">
                <a:tc>
                  <a:txBody>
                    <a:bodyPr/>
                    <a:lstStyle/>
                    <a:p>
                      <a:r>
                        <a:rPr lang="ru-RU" sz="2700" dirty="0" smtClean="0">
                          <a:latin typeface="Times New Roman" pitchFamily="18" charset="0"/>
                          <a:cs typeface="Times New Roman" pitchFamily="18" charset="0"/>
                        </a:rPr>
                        <a:t>9. Начало третьего</a:t>
                      </a:r>
                      <a:r>
                        <a:rPr lang="ru-RU" sz="2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года</a:t>
                      </a:r>
                      <a:endParaRPr lang="ru-RU" sz="2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4" marR="91454" marT="45723" marB="45723"/>
                </a:tc>
                <a:tc>
                  <a:txBody>
                    <a:bodyPr/>
                    <a:lstStyle/>
                    <a:p>
                      <a:r>
                        <a:rPr lang="ru-RU" sz="27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Предметная деятельность</a:t>
                      </a:r>
                      <a:r>
                        <a:rPr lang="ru-RU" sz="2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становится ведущей</a:t>
                      </a:r>
                      <a:endParaRPr lang="ru-RU" sz="2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4" marR="91454" marT="45723" marB="45723"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268413" y="252413"/>
            <a:ext cx="9856787" cy="549275"/>
          </a:xfrm>
        </p:spPr>
        <p:txBody>
          <a:bodyPr/>
          <a:lstStyle/>
          <a:p>
            <a:pPr algn="ctr" eaLnBrk="1" hangingPunct="1"/>
            <a:r>
              <a:rPr 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Сущность дидактической игры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801688"/>
            <a:ext cx="11698288" cy="5837237"/>
          </a:xfrm>
        </p:spPr>
        <p:txBody>
          <a:bodyPr rtlCol="0">
            <a:normAutofit fontScale="92500" lnSpcReduction="10000"/>
          </a:bodyPr>
          <a:lstStyle/>
          <a:p>
            <a:pPr marL="0" indent="0" algn="just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anose="02020404030301010803" pitchFamily="18" charset="0"/>
              <a:buNone/>
              <a:defRPr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Дидактическая игра представляет собой многоплановое, сложное педагогическое явление; она является и игровым методом обучения детей, и формой обучения, и самостоятельной игровой деятельностью, и средством формирования у детей различных качеств, умений, навыков.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anose="02020404030301010803" pitchFamily="18" charset="0"/>
              <a:buNone/>
              <a:defRPr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Основные особенности дидактических игр:</a:t>
            </a:r>
          </a:p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обучающие игры, то есть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создаются взрослыми с целью воспитания и обучения детей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воспитательно-образовательное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значение дидактической игры не выступает открыто, реализуется через игровую задачу, игровые действия,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правила;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познавательное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содержание дидактической игры обусловлено программным содержанием и всегда сочетается с игровой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формой;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имеют своеобразную структуру.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anose="02020404030301010803" pitchFamily="18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927100" y="176213"/>
            <a:ext cx="10058400" cy="676275"/>
          </a:xfrm>
        </p:spPr>
        <p:txBody>
          <a:bodyPr/>
          <a:lstStyle/>
          <a:p>
            <a:pPr algn="ctr" eaLnBrk="1" hangingPunct="1"/>
            <a:r>
              <a:rPr 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дидактические игры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425" y="839788"/>
            <a:ext cx="11723688" cy="5799137"/>
          </a:xfrm>
        </p:spPr>
        <p:txBody>
          <a:bodyPr rtlCol="0">
            <a:normAutofit/>
          </a:bodyPr>
          <a:lstStyle/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во-первых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способствуют развитию фантазии и воображения ребенка, а также способствуют развитию творческих задатков;</a:t>
            </a:r>
          </a:p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во-вторых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изготовление подобного рода игр позволяет воспитателю или родителю проявлять свои креативные способности;</a:t>
            </a:r>
          </a:p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в-третьих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они не требуют особых затрат, так как могут быть созданы из бросового или ненужного материала, таким образом, даруя вещам вторую жизнь;</a:t>
            </a:r>
          </a:p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в-четвертых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нетрадиционная дидактическая игра может быть изготовлена с учетом пожеланий или особенностей ребенка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anose="02020404030301010803" pitchFamily="18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977900" y="257175"/>
            <a:ext cx="10134600" cy="982663"/>
          </a:xfrm>
        </p:spPr>
        <p:txBody>
          <a:bodyPr/>
          <a:lstStyle/>
          <a:p>
            <a:pPr algn="ctr" eaLnBrk="1" hangingPunct="1"/>
            <a:r>
              <a:rPr 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руководства нетрадиционными дидактическими играми</a:t>
            </a: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>
          <a:xfrm>
            <a:off x="238125" y="1265238"/>
            <a:ext cx="11674475" cy="5360987"/>
          </a:xfrm>
        </p:spPr>
        <p:txBody>
          <a:bodyPr rtlCol="0">
            <a:normAutofit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дидактические игры организуются по плану в часы занятий;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руководстве нетрадиционной дидактической игрой применяются различные методы обучения – словесные, наглядные, практические;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дидактические игры кратковременны и составляют примерно 15-20 минут;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них крайне важно поддержание интереса детей;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Акцентирование внимания воспитателя на индивидуальном подходе к детям;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Непосредственное участие воспитателя в игре в качестве партнера;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воспитателя и подведение итогов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anose="02020404030301010803" pitchFamily="18" charset="0"/>
              <a:buNone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anose="02020404030301010803" pitchFamily="18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9638" y="269875"/>
            <a:ext cx="10283825" cy="938213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нетрадиционной дидактической игры «Цветная мозаика»</a:t>
            </a:r>
            <a:endParaRPr lang="ru-RU" sz="3600" b="1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3" name="Объект 2"/>
          <p:cNvSpPr>
            <a:spLocks noGrp="1"/>
          </p:cNvSpPr>
          <p:nvPr>
            <p:ph idx="1"/>
          </p:nvPr>
        </p:nvSpPr>
        <p:spPr>
          <a:xfrm>
            <a:off x="188913" y="1177925"/>
            <a:ext cx="6180137" cy="5680075"/>
          </a:xfrm>
        </p:spPr>
        <p:txBody>
          <a:bodyPr rtlCol="0">
            <a:normAutofit fontScale="25000" lnSpcReduction="20000"/>
          </a:bodyPr>
          <a:lstStyle/>
          <a:p>
            <a:pPr marL="342900" indent="-342900" algn="just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  <a:defRPr/>
            </a:pP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Сушеный горох, семечки и косточки раскрашиваются с помощью специальной безопасной краски в </a:t>
            </a:r>
            <a:r>
              <a:rPr lang="ru-RU" sz="1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балончиках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разные цвета.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  <a:defRPr/>
            </a:pP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просушки и принятия вышеперечисленными элементами нужного вида, семечки, косточки и горошек выкладываются в несколько орнаментных схем.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  <a:defRPr/>
            </a:pPr>
            <a:r>
              <a:rPr lang="ru-RU" sz="1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Узоры фотографируются 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целью дальнейшего их использования детьми в качестве образца. </a:t>
            </a:r>
          </a:p>
          <a:p>
            <a:pPr marL="342900" indent="-342900" algn="just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+mj-lt"/>
              <a:buAutoNum type="arabicPeriod"/>
              <a:defRPr/>
            </a:pP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удобства, выкладывания детьми узоров на дощечки тонким слоем наносится пластилин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anose="02020404030301010803" pitchFamily="18" charset="0"/>
              <a:buNone/>
              <a:defRPr/>
            </a:pPr>
            <a:endParaRPr lang="ru-RU" dirty="0" smtClean="0"/>
          </a:p>
        </p:txBody>
      </p:sp>
      <p:pic>
        <p:nvPicPr>
          <p:cNvPr id="15364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0163" y="1804988"/>
            <a:ext cx="5602287" cy="427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ъект 4"/>
          <p:cNvSpPr>
            <a:spLocks noGrp="1"/>
          </p:cNvSpPr>
          <p:nvPr>
            <p:ph idx="1"/>
          </p:nvPr>
        </p:nvSpPr>
        <p:spPr>
          <a:xfrm>
            <a:off x="522288" y="327025"/>
            <a:ext cx="11225212" cy="6092825"/>
          </a:xfrm>
        </p:spPr>
        <p:txBody>
          <a:bodyPr/>
          <a:lstStyle/>
          <a:p>
            <a:pPr marL="0" indent="0" algn="ctr" eaLnBrk="1" hangingPunct="1">
              <a:buFont typeface="Garamond" panose="02020404030301010803" pitchFamily="18" charset="0"/>
              <a:buNone/>
            </a:pPr>
            <a:r>
              <a:rPr 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узоров</a:t>
            </a:r>
          </a:p>
        </p:txBody>
      </p:sp>
      <p:pic>
        <p:nvPicPr>
          <p:cNvPr id="16387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725" y="1263650"/>
            <a:ext cx="5519738" cy="472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 b="-220"/>
          <a:stretch>
            <a:fillRect/>
          </a:stretch>
        </p:blipFill>
        <p:spPr bwMode="auto">
          <a:xfrm>
            <a:off x="6243638" y="1246188"/>
            <a:ext cx="5591175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Рабочий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абочий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Рабочий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абочий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272</TotalTime>
  <Words>545</Words>
  <Application>Microsoft Office PowerPoint</Application>
  <PresentationFormat>Широкоэкранный</PresentationFormat>
  <Paragraphs>66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Calibri</vt:lpstr>
      <vt:lpstr>Century Gothic</vt:lpstr>
      <vt:lpstr>Garamond</vt:lpstr>
      <vt:lpstr>Times New Roman</vt:lpstr>
      <vt:lpstr>Wingdings</vt:lpstr>
      <vt:lpstr>Savon</vt:lpstr>
      <vt:lpstr>Нетрадиционные дидактические игры для развития мелкой моторики рук детей раннего возраста</vt:lpstr>
      <vt:lpstr>Презентация PowerPoint</vt:lpstr>
      <vt:lpstr>Понятие мелкой моторики</vt:lpstr>
      <vt:lpstr>Особенности развития мелкой моторики рук у детей раннего возраста</vt:lpstr>
      <vt:lpstr>Сущность дидактической игры</vt:lpstr>
      <vt:lpstr>Нетрадиционные дидактические игры</vt:lpstr>
      <vt:lpstr>Методика руководства нетрадиционными дидактическими играми</vt:lpstr>
      <vt:lpstr>Изготовление нетрадиционной дидактической игры «Цветная мозаика»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Макет заголовка</dc:title>
  <dc:creator>Валентина</dc:creator>
  <cp:keywords/>
  <cp:lastModifiedBy>Валентина</cp:lastModifiedBy>
  <cp:revision>32</cp:revision>
  <dcterms:created xsi:type="dcterms:W3CDTF">2015-05-11T17:55:17Z</dcterms:created>
  <dcterms:modified xsi:type="dcterms:W3CDTF">2016-11-20T20:30:17Z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TC028952549991</vt:lpwstr>
  </property>
</Properties>
</file>