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230" r:id="rId2"/>
    <p:sldMasterId id="2147484313" r:id="rId3"/>
  </p:sldMasterIdLst>
  <p:notesMasterIdLst>
    <p:notesMasterId r:id="rId26"/>
  </p:notesMasterIdLst>
  <p:sldIdLst>
    <p:sldId id="1091" r:id="rId4"/>
    <p:sldId id="917" r:id="rId5"/>
    <p:sldId id="1092" r:id="rId6"/>
    <p:sldId id="1093" r:id="rId7"/>
    <p:sldId id="1094" r:id="rId8"/>
    <p:sldId id="1042" r:id="rId9"/>
    <p:sldId id="1023" r:id="rId10"/>
    <p:sldId id="1059" r:id="rId11"/>
    <p:sldId id="1024" r:id="rId12"/>
    <p:sldId id="1026" r:id="rId13"/>
    <p:sldId id="1028" r:id="rId14"/>
    <p:sldId id="1097" r:id="rId15"/>
    <p:sldId id="1027" r:id="rId16"/>
    <p:sldId id="1029" r:id="rId17"/>
    <p:sldId id="1031" r:id="rId18"/>
    <p:sldId id="1032" r:id="rId19"/>
    <p:sldId id="1030" r:id="rId20"/>
    <p:sldId id="1078" r:id="rId21"/>
    <p:sldId id="1096" r:id="rId22"/>
    <p:sldId id="1085" r:id="rId23"/>
    <p:sldId id="1089" r:id="rId24"/>
    <p:sldId id="92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8EE"/>
    <a:srgbClr val="00CC00"/>
    <a:srgbClr val="0033CC"/>
    <a:srgbClr val="FFFFE5"/>
    <a:srgbClr val="E7FFE7"/>
    <a:srgbClr val="CCFFFF"/>
    <a:srgbClr val="CCFFCC"/>
    <a:srgbClr val="D9FF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88" autoAdjust="0"/>
    <p:restoredTop sz="94708" autoAdjust="0"/>
  </p:normalViewPr>
  <p:slideViewPr>
    <p:cSldViewPr>
      <p:cViewPr varScale="1">
        <p:scale>
          <a:sx n="73" d="100"/>
          <a:sy n="73" d="100"/>
        </p:scale>
        <p:origin x="-12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3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3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23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3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4594873-87D2-4027-A978-18373C7C1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1225"/>
            <a:fld id="{9A250DF9-F0FA-4367-A849-134A00AC9B9F}" type="slidenum">
              <a:rPr lang="ru-RU" altLang="ru-RU" smtClean="0">
                <a:solidFill>
                  <a:srgbClr val="000000"/>
                </a:solidFill>
                <a:cs typeface="Arial" charset="0"/>
              </a:rPr>
              <a:pPr defTabSz="911225"/>
              <a:t>6</a:t>
            </a:fld>
            <a:endParaRPr lang="ru-RU" altLang="ru-RU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altLang="ru-RU" smtClean="0">
              <a:ea typeface="ＭＳ Ｐゴシック" pitchFamily="34" charset="-128"/>
            </a:endParaRP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988"/>
            <a:fld id="{130AD2B4-B756-4FBD-9246-4F06A4306D06}" type="slidenum">
              <a:rPr lang="ru-RU" altLang="ru-RU" smtClean="0">
                <a:ea typeface="ＭＳ Ｐゴシック" pitchFamily="34" charset="-128"/>
                <a:cs typeface="Arial" charset="0"/>
              </a:rPr>
              <a:pPr defTabSz="915988"/>
              <a:t>21</a:t>
            </a:fld>
            <a:endParaRPr lang="ru-RU" altLang="ru-RU" smtClean="0"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4AF9D-42B1-49AD-A53E-531C12F79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EDCE5-DD99-4538-BF36-B476D3299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593E7-4E0E-4579-ACD2-F0D45BF03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69E84-718C-4F95-A53F-A0715D2CE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2D12922-B084-4089-8B77-3E9A3D607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3C0EF8-FEE5-4DBD-A539-957054F0B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F27310-01C3-4C68-AF3A-CD297ECF2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07F521-AAC1-4105-9E7E-291C43B79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AAFDE82-C376-4679-943A-F27DA14E9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716727-AB01-4743-B1D7-9BDBD02F0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787C42-8179-491C-BDD5-9CF80A6FF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5E50-DAC1-46EB-AA38-3CA4E990D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5222FA-CA36-44CD-A0D8-627DEE6CB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FEB105-BBA6-4906-8C69-8E5D9B988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248FCF-BE7F-4CF9-A45C-8A933BED8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05D2D7-B503-4EB2-9E3E-B5D4EBD6C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6C149B-F404-418F-90FC-07541624C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325E2-292D-4657-8317-493AB88B7C96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1650-B716-4231-940F-4B46357E6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38AE3-9AF6-41A1-9CF3-95BF82049E94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D71C-D099-42DC-89B8-124906948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B32EA-2F2A-4B38-82D8-2C30BD66EFC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FE38A-24B1-42B8-93CA-D13CB7D96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12FAB-BE32-43CA-91F6-58E81670AA8E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2CA9-3961-4FED-B520-F856B5C38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15EE9-3FAF-4857-8362-5C8FCE400400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2AC7-203B-4F51-8D7C-498F0235E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D9260-07AD-406F-8FBE-4106769F9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4E66-FAD4-43F9-8F00-BA1377A65C01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C88AA-C7B2-4DB5-9B3B-E7F145A80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84083-F2F2-4AFB-AE36-B4B3E99825C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86A68-410B-4E27-B79E-F99352D6A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6161C-88CB-4DF2-9604-D182442CA9F5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58B8D-8DD9-4D64-BA19-2EB5341ED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2B24-FBFE-4F38-B9FF-D8ABD5FBB880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10F60-C11B-4C39-A718-253535157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2381F-DF20-41DB-9D89-0455428314FF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9DF56-46FA-4621-ACE4-5A412EBAD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A083-9333-432C-A015-76F077279749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1A17-0E27-489B-B866-EC7198149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34BB6-7D49-4B5E-B38C-25D6E385B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04C52-C1CE-4CF7-A5CB-9BD23F15D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6EEE6-87A9-4230-A7D0-44EBCC5A3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561CE-1141-4E05-90B2-51AAF897B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09D53-0A7D-427F-B196-6E282A903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19416-F25F-42F0-B1BC-E334AE2B6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4DD0D8E-C5D8-4E08-810E-430B569D9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96" r:id="rId1"/>
    <p:sldLayoutId id="2147485797" r:id="rId2"/>
    <p:sldLayoutId id="2147485798" r:id="rId3"/>
    <p:sldLayoutId id="2147485799" r:id="rId4"/>
    <p:sldLayoutId id="2147485800" r:id="rId5"/>
    <p:sldLayoutId id="2147485801" r:id="rId6"/>
    <p:sldLayoutId id="2147485802" r:id="rId7"/>
    <p:sldLayoutId id="2147485803" r:id="rId8"/>
    <p:sldLayoutId id="2147485804" r:id="rId9"/>
    <p:sldLayoutId id="2147485805" r:id="rId10"/>
    <p:sldLayoutId id="2147485806" r:id="rId11"/>
    <p:sldLayoutId id="2147485807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1D5"/>
            </a:gs>
            <a:gs pos="50000">
              <a:srgbClr val="FFFFFF"/>
            </a:gs>
            <a:gs pos="100000">
              <a:srgbClr val="FFF1D5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A3F357-19E7-4C44-AA16-8DF9FA638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19" r:id="rId1"/>
    <p:sldLayoutId id="2147485820" r:id="rId2"/>
    <p:sldLayoutId id="2147485821" r:id="rId3"/>
    <p:sldLayoutId id="2147485822" r:id="rId4"/>
    <p:sldLayoutId id="2147485823" r:id="rId5"/>
    <p:sldLayoutId id="2147485824" r:id="rId6"/>
    <p:sldLayoutId id="2147485825" r:id="rId7"/>
    <p:sldLayoutId id="2147485826" r:id="rId8"/>
    <p:sldLayoutId id="2147485827" r:id="rId9"/>
    <p:sldLayoutId id="2147485828" r:id="rId10"/>
    <p:sldLayoutId id="2147485829" r:id="rId11"/>
    <p:sldLayoutId id="214748583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08867-BBB4-4768-BF97-8B1D1706B816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95A604-1054-4CA6-BB93-853A804FC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08" r:id="rId1"/>
    <p:sldLayoutId id="2147485809" r:id="rId2"/>
    <p:sldLayoutId id="2147485810" r:id="rId3"/>
    <p:sldLayoutId id="2147485811" r:id="rId4"/>
    <p:sldLayoutId id="2147485812" r:id="rId5"/>
    <p:sldLayoutId id="2147485813" r:id="rId6"/>
    <p:sldLayoutId id="2147485814" r:id="rId7"/>
    <p:sldLayoutId id="2147485815" r:id="rId8"/>
    <p:sldLayoutId id="2147485816" r:id="rId9"/>
    <p:sldLayoutId id="2147485817" r:id="rId10"/>
    <p:sldLayoutId id="2147485818" r:id="rId11"/>
  </p:sldLayoutIdLst>
  <p:transition advClick="0" advTm="5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1.png"/><Relationship Id="rId4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Microsoft_Office_Excel2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1285875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Практический семинар для учителей начальных классов</a:t>
            </a: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928813"/>
            <a:ext cx="8501063" cy="4643437"/>
          </a:xfrm>
        </p:spPr>
        <p:txBody>
          <a:bodyPr/>
          <a:lstStyle/>
          <a:p>
            <a:r>
              <a:rPr lang="ru-RU" b="1" smtClean="0">
                <a:solidFill>
                  <a:srgbClr val="00B0F0"/>
                </a:solidFill>
              </a:rPr>
              <a:t>«Первые итоги реализации</a:t>
            </a:r>
          </a:p>
          <a:p>
            <a:r>
              <a:rPr lang="ru-RU" b="1" smtClean="0">
                <a:solidFill>
                  <a:srgbClr val="00B0F0"/>
                </a:solidFill>
              </a:rPr>
              <a:t>  надпредметного курса</a:t>
            </a:r>
          </a:p>
          <a:p>
            <a:r>
              <a:rPr lang="ru-RU" b="1" smtClean="0">
                <a:solidFill>
                  <a:srgbClr val="00B0F0"/>
                </a:solidFill>
              </a:rPr>
              <a:t> </a:t>
            </a:r>
            <a:r>
              <a:rPr lang="ru-RU" b="1" smtClean="0">
                <a:solidFill>
                  <a:srgbClr val="C00000"/>
                </a:solidFill>
              </a:rPr>
              <a:t>«Мир деятельности</a:t>
            </a:r>
            <a:r>
              <a:rPr lang="ru-RU" smtClean="0"/>
              <a:t>»</a:t>
            </a:r>
          </a:p>
          <a:p>
            <a:r>
              <a:rPr lang="ru-RU" b="1" smtClean="0">
                <a:solidFill>
                  <a:srgbClr val="00B0F0"/>
                </a:solidFill>
              </a:rPr>
              <a:t>1занятие  8.30 кабинет 320      Леонтьева К.М</a:t>
            </a:r>
          </a:p>
          <a:p>
            <a:r>
              <a:rPr lang="ru-RU" smtClean="0"/>
              <a:t> </a:t>
            </a:r>
            <a:r>
              <a:rPr lang="ru-RU" b="1" smtClean="0">
                <a:solidFill>
                  <a:srgbClr val="C00000"/>
                </a:solidFill>
              </a:rPr>
              <a:t>«Терпение»</a:t>
            </a:r>
          </a:p>
          <a:p>
            <a:r>
              <a:rPr lang="ru-RU" b="1" smtClean="0">
                <a:solidFill>
                  <a:srgbClr val="00B0F0"/>
                </a:solidFill>
              </a:rPr>
              <a:t>2 занятие 9.30 кабинет 223 Кузнецова Е.А</a:t>
            </a:r>
            <a:r>
              <a:rPr lang="ru-RU" smtClean="0">
                <a:solidFill>
                  <a:srgbClr val="00B0F0"/>
                </a:solidFill>
              </a:rPr>
              <a:t>.</a:t>
            </a:r>
          </a:p>
          <a:p>
            <a:r>
              <a:rPr lang="ru-RU" b="1" smtClean="0">
                <a:solidFill>
                  <a:srgbClr val="C00000"/>
                </a:solidFill>
              </a:rPr>
              <a:t>«Зачем ученику домашнее задание»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488" y="4221163"/>
            <a:ext cx="1693862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91188" y="3644900"/>
            <a:ext cx="18319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5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941888"/>
            <a:ext cx="1573212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313" y="2500313"/>
            <a:ext cx="214788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500" y="3214688"/>
            <a:ext cx="22383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60350"/>
            <a:ext cx="2268538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 Box 2"/>
          <p:cNvSpPr txBox="1">
            <a:spLocks noChangeArrowheads="1"/>
          </p:cNvSpPr>
          <p:nvPr/>
        </p:nvSpPr>
        <p:spPr bwMode="auto">
          <a:xfrm>
            <a:off x="3059113" y="333375"/>
            <a:ext cx="561657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altLang="ru-RU" sz="3200">
                <a:solidFill>
                  <a:srgbClr val="FF0000"/>
                </a:solidFill>
                <a:latin typeface="Arial" charset="0"/>
                <a:cs typeface="Arial" charset="0"/>
              </a:rPr>
              <a:t>Надпредметный курс</a:t>
            </a:r>
          </a:p>
          <a:p>
            <a:pPr marL="457200" indent="-457200" algn="ctr"/>
            <a:r>
              <a:rPr lang="ru-RU" altLang="ru-RU" sz="4000">
                <a:solidFill>
                  <a:schemeClr val="accent2"/>
                </a:solidFill>
                <a:latin typeface="Arial" charset="0"/>
                <a:cs typeface="Arial" charset="0"/>
              </a:rPr>
              <a:t>«Мир деятельности»</a:t>
            </a:r>
          </a:p>
        </p:txBody>
      </p:sp>
      <p:grpSp>
        <p:nvGrpSpPr>
          <p:cNvPr id="26633" name="Group 8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26635" name="Rectangle 8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26636" name="Rectangle 8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pic>
        <p:nvPicPr>
          <p:cNvPr id="26634" name="Picture 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24525" y="1700213"/>
            <a:ext cx="22320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000250" y="571500"/>
            <a:ext cx="6657975" cy="1003300"/>
          </a:xfrm>
          <a:prstGeom prst="rect">
            <a:avLst/>
          </a:prstGeom>
          <a:solidFill>
            <a:srgbClr val="F7FDC3"/>
          </a:solidFill>
          <a:ln>
            <a:solidFill>
              <a:srgbClr val="FFC000"/>
            </a:solidFill>
          </a:ln>
          <a:effectLst/>
          <a:extLst/>
        </p:spPr>
        <p:txBody>
          <a:bodyPr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tabLst>
                <a:tab pos="1482725" algn="l"/>
              </a:tabLst>
              <a:defRPr/>
            </a:pP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уметь </a:t>
            </a:r>
            <a:r>
              <a:rPr lang="ru-RU" sz="2400" i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выполнять УУД – </a:t>
            </a:r>
          </a:p>
          <a:p>
            <a:pPr indent="152400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tabLst>
                <a:tab pos="1482725" algn="l"/>
              </a:tabLst>
              <a:defRPr/>
            </a:pP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надо знать </a:t>
            </a:r>
            <a:r>
              <a:rPr lang="ru-RU" sz="2400" i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как их выполнять!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57250" y="2500313"/>
            <a:ext cx="7056438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rgbClr val="3333CC"/>
                </a:solidFill>
                <a:latin typeface="Arial" charset="0"/>
                <a:cs typeface="Arial" charset="0"/>
              </a:rPr>
              <a:t>Надпредметный курс </a:t>
            </a:r>
          </a:p>
          <a:p>
            <a:pPr algn="ctr">
              <a:spcBef>
                <a:spcPts val="1200"/>
              </a:spcBef>
            </a:pPr>
            <a:r>
              <a:rPr lang="ru-RU" altLang="ru-RU" i="1">
                <a:solidFill>
                  <a:srgbClr val="F20000"/>
                </a:solidFill>
                <a:latin typeface="Arial" charset="0"/>
                <a:cs typeface="Arial" charset="0"/>
              </a:rPr>
              <a:t>«Мир деятельности»</a:t>
            </a:r>
            <a:endParaRPr lang="ru-RU" altLang="ru-RU" i="1">
              <a:solidFill>
                <a:srgbClr val="3333CC"/>
              </a:solidFill>
              <a:latin typeface="Arial" charset="0"/>
              <a:cs typeface="Arial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00063" y="4286250"/>
            <a:ext cx="83581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63638" indent="-1163638">
              <a:lnSpc>
                <a:spcPct val="120000"/>
              </a:lnSpc>
              <a:defRPr/>
            </a:pPr>
            <a:r>
              <a:rPr lang="ru-RU" sz="2800" i="1" dirty="0">
                <a:solidFill>
                  <a:srgbClr val="F2000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создание теоретического фундамента </a:t>
            </a:r>
          </a:p>
          <a:p>
            <a:pPr marL="1163638">
              <a:lnSpc>
                <a:spcPct val="120000"/>
              </a:lnSpc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для формирования общеучебных </a:t>
            </a:r>
          </a:p>
          <a:p>
            <a:pPr marL="1163638">
              <a:lnSpc>
                <a:spcPct val="120000"/>
              </a:lnSpc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и деятельностных умений и связанных </a:t>
            </a:r>
          </a:p>
          <a:p>
            <a:pPr marL="1163638">
              <a:lnSpc>
                <a:spcPct val="120000"/>
              </a:lnSpc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 ними способностей и личностных качеств</a:t>
            </a:r>
          </a:p>
        </p:txBody>
      </p:sp>
      <p:pic>
        <p:nvPicPr>
          <p:cNvPr id="27653" name="Picture 2" descr="Смайлик весёлы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286625" y="2643188"/>
            <a:ext cx="13255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26" descr="center0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14313"/>
            <a:ext cx="190817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5" name="Group 2"/>
          <p:cNvGrpSpPr>
            <a:grpSpLocks/>
          </p:cNvGrpSpPr>
          <p:nvPr/>
        </p:nvGrpSpPr>
        <p:grpSpPr bwMode="auto">
          <a:xfrm>
            <a:off x="0" y="-3175"/>
            <a:ext cx="9075738" cy="6861175"/>
            <a:chOff x="6" y="1"/>
            <a:chExt cx="5717" cy="4322"/>
          </a:xfrm>
        </p:grpSpPr>
        <p:sp>
          <p:nvSpPr>
            <p:cNvPr id="27656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27657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1571625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Этапы формирования УУД</a:t>
            </a:r>
          </a:p>
        </p:txBody>
      </p:sp>
      <p:sp>
        <p:nvSpPr>
          <p:cNvPr id="286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1571625"/>
            <a:ext cx="7715250" cy="4714875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mtClean="0"/>
              <a:t>ТДМ(первичный опыт на всех уроках)</a:t>
            </a:r>
          </a:p>
          <a:p>
            <a:pPr marL="514350" indent="-514350">
              <a:buFontTx/>
              <a:buAutoNum type="arabicPeriod"/>
            </a:pPr>
            <a:r>
              <a:rPr lang="ru-RU" smtClean="0"/>
              <a:t>МиД: (знакомство с алгоритмом учебной деятельности</a:t>
            </a:r>
          </a:p>
          <a:p>
            <a:pPr marL="514350" indent="-514350">
              <a:buFontTx/>
              <a:buAutoNum type="arabicPeriod"/>
            </a:pPr>
            <a:r>
              <a:rPr lang="ru-RU" smtClean="0"/>
              <a:t>Применение на предметных уроках</a:t>
            </a:r>
          </a:p>
          <a:p>
            <a:pPr marL="514350" indent="-514350">
              <a:buFontTx/>
              <a:buAutoNum type="arabicPeriod"/>
            </a:pPr>
            <a:r>
              <a:rPr lang="ru-RU" smtClean="0"/>
              <a:t>Контроль системы метапредметных знаний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4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29705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29706" name="Rectangle 6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684213" y="3860800"/>
            <a:ext cx="7851775" cy="1512888"/>
            <a:chOff x="473" y="1828"/>
            <a:chExt cx="4946" cy="953"/>
          </a:xfrm>
        </p:grpSpPr>
        <p:sp>
          <p:nvSpPr>
            <p:cNvPr id="29702" name="Text Box 8"/>
            <p:cNvSpPr txBox="1">
              <a:spLocks noChangeArrowheads="1"/>
            </p:cNvSpPr>
            <p:nvPr/>
          </p:nvSpPr>
          <p:spPr bwMode="auto">
            <a:xfrm>
              <a:off x="473" y="1947"/>
              <a:ext cx="1974" cy="703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900" i="1"/>
            </a:p>
            <a:p>
              <a:pPr algn="ctr"/>
              <a:r>
                <a:rPr lang="ru-RU" altLang="ru-RU" sz="2000" i="1">
                  <a:solidFill>
                    <a:srgbClr val="EE0000"/>
                  </a:solidFill>
                  <a:latin typeface="Arial" charset="0"/>
                  <a:cs typeface="Arial" charset="0"/>
                </a:rPr>
                <a:t>Надпредметный курс </a:t>
              </a:r>
            </a:p>
            <a:p>
              <a:pPr algn="ctr"/>
              <a:r>
                <a:rPr lang="ru-RU" altLang="ru-RU" sz="2000" i="1">
                  <a:solidFill>
                    <a:srgbClr val="EE0000"/>
                  </a:solidFill>
                  <a:latin typeface="Arial" charset="0"/>
                  <a:cs typeface="Arial" charset="0"/>
                </a:rPr>
                <a:t>«Мир деятельности»</a:t>
              </a:r>
            </a:p>
          </p:txBody>
        </p:sp>
        <p:pic>
          <p:nvPicPr>
            <p:cNvPr id="29703" name="Picture 9" descr="MCj04403790000[1]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544" y="1828"/>
              <a:ext cx="872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4" name="Text Box 21"/>
            <p:cNvSpPr txBox="1">
              <a:spLocks noChangeArrowheads="1"/>
            </p:cNvSpPr>
            <p:nvPr/>
          </p:nvSpPr>
          <p:spPr bwMode="auto">
            <a:xfrm>
              <a:off x="3551" y="1928"/>
              <a:ext cx="1868" cy="748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400" i="1"/>
            </a:p>
            <a:p>
              <a:pPr algn="ctr"/>
              <a:r>
                <a:rPr lang="ru-RU" altLang="ru-RU" sz="2000" i="1">
                  <a:solidFill>
                    <a:srgbClr val="EE0000"/>
                  </a:solidFill>
                  <a:latin typeface="Arial" charset="0"/>
                  <a:cs typeface="Arial" charset="0"/>
                </a:rPr>
                <a:t>Тренинг УУД</a:t>
              </a:r>
            </a:p>
            <a:p>
              <a:pPr algn="ctr"/>
              <a:r>
                <a:rPr lang="ru-RU" altLang="ru-RU" sz="2000" i="1">
                  <a:solidFill>
                    <a:srgbClr val="EE0000"/>
                  </a:solidFill>
                  <a:latin typeface="Arial" charset="0"/>
                  <a:cs typeface="Arial" charset="0"/>
                </a:rPr>
                <a:t> на предметных уроках</a:t>
              </a:r>
            </a:p>
          </p:txBody>
        </p:sp>
      </p:grpSp>
      <p:pic>
        <p:nvPicPr>
          <p:cNvPr id="29700" name="Picture 24" descr="Peterson18"/>
          <p:cNvPicPr>
            <a:picLocks noChangeAspect="1" noChangeArrowheads="1"/>
          </p:cNvPicPr>
          <p:nvPr/>
        </p:nvPicPr>
        <p:blipFill>
          <a:blip r:embed="rId3" cstate="screen">
            <a:lum bright="-6000" contrast="18000"/>
          </a:blip>
          <a:srcRect/>
          <a:stretch>
            <a:fillRect/>
          </a:stretch>
        </p:blipFill>
        <p:spPr bwMode="auto">
          <a:xfrm>
            <a:off x="1331913" y="981075"/>
            <a:ext cx="192405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1" descr="04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1628775"/>
            <a:ext cx="2376488" cy="1582738"/>
          </a:xfrm>
          <a:prstGeom prst="rect">
            <a:avLst/>
          </a:prstGeom>
          <a:noFill/>
          <a:ln w="28575">
            <a:solidFill>
              <a:srgbClr val="6666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майлик весёлы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6948488" y="4652963"/>
            <a:ext cx="12588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57188" y="357188"/>
            <a:ext cx="8496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Программа</a:t>
            </a:r>
            <a:r>
              <a:rPr lang="ru-RU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надпредметного курса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643063" y="1500188"/>
            <a:ext cx="5903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20000"/>
                </a:solidFill>
                <a:latin typeface="Arial" pitchFamily="34" charset="0"/>
                <a:cs typeface="Arial" pitchFamily="34" charset="0"/>
              </a:rPr>
              <a:t>«Мир</a:t>
            </a: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solidFill>
                  <a:srgbClr val="F20000"/>
                </a:solidFill>
                <a:latin typeface="Arial" pitchFamily="34" charset="0"/>
                <a:cs typeface="Arial" pitchFamily="34" charset="0"/>
              </a:rPr>
              <a:t>деятельности»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857250" y="2428875"/>
            <a:ext cx="7531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70C0"/>
                </a:solidFill>
                <a:latin typeface="Calibri" pitchFamily="34" charset="0"/>
              </a:rPr>
              <a:t>4 содержательно-методические линии: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76288" y="3230563"/>
            <a:ext cx="7273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►</a:t>
            </a:r>
            <a:r>
              <a:rPr lang="ru-RU" altLang="ru-RU" sz="32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 организационно-рефлексивная;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V="1">
            <a:off x="900113" y="2997200"/>
            <a:ext cx="6408737" cy="6350"/>
          </a:xfrm>
          <a:prstGeom prst="line">
            <a:avLst/>
          </a:prstGeom>
          <a:noFill/>
          <a:ln w="28575">
            <a:solidFill>
              <a:srgbClr val="003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76288" y="3878263"/>
            <a:ext cx="4248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►</a:t>
            </a:r>
            <a:r>
              <a:rPr lang="ru-RU" altLang="ru-RU" sz="32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 коммуникативная;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776288" y="4454525"/>
            <a:ext cx="3889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►</a:t>
            </a:r>
            <a:r>
              <a:rPr lang="ru-RU" altLang="ru-RU" sz="32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 познавательная;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776288" y="5103813"/>
            <a:ext cx="3097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►</a:t>
            </a:r>
            <a:r>
              <a:rPr lang="ru-RU" altLang="ru-RU" sz="3200">
                <a:solidFill>
                  <a:srgbClr val="003600"/>
                </a:solidFill>
                <a:latin typeface="Calibri" pitchFamily="34" charset="0"/>
                <a:sym typeface="Wingdings 2" pitchFamily="18" charset="2"/>
              </a:rPr>
              <a:t> ценностная.</a:t>
            </a:r>
          </a:p>
        </p:txBody>
      </p:sp>
      <p:pic>
        <p:nvPicPr>
          <p:cNvPr id="30731" name="Picture 26" descr="center0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313"/>
            <a:ext cx="17637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32" name="Group 1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30734" name="Rectangle 1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785813" y="1928813"/>
            <a:ext cx="6713537" cy="1595437"/>
          </a:xfrm>
          <a:prstGeom prst="rect">
            <a:avLst/>
          </a:prstGeom>
          <a:solidFill>
            <a:srgbClr val="FFFF99">
              <a:alpha val="58823"/>
            </a:srgbClr>
          </a:solidFill>
          <a:ln w="9525">
            <a:solidFill>
              <a:srgbClr val="F0EA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57200" indent="-457200" algn="ctr">
              <a:tabLst>
                <a:tab pos="1482725" algn="l"/>
              </a:tabLst>
            </a:pPr>
            <a:endParaRPr lang="ru-RU" altLang="ru-RU" sz="800"/>
          </a:p>
          <a:p>
            <a:pPr marL="457200" indent="-457200" algn="ctr">
              <a:lnSpc>
                <a:spcPct val="130000"/>
              </a:lnSpc>
              <a:tabLst>
                <a:tab pos="1482725" algn="l"/>
              </a:tabLst>
            </a:pPr>
            <a:r>
              <a:rPr lang="en-US" altLang="ru-RU" sz="2500" i="1">
                <a:latin typeface="Arial" charset="0"/>
                <a:cs typeface="Arial" charset="0"/>
              </a:rPr>
              <a:t>1</a:t>
            </a:r>
            <a:r>
              <a:rPr lang="ru-RU" altLang="ru-RU" sz="2500" i="1">
                <a:latin typeface="Arial" charset="0"/>
                <a:cs typeface="Arial" charset="0"/>
              </a:rPr>
              <a:t>. Организационно-рефлексивная</a:t>
            </a:r>
          </a:p>
          <a:p>
            <a:pPr marL="457200" indent="-457200" algn="ctr">
              <a:lnSpc>
                <a:spcPct val="130000"/>
              </a:lnSpc>
              <a:tabLst>
                <a:tab pos="1482725" algn="l"/>
              </a:tabLst>
            </a:pPr>
            <a:r>
              <a:rPr lang="ru-RU" altLang="ru-RU" sz="2200">
                <a:solidFill>
                  <a:srgbClr val="FF0000"/>
                </a:solidFill>
                <a:latin typeface="Arial" charset="0"/>
                <a:cs typeface="Arial" charset="0"/>
              </a:rPr>
              <a:t>Основная цель:</a:t>
            </a:r>
          </a:p>
          <a:p>
            <a:pPr marL="457200" indent="-457200" algn="ctr">
              <a:lnSpc>
                <a:spcPct val="130000"/>
              </a:lnSpc>
              <a:tabLst>
                <a:tab pos="1482725" algn="l"/>
              </a:tabLst>
            </a:pPr>
            <a:r>
              <a:rPr lang="ru-RU" altLang="ru-RU" sz="2200">
                <a:latin typeface="Arial" charset="0"/>
                <a:cs typeface="Arial" charset="0"/>
              </a:rPr>
              <a:t>знакомство с шагами учебной деятельности</a:t>
            </a:r>
          </a:p>
        </p:txBody>
      </p:sp>
      <p:grpSp>
        <p:nvGrpSpPr>
          <p:cNvPr id="31747" name="Group 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31751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31752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pic>
        <p:nvPicPr>
          <p:cNvPr id="31748" name="Picture 2" descr="Смайлик весёлы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429500" y="2071688"/>
            <a:ext cx="13255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10"/>
          <p:cNvSpPr>
            <a:spLocks noChangeArrowheads="1"/>
          </p:cNvSpPr>
          <p:nvPr/>
        </p:nvSpPr>
        <p:spPr bwMode="auto">
          <a:xfrm>
            <a:off x="357188" y="500063"/>
            <a:ext cx="8461375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altLang="ru-RU" sz="2600">
                <a:solidFill>
                  <a:srgbClr val="0070C0"/>
                </a:solidFill>
                <a:latin typeface="Arial" charset="0"/>
                <a:cs typeface="Arial" charset="0"/>
              </a:rPr>
              <a:t>Курс </a:t>
            </a:r>
            <a:r>
              <a:rPr lang="ru-RU" altLang="ru-RU" sz="2600">
                <a:solidFill>
                  <a:srgbClr val="FF0000"/>
                </a:solidFill>
                <a:latin typeface="Arial" charset="0"/>
                <a:cs typeface="Arial" charset="0"/>
              </a:rPr>
              <a:t>«Мир деятельности» </a:t>
            </a:r>
            <a:r>
              <a:rPr lang="ru-RU" altLang="ru-RU" sz="2600">
                <a:solidFill>
                  <a:srgbClr val="0070C0"/>
                </a:solidFill>
                <a:latin typeface="Arial" charset="0"/>
                <a:cs typeface="Arial" charset="0"/>
              </a:rPr>
              <a:t>состоит </a:t>
            </a:r>
          </a:p>
          <a:p>
            <a:pPr algn="ctr"/>
            <a:r>
              <a:rPr lang="ru-RU" altLang="ru-RU" sz="2600">
                <a:solidFill>
                  <a:srgbClr val="0070C0"/>
                </a:solidFill>
                <a:latin typeface="Arial" charset="0"/>
                <a:cs typeface="Arial" charset="0"/>
              </a:rPr>
              <a:t>из </a:t>
            </a:r>
            <a:r>
              <a:rPr lang="ru-RU" altLang="ru-RU" sz="2600" u="sng">
                <a:solidFill>
                  <a:srgbClr val="0070C0"/>
                </a:solidFill>
                <a:latin typeface="Arial" charset="0"/>
                <a:cs typeface="Arial" charset="0"/>
              </a:rPr>
              <a:t>четырех</a:t>
            </a:r>
            <a:r>
              <a:rPr lang="ru-RU" altLang="ru-RU" sz="2600">
                <a:solidFill>
                  <a:srgbClr val="0070C0"/>
                </a:solidFill>
                <a:latin typeface="Arial" charset="0"/>
                <a:cs typeface="Arial" charset="0"/>
              </a:rPr>
              <a:t> содержательно-методических линий:</a:t>
            </a:r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500063" y="3929063"/>
            <a:ext cx="7858125" cy="2352675"/>
          </a:xfrm>
          <a:prstGeom prst="rect">
            <a:avLst/>
          </a:prstGeom>
          <a:solidFill>
            <a:srgbClr val="FFE0C1">
              <a:alpha val="47842"/>
            </a:srgbClr>
          </a:solidFill>
          <a:ln w="9525">
            <a:solidFill>
              <a:srgbClr val="CCC7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>
              <a:lnSpc>
                <a:spcPct val="130000"/>
              </a:lnSpc>
            </a:pPr>
            <a:r>
              <a:rPr lang="ru-RU" altLang="ru-RU" sz="2500" i="1">
                <a:latin typeface="Arial" charset="0"/>
                <a:cs typeface="Arial" charset="0"/>
              </a:rPr>
              <a:t>2.  Коммуникативная</a:t>
            </a:r>
            <a:r>
              <a:rPr lang="ru-RU" altLang="ru-RU" sz="2400" i="1">
                <a:latin typeface="Arial" charset="0"/>
                <a:cs typeface="Arial" charset="0"/>
              </a:rPr>
              <a:t>: </a:t>
            </a:r>
          </a:p>
          <a:p>
            <a:pPr algn="ctr">
              <a:lnSpc>
                <a:spcPct val="130000"/>
              </a:lnSpc>
            </a:pPr>
            <a:r>
              <a:rPr lang="ru-RU" altLang="ru-RU" sz="2200">
                <a:solidFill>
                  <a:srgbClr val="FF0000"/>
                </a:solidFill>
                <a:latin typeface="Arial" charset="0"/>
                <a:cs typeface="Arial" charset="0"/>
              </a:rPr>
              <a:t>Основная цель:</a:t>
            </a:r>
          </a:p>
          <a:p>
            <a:pPr algn="ctr">
              <a:lnSpc>
                <a:spcPct val="130000"/>
              </a:lnSpc>
            </a:pPr>
            <a:r>
              <a:rPr lang="ru-RU" altLang="ru-RU" sz="220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>
                <a:latin typeface="Arial" charset="0"/>
                <a:cs typeface="Arial" charset="0"/>
              </a:rPr>
              <a:t>формирование норм поведения в классе, норм общения, коммуникативного взаимодействия, </a:t>
            </a:r>
          </a:p>
          <a:p>
            <a:pPr algn="ctr">
              <a:lnSpc>
                <a:spcPct val="130000"/>
              </a:lnSpc>
            </a:pPr>
            <a:r>
              <a:rPr lang="ru-RU" altLang="ru-RU" sz="2200">
                <a:latin typeface="Arial" charset="0"/>
                <a:cs typeface="Arial" charset="0"/>
              </a:rPr>
              <a:t>волевой саморегуляции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42938" y="3857625"/>
            <a:ext cx="7700962" cy="2633663"/>
          </a:xfrm>
          <a:prstGeom prst="rect">
            <a:avLst/>
          </a:prstGeom>
          <a:solidFill>
            <a:srgbClr val="FFCC99">
              <a:alpha val="54901"/>
            </a:srgbClr>
          </a:solidFill>
          <a:ln w="9525">
            <a:solidFill>
              <a:srgbClr val="CCC7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>
              <a:lnSpc>
                <a:spcPct val="130000"/>
              </a:lnSpc>
            </a:pPr>
            <a:r>
              <a:rPr lang="ru-RU" altLang="ru-RU" sz="2500" i="1">
                <a:latin typeface="Arial" charset="0"/>
                <a:cs typeface="Arial" charset="0"/>
              </a:rPr>
              <a:t>4. Ценностная</a:t>
            </a:r>
            <a:r>
              <a:rPr lang="ru-RU" altLang="ru-RU" sz="2400">
                <a:latin typeface="Arial" charset="0"/>
                <a:cs typeface="Arial" charset="0"/>
              </a:rPr>
              <a:t>:</a:t>
            </a:r>
          </a:p>
          <a:p>
            <a:pPr marL="457200" indent="-457200" algn="ctr">
              <a:lnSpc>
                <a:spcPct val="130000"/>
              </a:lnSpc>
            </a:pPr>
            <a:r>
              <a:rPr lang="ru-RU" altLang="ru-RU">
                <a:latin typeface="Arial" charset="0"/>
                <a:cs typeface="Arial" charset="0"/>
              </a:rPr>
              <a:t> </a:t>
            </a:r>
            <a:r>
              <a:rPr lang="ru-RU" altLang="ru-RU" sz="2200">
                <a:solidFill>
                  <a:srgbClr val="FF0000"/>
                </a:solidFill>
                <a:latin typeface="Arial" charset="0"/>
                <a:cs typeface="Arial" charset="0"/>
              </a:rPr>
              <a:t>Основная цель:</a:t>
            </a:r>
          </a:p>
          <a:p>
            <a:pPr marL="457200" indent="-457200" algn="ctr">
              <a:lnSpc>
                <a:spcPct val="130000"/>
              </a:lnSpc>
            </a:pPr>
            <a:r>
              <a:rPr lang="ru-RU" altLang="ru-RU" sz="220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200">
                <a:latin typeface="Arial" charset="0"/>
                <a:cs typeface="Arial" charset="0"/>
              </a:rPr>
              <a:t>формирование нравственно-этических норм,</a:t>
            </a:r>
          </a:p>
          <a:p>
            <a:pPr marL="457200" indent="-457200" algn="ctr">
              <a:lnSpc>
                <a:spcPct val="130000"/>
              </a:lnSpc>
            </a:pPr>
            <a:r>
              <a:rPr lang="ru-RU" altLang="ru-RU" sz="2200">
                <a:latin typeface="Arial" charset="0"/>
                <a:cs typeface="Arial" charset="0"/>
              </a:rPr>
              <a:t>ценностных ориентиров, норм самовоспитания,</a:t>
            </a:r>
          </a:p>
          <a:p>
            <a:pPr marL="457200" indent="-457200" algn="ctr">
              <a:lnSpc>
                <a:spcPct val="130000"/>
              </a:lnSpc>
            </a:pPr>
            <a:r>
              <a:rPr lang="ru-RU" altLang="ru-RU" sz="2200">
                <a:latin typeface="Arial" charset="0"/>
                <a:cs typeface="Arial" charset="0"/>
              </a:rPr>
              <a:t>здорового образа жизни 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642938" y="785813"/>
            <a:ext cx="7715250" cy="2792412"/>
          </a:xfrm>
          <a:prstGeom prst="rect">
            <a:avLst/>
          </a:prstGeom>
          <a:solidFill>
            <a:srgbClr val="FFFF99">
              <a:alpha val="57001"/>
            </a:srgbClr>
          </a:solidFill>
          <a:ln>
            <a:solidFill>
              <a:srgbClr val="CCC700"/>
            </a:solidFill>
          </a:ln>
          <a:effectLst/>
          <a:extLst/>
        </p:spPr>
        <p:txBody>
          <a:bodyPr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i="1" dirty="0">
                <a:latin typeface="Arial" pitchFamily="34" charset="0"/>
                <a:cs typeface="Arial" pitchFamily="34" charset="0"/>
              </a:rPr>
              <a:t>3. Познавательная: </a:t>
            </a:r>
          </a:p>
          <a:p>
            <a:pPr marL="457200" indent="-45720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Основная цель: </a:t>
            </a:r>
          </a:p>
          <a:p>
            <a:pPr marL="457200" indent="-45720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знакомство с методами познания,</a:t>
            </a:r>
          </a:p>
          <a:p>
            <a:pPr marL="457200" indent="-45720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 поиска информации, работы с текстами,</a:t>
            </a:r>
          </a:p>
          <a:p>
            <a:pPr marL="457200" indent="-45720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 организация саморазвития познавательных процессов</a:t>
            </a:r>
          </a:p>
        </p:txBody>
      </p:sp>
      <p:grpSp>
        <p:nvGrpSpPr>
          <p:cNvPr id="32772" name="Group 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32774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32775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pic>
        <p:nvPicPr>
          <p:cNvPr id="32773" name="Picture 2" descr="Смайлик весёлы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500938" y="428625"/>
            <a:ext cx="13160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2147888"/>
            <a:ext cx="2160588" cy="555625"/>
          </a:xfrm>
        </p:spPr>
        <p:txBody>
          <a:bodyPr/>
          <a:lstStyle/>
          <a:p>
            <a:r>
              <a:rPr lang="ru-RU" altLang="ru-RU" sz="800" smtClean="0"/>
              <a:t>С-29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33838" name="Rectangle 4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33839" name="Rectangle 5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graphicFrame>
        <p:nvGraphicFramePr>
          <p:cNvPr id="128006" name="Group 6"/>
          <p:cNvGraphicFramePr>
            <a:graphicFrameLocks noGrp="1"/>
          </p:cNvGraphicFramePr>
          <p:nvPr/>
        </p:nvGraphicFramePr>
        <p:xfrm>
          <a:off x="755650" y="941388"/>
          <a:ext cx="3327400" cy="4033837"/>
        </p:xfrm>
        <a:graphic>
          <a:graphicData uri="http://schemas.openxmlformats.org/drawingml/2006/table">
            <a:tbl>
              <a:tblPr/>
              <a:tblGrid>
                <a:gridCol w="3327400"/>
              </a:tblGrid>
              <a:tr h="908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Основные виды УУД          в ФГОС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1. Регулятивные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2. Коммуникативные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3. Познавательные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 4. Личностные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8020" name="Group 20"/>
          <p:cNvGraphicFramePr>
            <a:graphicFrameLocks noGrp="1"/>
          </p:cNvGraphicFramePr>
          <p:nvPr/>
        </p:nvGraphicFramePr>
        <p:xfrm>
          <a:off x="4900613" y="923925"/>
          <a:ext cx="3487737" cy="4054475"/>
        </p:xfrm>
        <a:graphic>
          <a:graphicData uri="http://schemas.openxmlformats.org/drawingml/2006/table">
            <a:tbl>
              <a:tblPr/>
              <a:tblGrid>
                <a:gridCol w="3487737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Основные линии курса «Мир деятельности»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1. Организационно-    рефлексивная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2. Коммуникативная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3. Познавательная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  4. Ценностная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4186238" y="2228850"/>
            <a:ext cx="598487" cy="2357438"/>
            <a:chOff x="2637" y="1507"/>
            <a:chExt cx="377" cy="1485"/>
          </a:xfrm>
        </p:grpSpPr>
        <p:sp>
          <p:nvSpPr>
            <p:cNvPr id="33834" name="Line 35"/>
            <p:cNvSpPr>
              <a:spLocks noChangeShapeType="1"/>
            </p:cNvSpPr>
            <p:nvPr/>
          </p:nvSpPr>
          <p:spPr bwMode="auto">
            <a:xfrm>
              <a:off x="2638" y="1507"/>
              <a:ext cx="37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sysDot"/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5" name="Line 36"/>
            <p:cNvSpPr>
              <a:spLocks noChangeShapeType="1"/>
            </p:cNvSpPr>
            <p:nvPr/>
          </p:nvSpPr>
          <p:spPr bwMode="auto">
            <a:xfrm>
              <a:off x="2638" y="2002"/>
              <a:ext cx="37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sysDot"/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6" name="Line 37"/>
            <p:cNvSpPr>
              <a:spLocks noChangeShapeType="1"/>
            </p:cNvSpPr>
            <p:nvPr/>
          </p:nvSpPr>
          <p:spPr bwMode="auto">
            <a:xfrm>
              <a:off x="2637" y="2497"/>
              <a:ext cx="37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sysDot"/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7" name="Line 38"/>
            <p:cNvSpPr>
              <a:spLocks noChangeShapeType="1"/>
            </p:cNvSpPr>
            <p:nvPr/>
          </p:nvSpPr>
          <p:spPr bwMode="auto">
            <a:xfrm>
              <a:off x="2638" y="2992"/>
              <a:ext cx="37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prstDash val="sysDot"/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766763" y="5357813"/>
            <a:ext cx="7634287" cy="879475"/>
            <a:chOff x="483" y="3375"/>
            <a:chExt cx="4809" cy="554"/>
          </a:xfrm>
        </p:grpSpPr>
        <p:pic>
          <p:nvPicPr>
            <p:cNvPr id="33826" name="Picture 40" descr="Peterson13"/>
            <p:cNvPicPr>
              <a:picLocks noChangeAspect="1" noChangeArrowheads="1"/>
            </p:cNvPicPr>
            <p:nvPr/>
          </p:nvPicPr>
          <p:blipFill>
            <a:blip r:embed="rId2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4211" y="3375"/>
              <a:ext cx="460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7" name="Picture 41" descr="Peterson15"/>
            <p:cNvPicPr>
              <a:picLocks noChangeAspect="1" noChangeArrowheads="1"/>
            </p:cNvPicPr>
            <p:nvPr/>
          </p:nvPicPr>
          <p:blipFill>
            <a:blip r:embed="rId3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4830" y="3375"/>
              <a:ext cx="462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8" name="Picture 42" descr="Peterson5"/>
            <p:cNvPicPr>
              <a:picLocks noChangeAspect="1" noChangeArrowheads="1"/>
            </p:cNvPicPr>
            <p:nvPr/>
          </p:nvPicPr>
          <p:blipFill>
            <a:blip r:embed="rId4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1113" y="3375"/>
              <a:ext cx="452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9" name="Picture 43" descr="Peterson7"/>
            <p:cNvPicPr>
              <a:picLocks noChangeAspect="1" noChangeArrowheads="1"/>
            </p:cNvPicPr>
            <p:nvPr/>
          </p:nvPicPr>
          <p:blipFill>
            <a:blip r:embed="rId5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1724" y="3375"/>
              <a:ext cx="462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30" name="Picture 44" descr="Peterson8"/>
            <p:cNvPicPr>
              <a:picLocks noChangeAspect="1" noChangeArrowheads="1"/>
            </p:cNvPicPr>
            <p:nvPr/>
          </p:nvPicPr>
          <p:blipFill>
            <a:blip r:embed="rId6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2345" y="3375"/>
              <a:ext cx="462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31" name="Picture 45" descr="Peterson9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2966" y="3375"/>
              <a:ext cx="464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32" name="Picture 46" descr="Peterson"/>
            <p:cNvPicPr>
              <a:picLocks noChangeAspect="1" noChangeArrowheads="1"/>
            </p:cNvPicPr>
            <p:nvPr/>
          </p:nvPicPr>
          <p:blipFill>
            <a:blip r:embed="rId8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483" y="3375"/>
              <a:ext cx="471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33" name="Picture 47" descr="Peterson10"/>
            <p:cNvPicPr>
              <a:picLocks noChangeAspect="1" noChangeArrowheads="1"/>
            </p:cNvPicPr>
            <p:nvPr/>
          </p:nvPicPr>
          <p:blipFill>
            <a:blip r:embed="rId9" cstate="screen">
              <a:lum bright="-6000" contrast="18000"/>
            </a:blip>
            <a:srcRect/>
            <a:stretch>
              <a:fillRect/>
            </a:stretch>
          </p:blipFill>
          <p:spPr bwMode="auto">
            <a:xfrm>
              <a:off x="3589" y="3375"/>
              <a:ext cx="463" cy="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Текст 5"/>
          <p:cNvSpPr txBox="1">
            <a:spLocks/>
          </p:cNvSpPr>
          <p:nvPr/>
        </p:nvSpPr>
        <p:spPr bwMode="auto">
          <a:xfrm>
            <a:off x="500063" y="642938"/>
            <a:ext cx="15240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100"/>
              </a:spcBef>
              <a:spcAft>
                <a:spcPts val="400"/>
              </a:spcAft>
              <a:buClr>
                <a:srgbClr val="FE8637"/>
              </a:buClr>
              <a:buSzPct val="70000"/>
            </a:pPr>
            <a:endParaRPr lang="ru-RU" altLang="ru-RU" sz="1200">
              <a:solidFill>
                <a:srgbClr val="000000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34819" name="Текст 5"/>
          <p:cNvSpPr txBox="1">
            <a:spLocks/>
          </p:cNvSpPr>
          <p:nvPr/>
        </p:nvSpPr>
        <p:spPr bwMode="auto">
          <a:xfrm>
            <a:off x="3143250" y="642938"/>
            <a:ext cx="15240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100"/>
              </a:spcBef>
              <a:spcAft>
                <a:spcPts val="400"/>
              </a:spcAft>
              <a:buClr>
                <a:srgbClr val="FE8637"/>
              </a:buClr>
              <a:buSzPct val="70000"/>
            </a:pPr>
            <a:endParaRPr lang="ru-RU" altLang="ru-RU" sz="1200">
              <a:solidFill>
                <a:srgbClr val="000000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34820" name="Текст 5"/>
          <p:cNvSpPr txBox="1">
            <a:spLocks/>
          </p:cNvSpPr>
          <p:nvPr/>
        </p:nvSpPr>
        <p:spPr bwMode="auto">
          <a:xfrm>
            <a:off x="6286500" y="1000125"/>
            <a:ext cx="15240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100"/>
              </a:spcBef>
              <a:spcAft>
                <a:spcPts val="400"/>
              </a:spcAft>
              <a:buClr>
                <a:srgbClr val="FE8637"/>
              </a:buClr>
              <a:buSzPct val="70000"/>
            </a:pPr>
            <a:endParaRPr lang="ru-RU" altLang="ru-RU" sz="1200">
              <a:solidFill>
                <a:srgbClr val="000000"/>
              </a:solidFill>
              <a:latin typeface="Century Schoolbook" pitchFamily="18" charset="0"/>
              <a:cs typeface="Arial" charset="0"/>
            </a:endParaRPr>
          </a:p>
        </p:txBody>
      </p:sp>
      <p:sp>
        <p:nvSpPr>
          <p:cNvPr id="34821" name="TextBox 13"/>
          <p:cNvSpPr txBox="1">
            <a:spLocks noChangeArrowheads="1"/>
          </p:cNvSpPr>
          <p:nvPr/>
        </p:nvSpPr>
        <p:spPr bwMode="auto">
          <a:xfrm>
            <a:off x="588963" y="1196975"/>
            <a:ext cx="7715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i="1">
                <a:solidFill>
                  <a:srgbClr val="00B050"/>
                </a:solidFill>
                <a:latin typeface="Arial" charset="0"/>
                <a:cs typeface="Arial" charset="0"/>
              </a:rPr>
              <a:t>Какую роль выполняет учитель в учебной деятельности?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3945" y="2564904"/>
            <a:ext cx="2570400" cy="3553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организует</a:t>
            </a:r>
            <a:endParaRPr lang="ru-RU" sz="32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08089" y="2714619"/>
            <a:ext cx="2570400" cy="3553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cs typeface="Arial" pitchFamily="34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cs typeface="Arial" pitchFamily="34" charset="0"/>
              </a:rPr>
              <a:t> </a:t>
            </a:r>
            <a:endParaRPr lang="ru-RU" sz="3200" dirty="0">
              <a:ln>
                <a:solidFill>
                  <a:srgbClr val="0070C0"/>
                </a:solidFill>
              </a:ln>
              <a:solidFill>
                <a:srgbClr val="7030A0"/>
              </a:solidFill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помогает</a:t>
            </a:r>
            <a:endParaRPr lang="ru-RU" sz="3200" dirty="0">
              <a:ln>
                <a:solidFill>
                  <a:srgbClr val="0070C0"/>
                </a:solidFill>
              </a:ln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0750" y="2564904"/>
            <a:ext cx="2570400" cy="3564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учится</a:t>
            </a:r>
            <a:endParaRPr lang="ru-RU" sz="32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5" name="Picture 2" descr="C:\Users\drosha\AppData\Local\Microsoft\Windows\Temporary Internet Files\Content.IE5\1VUT7NH3\MCj03433410000[1].wmf"/>
          <p:cNvPicPr>
            <a:picLocks noChangeAspect="1" noChangeArrowheads="1"/>
          </p:cNvPicPr>
          <p:nvPr/>
        </p:nvPicPr>
        <p:blipFill>
          <a:blip r:embed="rId2" cstate="screen"/>
          <a:srcRect t="11842"/>
          <a:stretch>
            <a:fillRect/>
          </a:stretch>
        </p:blipFill>
        <p:spPr bwMode="auto">
          <a:xfrm>
            <a:off x="1014413" y="3644900"/>
            <a:ext cx="1808162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4" descr="C:\Users\drosha\AppData\Local\Microsoft\Windows\Temporary Internet Files\Content.IE5\EU8PK8ZK\MCBD07204_0000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34125" y="3690938"/>
            <a:ext cx="17938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7" descr="C:\Users\drosha\AppData\Local\Microsoft\Windows\Temporary Internet Files\Content.IE5\5QGUHMVD\MCj0415490000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0975" y="3625850"/>
            <a:ext cx="162083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1025525" y="393700"/>
            <a:ext cx="7129463" cy="7207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Тестирование</a:t>
            </a:r>
          </a:p>
        </p:txBody>
      </p:sp>
      <p:pic>
        <p:nvPicPr>
          <p:cNvPr id="34829" name="Picture 5" descr="C:\Users\Rogatova\Desktop\МИД\image001-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32713" y="309563"/>
            <a:ext cx="10096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254000" y="257175"/>
            <a:ext cx="2016125" cy="574675"/>
          </a:xfrm>
          <a:prstGeom prst="roundRect">
            <a:avLst/>
          </a:prstGeom>
          <a:solidFill>
            <a:srgbClr val="4BB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1-4 класс</a:t>
            </a:r>
          </a:p>
        </p:txBody>
      </p:sp>
      <p:grpSp>
        <p:nvGrpSpPr>
          <p:cNvPr id="34831" name="Group 2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34832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34833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88" y="1643063"/>
            <a:ext cx="7000875" cy="142875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3200" dirty="0" smtClean="0"/>
              <a:t>- Высокий 			</a:t>
            </a:r>
            <a:r>
              <a:rPr lang="ru-RU" sz="3200" dirty="0"/>
              <a:t> </a:t>
            </a:r>
            <a:r>
              <a:rPr lang="ru-RU" sz="3200" dirty="0" smtClean="0"/>
              <a:t>     - Средний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Выше среднего     	      - Низкий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29" name="Текст 8"/>
          <p:cNvSpPr>
            <a:spLocks noGrp="1"/>
          </p:cNvSpPr>
          <p:nvPr>
            <p:ph type="body" idx="1"/>
          </p:nvPr>
        </p:nvSpPr>
        <p:spPr>
          <a:xfrm>
            <a:off x="428625" y="3071813"/>
            <a:ext cx="3786188" cy="639762"/>
          </a:xfrm>
        </p:spPr>
        <p:txBody>
          <a:bodyPr/>
          <a:lstStyle/>
          <a:p>
            <a:pPr algn="ctr"/>
            <a:r>
              <a:rPr lang="ru-RU" sz="2800" smtClean="0"/>
              <a:t>Изучают</a:t>
            </a:r>
            <a:r>
              <a:rPr lang="ru-RU" smtClean="0"/>
              <a:t> </a:t>
            </a:r>
          </a:p>
        </p:txBody>
      </p:sp>
      <p:graphicFrame>
        <p:nvGraphicFramePr>
          <p:cNvPr id="1026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285750" y="3429000"/>
          <a:ext cx="4040188" cy="3736975"/>
        </p:xfrm>
        <a:graphic>
          <a:graphicData uri="http://schemas.openxmlformats.org/presentationml/2006/ole">
            <p:oleObj spid="_x0000_s1026" r:id="rId3" imgW="4041998" imgH="3737172" progId="Excel.Chart.8">
              <p:embed/>
            </p:oleObj>
          </a:graphicData>
        </a:graphic>
      </p:graphicFrame>
      <p:sp>
        <p:nvSpPr>
          <p:cNvPr id="1030" name="Текст 9"/>
          <p:cNvSpPr>
            <a:spLocks noGrp="1"/>
          </p:cNvSpPr>
          <p:nvPr>
            <p:ph type="body" sz="quarter" idx="3"/>
          </p:nvPr>
        </p:nvSpPr>
        <p:spPr>
          <a:xfrm>
            <a:off x="4714875" y="2928938"/>
            <a:ext cx="4041775" cy="639762"/>
          </a:xfrm>
        </p:spPr>
        <p:txBody>
          <a:bodyPr/>
          <a:lstStyle/>
          <a:p>
            <a:pPr algn="ctr"/>
            <a:r>
              <a:rPr lang="ru-RU" sz="2800" smtClean="0"/>
              <a:t>Не изучают</a:t>
            </a:r>
          </a:p>
        </p:txBody>
      </p:sp>
      <p:graphicFrame>
        <p:nvGraphicFramePr>
          <p:cNvPr id="1027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643438" y="3357563"/>
          <a:ext cx="4041775" cy="3808412"/>
        </p:xfrm>
        <a:graphic>
          <a:graphicData uri="http://schemas.openxmlformats.org/presentationml/2006/ole">
            <p:oleObj spid="_x0000_s1027" r:id="rId4" imgW="4041998" imgH="3810330" progId="Excel.Chart.8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786313" y="2143125"/>
            <a:ext cx="785812" cy="5715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" y="1285875"/>
            <a:ext cx="785812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2938" y="2143125"/>
            <a:ext cx="785812" cy="571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86313" y="1285875"/>
            <a:ext cx="785812" cy="5715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5" name="TextBox 12"/>
          <p:cNvSpPr txBox="1">
            <a:spLocks noChangeArrowheads="1"/>
          </p:cNvSpPr>
          <p:nvPr/>
        </p:nvSpPr>
        <p:spPr bwMode="auto">
          <a:xfrm>
            <a:off x="2357438" y="414337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11%</a:t>
            </a: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1500188" y="407193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11%</a:t>
            </a:r>
          </a:p>
        </p:txBody>
      </p:sp>
      <p:sp>
        <p:nvSpPr>
          <p:cNvPr id="1037" name="TextBox 14"/>
          <p:cNvSpPr txBox="1">
            <a:spLocks noChangeArrowheads="1"/>
          </p:cNvSpPr>
          <p:nvPr/>
        </p:nvSpPr>
        <p:spPr bwMode="auto">
          <a:xfrm>
            <a:off x="1143000" y="54292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38%</a:t>
            </a:r>
          </a:p>
        </p:txBody>
      </p:sp>
      <p:sp>
        <p:nvSpPr>
          <p:cNvPr id="1038" name="TextBox 18"/>
          <p:cNvSpPr txBox="1">
            <a:spLocks noChangeArrowheads="1"/>
          </p:cNvSpPr>
          <p:nvPr/>
        </p:nvSpPr>
        <p:spPr bwMode="auto">
          <a:xfrm>
            <a:off x="2714625" y="5357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38%</a:t>
            </a:r>
          </a:p>
        </p:txBody>
      </p:sp>
      <p:sp>
        <p:nvSpPr>
          <p:cNvPr id="1039" name="TextBox 19"/>
          <p:cNvSpPr txBox="1">
            <a:spLocks noChangeArrowheads="1"/>
          </p:cNvSpPr>
          <p:nvPr/>
        </p:nvSpPr>
        <p:spPr bwMode="auto">
          <a:xfrm>
            <a:off x="4929188" y="350043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0%</a:t>
            </a:r>
          </a:p>
        </p:txBody>
      </p:sp>
      <p:sp>
        <p:nvSpPr>
          <p:cNvPr id="1040" name="TextBox 20"/>
          <p:cNvSpPr txBox="1">
            <a:spLocks noChangeArrowheads="1"/>
          </p:cNvSpPr>
          <p:nvPr/>
        </p:nvSpPr>
        <p:spPr bwMode="auto">
          <a:xfrm>
            <a:off x="6786563" y="4214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20%</a:t>
            </a:r>
          </a:p>
        </p:txBody>
      </p:sp>
      <p:sp>
        <p:nvSpPr>
          <p:cNvPr id="1041" name="TextBox 21"/>
          <p:cNvSpPr txBox="1">
            <a:spLocks noChangeArrowheads="1"/>
          </p:cNvSpPr>
          <p:nvPr/>
        </p:nvSpPr>
        <p:spPr bwMode="auto">
          <a:xfrm>
            <a:off x="6858000" y="564356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36%</a:t>
            </a:r>
          </a:p>
        </p:txBody>
      </p:sp>
      <p:sp>
        <p:nvSpPr>
          <p:cNvPr id="1042" name="TextBox 22"/>
          <p:cNvSpPr txBox="1">
            <a:spLocks noChangeArrowheads="1"/>
          </p:cNvSpPr>
          <p:nvPr/>
        </p:nvSpPr>
        <p:spPr bwMode="auto">
          <a:xfrm>
            <a:off x="5500688" y="500062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44%</a:t>
            </a:r>
          </a:p>
        </p:txBody>
      </p: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714375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Тестирование 2014 год</a:t>
            </a:r>
            <a:endParaRPr lang="ru-RU" sz="4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5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0" y="0"/>
            <a:ext cx="9075738" cy="7575550"/>
            <a:chOff x="6" y="1"/>
            <a:chExt cx="5717" cy="4322"/>
          </a:xfrm>
        </p:grpSpPr>
        <p:sp>
          <p:nvSpPr>
            <p:cNvPr id="18442" name="Rectangle 4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 b="0">
                <a:latin typeface="Arial" charset="0"/>
                <a:cs typeface="Arial" charset="0"/>
              </a:endParaRPr>
            </a:p>
          </p:txBody>
        </p:sp>
        <p:sp>
          <p:nvSpPr>
            <p:cNvPr id="18443" name="Rectangle 5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 b="0">
                <a:latin typeface="Arial" charset="0"/>
                <a:cs typeface="Arial" charset="0"/>
              </a:endParaRPr>
            </a:p>
          </p:txBody>
        </p:sp>
      </p:grpSp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1196975" y="5942013"/>
            <a:ext cx="7043738" cy="369887"/>
          </a:xfrm>
          <a:prstGeom prst="rect">
            <a:avLst/>
          </a:prstGeom>
          <a:gradFill rotWithShape="1">
            <a:gsLst>
              <a:gs pos="0">
                <a:srgbClr val="FECF8A"/>
              </a:gs>
              <a:gs pos="50000">
                <a:srgbClr val="FFFFFF"/>
              </a:gs>
              <a:gs pos="100000">
                <a:srgbClr val="FECF8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22 января 2014 года </a:t>
            </a:r>
          </a:p>
        </p:txBody>
      </p:sp>
      <p:sp>
        <p:nvSpPr>
          <p:cNvPr id="18436" name="TextBox 10"/>
          <p:cNvSpPr txBox="1">
            <a:spLocks noChangeArrowheads="1"/>
          </p:cNvSpPr>
          <p:nvPr/>
        </p:nvSpPr>
        <p:spPr bwMode="auto">
          <a:xfrm>
            <a:off x="285750" y="2119313"/>
            <a:ext cx="848995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400">
                <a:solidFill>
                  <a:srgbClr val="C00000"/>
                </a:solidFill>
                <a:latin typeface="Arial" charset="0"/>
                <a:cs typeface="Arial" charset="0"/>
              </a:rPr>
              <a:t>«Надпредметный курс «Мир деятельности» –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400">
                <a:solidFill>
                  <a:srgbClr val="C00000"/>
                </a:solidFill>
                <a:latin typeface="Arial" charset="0"/>
                <a:cs typeface="Arial" charset="0"/>
              </a:rPr>
              <a:t>недостающее ключевое звено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400">
                <a:solidFill>
                  <a:srgbClr val="C00000"/>
                </a:solidFill>
                <a:latin typeface="Arial" charset="0"/>
                <a:cs typeface="Arial" charset="0"/>
              </a:rPr>
              <a:t>в формировании УУД школьников.</a:t>
            </a:r>
          </a:p>
        </p:txBody>
      </p:sp>
      <p:pic>
        <p:nvPicPr>
          <p:cNvPr id="18437" name="Picture 12"/>
          <p:cNvPicPr>
            <a:picLocks noChangeAspect="1" noChangeArrowheads="1"/>
          </p:cNvPicPr>
          <p:nvPr/>
        </p:nvPicPr>
        <p:blipFill>
          <a:blip r:embed="rId2" cstate="screen">
            <a:lum bright="-6000"/>
          </a:blip>
          <a:srcRect/>
          <a:stretch>
            <a:fillRect/>
          </a:stretch>
        </p:blipFill>
        <p:spPr bwMode="auto">
          <a:xfrm rot="-811323">
            <a:off x="785813" y="714375"/>
            <a:ext cx="1355725" cy="9588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</p:pic>
      <p:pic>
        <p:nvPicPr>
          <p:cNvPr id="18438" name="Рисунок 3" descr="LOGO-GOOD-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785813"/>
            <a:ext cx="9509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4" descr="C:\Users\Кубышева\AppData\Local\Microsoft\Windows\Temporary Internet Files\Content.Outlook\CB7YE3OV\image001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00938" y="571500"/>
            <a:ext cx="9525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10" descr="258.png"/>
          <p:cNvPicPr>
            <a:picLocks noChangeAspect="1"/>
          </p:cNvPicPr>
          <p:nvPr/>
        </p:nvPicPr>
        <p:blipFill>
          <a:blip r:embed="rId5" cstate="screen"/>
          <a:srcRect l="11864" r="11864"/>
          <a:stretch>
            <a:fillRect/>
          </a:stretch>
        </p:blipFill>
        <p:spPr bwMode="auto">
          <a:xfrm>
            <a:off x="928688" y="3643313"/>
            <a:ext cx="2928937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11" descr="582.png"/>
          <p:cNvPicPr>
            <a:picLocks noChangeAspect="1"/>
          </p:cNvPicPr>
          <p:nvPr/>
        </p:nvPicPr>
        <p:blipFill>
          <a:blip r:embed="rId6" cstate="screen"/>
          <a:srcRect l="12712" r="14194"/>
          <a:stretch>
            <a:fillRect/>
          </a:stretch>
        </p:blipFill>
        <p:spPr bwMode="auto">
          <a:xfrm>
            <a:off x="5214938" y="3643313"/>
            <a:ext cx="2757487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785813" y="357188"/>
            <a:ext cx="7643812" cy="10779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altLang="ru-RU" sz="3200">
                <a:solidFill>
                  <a:srgbClr val="FF0000"/>
                </a:solidFill>
                <a:latin typeface="Arial" charset="0"/>
                <a:cs typeface="Arial" charset="0"/>
              </a:rPr>
              <a:t>Методическое обеспечение </a:t>
            </a:r>
          </a:p>
          <a:p>
            <a:pPr algn="ctr"/>
            <a:r>
              <a:rPr lang="ru-RU" altLang="ru-RU" sz="3200">
                <a:solidFill>
                  <a:srgbClr val="FF0000"/>
                </a:solidFill>
                <a:latin typeface="Arial" charset="0"/>
                <a:cs typeface="Arial" charset="0"/>
              </a:rPr>
              <a:t>курса «Мир деятельности»</a:t>
            </a:r>
            <a:endParaRPr lang="ru-RU" altLang="ru-RU" sz="3200" i="1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785813" y="2000250"/>
            <a:ext cx="7643812" cy="44497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Программа курса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Сценарии урока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Презентации к урокам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Демонстрационный  и  раздаточный материал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Комплексная диагностика УУД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endParaRPr lang="ru-RU" altLang="ru-RU" sz="2400">
              <a:solidFill>
                <a:srgbClr val="0070C0"/>
              </a:solidFill>
            </a:endParaRPr>
          </a:p>
          <a:p>
            <a:pPr marL="363538" indent="-363538">
              <a:spcBef>
                <a:spcPct val="20000"/>
              </a:spcBef>
              <a:buFontTx/>
              <a:buChar char="•"/>
            </a:pPr>
            <a:endParaRPr lang="ru-RU" altLang="ru-RU" sz="2400">
              <a:solidFill>
                <a:srgbClr val="0070C0"/>
              </a:solidFill>
            </a:endParaRP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Учебная тетрадь 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Разрезной материал + Наклейки</a:t>
            </a:r>
          </a:p>
          <a:p>
            <a:pPr marL="363538" indent="-363538">
              <a:spcBef>
                <a:spcPct val="20000"/>
              </a:spcBef>
              <a:buFontTx/>
              <a:buChar char="•"/>
            </a:pPr>
            <a:r>
              <a:rPr lang="ru-RU" altLang="ru-RU" sz="2400">
                <a:solidFill>
                  <a:srgbClr val="0070C0"/>
                </a:solidFill>
              </a:rPr>
              <a:t>Эталоны + «Копилка моих достижений»</a:t>
            </a:r>
          </a:p>
        </p:txBody>
      </p:sp>
      <p:pic>
        <p:nvPicPr>
          <p:cNvPr id="35844" name="Picture 20" descr="Смайлик весёлый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286625" y="4714875"/>
            <a:ext cx="1287463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5" name="Group 4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35848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35849" name="Rectangle 6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sp>
        <p:nvSpPr>
          <p:cNvPr id="35846" name="Text Box 2"/>
          <p:cNvSpPr txBox="1">
            <a:spLocks noChangeArrowheads="1"/>
          </p:cNvSpPr>
          <p:nvPr/>
        </p:nvSpPr>
        <p:spPr bwMode="auto">
          <a:xfrm>
            <a:off x="714375" y="1571625"/>
            <a:ext cx="7643813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altLang="ru-RU" sz="2400" i="1" u="sng">
                <a:solidFill>
                  <a:srgbClr val="C00000"/>
                </a:solidFill>
              </a:rPr>
              <a:t>ДЛЯ УЧИТЕЛЯ:</a:t>
            </a:r>
          </a:p>
        </p:txBody>
      </p:sp>
      <p:sp>
        <p:nvSpPr>
          <p:cNvPr id="35847" name="Text Box 2"/>
          <p:cNvSpPr txBox="1">
            <a:spLocks noChangeArrowheads="1"/>
          </p:cNvSpPr>
          <p:nvPr/>
        </p:nvSpPr>
        <p:spPr bwMode="auto">
          <a:xfrm>
            <a:off x="785813" y="4572000"/>
            <a:ext cx="7643812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altLang="ru-RU" sz="2400" i="1" u="sng">
                <a:solidFill>
                  <a:srgbClr val="C00000"/>
                </a:solidFill>
              </a:rPr>
              <a:t>ДЛЯ УЧЕНИКА: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8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1776413"/>
            <a:ext cx="1582737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7" name="Group 82"/>
          <p:cNvGrpSpPr>
            <a:grpSpLocks/>
          </p:cNvGrpSpPr>
          <p:nvPr/>
        </p:nvGrpSpPr>
        <p:grpSpPr bwMode="auto">
          <a:xfrm>
            <a:off x="74613" y="0"/>
            <a:ext cx="9075737" cy="6861175"/>
            <a:chOff x="6" y="1"/>
            <a:chExt cx="5717" cy="4322"/>
          </a:xfrm>
        </p:grpSpPr>
        <p:sp>
          <p:nvSpPr>
            <p:cNvPr id="36871" name="Rectangle 8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36872" name="Rectangle 8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271463" y="293688"/>
            <a:ext cx="85328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altLang="ru-RU" sz="2800">
                <a:solidFill>
                  <a:srgbClr val="FF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Надпредметный курс «Мир деятельности»</a:t>
            </a:r>
          </a:p>
          <a:p>
            <a:pPr marL="457200" indent="-457200" algn="ctr"/>
            <a:r>
              <a:rPr lang="ru-RU" altLang="ru-RU" sz="2800">
                <a:solidFill>
                  <a:srgbClr val="FF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5–9 классы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4" cstate="screen"/>
          <a:srcRect/>
          <a:stretch/>
        </p:blipFill>
        <p:spPr bwMode="auto">
          <a:xfrm>
            <a:off x="539750" y="1309688"/>
            <a:ext cx="3671888" cy="4967287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6870" name="Picture 4" descr="C:\Users\Pospolita\AppData\Local\Microsoft\Windows\Temporary Internet Files\Content.IE5\BV4AZQBY\MP900439302[1]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98950" y="3765550"/>
            <a:ext cx="45656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122986955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19063" y="-36513"/>
            <a:ext cx="9288463" cy="696595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891" name="Picture 7" descr="DSC01727__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2349500"/>
            <a:ext cx="1908175" cy="14319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251520" y="332656"/>
            <a:ext cx="8676456" cy="1703916"/>
          </a:xfrm>
          <a:prstGeom prst="rect">
            <a:avLst/>
          </a:prstGeom>
          <a:ex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kern="10" dirty="0"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kern="10" dirty="0">
                <a:ln w="25400"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Мы вместе, значит,</a:t>
            </a:r>
          </a:p>
          <a:p>
            <a:pPr algn="ctr">
              <a:defRPr/>
            </a:pPr>
            <a:r>
              <a:rPr lang="ru-RU" kern="10" dirty="0">
                <a:ln w="25400"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у  нас  всё  получится!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2357437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ФГОС выдвигает задачу-формирование метапредметных умений </a:t>
            </a: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2714625"/>
            <a:ext cx="8143875" cy="3643313"/>
          </a:xfrm>
        </p:spPr>
        <p:txBody>
          <a:bodyPr/>
          <a:lstStyle/>
          <a:p>
            <a:r>
              <a:rPr lang="ru-RU" smtClean="0"/>
              <a:t>Все новое, хорошо забытое старое</a:t>
            </a:r>
          </a:p>
          <a:p>
            <a:r>
              <a:rPr lang="ru-RU" b="1" smtClean="0">
                <a:solidFill>
                  <a:srgbClr val="00B0F0"/>
                </a:solidFill>
              </a:rPr>
              <a:t>К.Д.Ушинский,  Д.И. Писарев, </a:t>
            </a:r>
          </a:p>
          <a:p>
            <a:r>
              <a:rPr lang="ru-RU" b="1" smtClean="0">
                <a:solidFill>
                  <a:srgbClr val="00B0F0"/>
                </a:solidFill>
              </a:rPr>
              <a:t>Л.С. Выготский,  А.Н.Леонтьев,</a:t>
            </a:r>
          </a:p>
          <a:p>
            <a:r>
              <a:rPr lang="ru-RU" b="1" smtClean="0">
                <a:solidFill>
                  <a:srgbClr val="00B0F0"/>
                </a:solidFill>
              </a:rPr>
              <a:t> П.Я Гальперин,  Л.В. Занков и </a:t>
            </a:r>
          </a:p>
          <a:p>
            <a:r>
              <a:rPr lang="ru-RU" b="1" smtClean="0">
                <a:solidFill>
                  <a:srgbClr val="00B0F0"/>
                </a:solidFill>
              </a:rPr>
              <a:t>В.В.Давыдов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За процесс формирования УУД отвечает учитель</a:t>
            </a:r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857375"/>
            <a:ext cx="8072438" cy="4500563"/>
          </a:xfrm>
        </p:spPr>
        <p:txBody>
          <a:bodyPr/>
          <a:lstStyle/>
          <a:p>
            <a:pPr marL="514350" indent="-514350"/>
            <a:r>
              <a:rPr lang="ru-RU" smtClean="0"/>
              <a:t>-</a:t>
            </a:r>
            <a:r>
              <a:rPr lang="ru-RU" b="1" smtClean="0">
                <a:solidFill>
                  <a:srgbClr val="00B0F0"/>
                </a:solidFill>
              </a:rPr>
              <a:t>Достаточно ли компетентен учитель</a:t>
            </a:r>
          </a:p>
          <a:p>
            <a:pPr marL="514350" indent="-514350"/>
            <a:r>
              <a:rPr lang="ru-RU" smtClean="0"/>
              <a:t>   -Достаточно ли рекомендаций, изложенных в стандартах</a:t>
            </a:r>
          </a:p>
          <a:p>
            <a:pPr marL="514350" indent="-514350"/>
            <a:r>
              <a:rPr lang="ru-RU" smtClean="0"/>
              <a:t>-</a:t>
            </a:r>
            <a:r>
              <a:rPr lang="ru-RU" b="1" smtClean="0">
                <a:solidFill>
                  <a:srgbClr val="00B0F0"/>
                </a:solidFill>
              </a:rPr>
              <a:t>Достаточно ли понятно для учителя прослеживается система формирования УУД в учебных программах </a:t>
            </a:r>
          </a:p>
          <a:p>
            <a:pPr marL="514350" indent="-514350">
              <a:buFontTx/>
              <a:buAutoNum type="arabicPeriod"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</a:t>
            </a:r>
            <a:r>
              <a:rPr lang="ru-RU" b="1" smtClean="0">
                <a:solidFill>
                  <a:srgbClr val="C00000"/>
                </a:solidFill>
              </a:rPr>
              <a:t>Мир деятельности»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rgbClr val="C00000"/>
                </a:solidFill>
              </a:rPr>
              <a:t>автор Л.Г.Петерсон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-актуальный, современный курс, способствует повышению мотивации</a:t>
            </a:r>
          </a:p>
          <a:p>
            <a:r>
              <a:rPr lang="ru-RU" smtClean="0"/>
              <a:t>-поможет обучающемуся запомнить открытые им знания</a:t>
            </a:r>
          </a:p>
          <a:p>
            <a:r>
              <a:rPr lang="ru-RU" smtClean="0"/>
              <a:t>-позволяет системно формировать УУД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майлик весёлый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7643813" y="571500"/>
            <a:ext cx="10668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57188" y="357188"/>
            <a:ext cx="84963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400" i="1">
                <a:solidFill>
                  <a:srgbClr val="3333CC"/>
                </a:solidFill>
                <a:latin typeface="Arial" charset="0"/>
                <a:cs typeface="Arial" charset="0"/>
              </a:rPr>
              <a:t>Программа </a:t>
            </a:r>
          </a:p>
          <a:p>
            <a:pPr algn="ctr"/>
            <a:r>
              <a:rPr lang="ru-RU" altLang="ru-RU" sz="3400" i="1">
                <a:solidFill>
                  <a:srgbClr val="3333CC"/>
                </a:solidFill>
                <a:latin typeface="Arial" charset="0"/>
                <a:cs typeface="Arial" charset="0"/>
              </a:rPr>
              <a:t>надпредметного курса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643063" y="1714500"/>
            <a:ext cx="590391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400" i="1">
                <a:solidFill>
                  <a:srgbClr val="F20000"/>
                </a:solidFill>
                <a:latin typeface="Arial" charset="0"/>
                <a:cs typeface="Arial" charset="0"/>
              </a:rPr>
              <a:t>«Мир деятельности»</a:t>
            </a:r>
          </a:p>
        </p:txBody>
      </p:sp>
      <p:grpSp>
        <p:nvGrpSpPr>
          <p:cNvPr id="22533" name="Group 1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22535" name="Rectangle 1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36" name="Rectangle 1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57188" y="2857500"/>
            <a:ext cx="84963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4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3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занятия проводятся </a:t>
            </a:r>
            <a:r>
              <a:rPr lang="ru-RU" sz="2300" i="1" u="sng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1 раз в неделю</a:t>
            </a:r>
          </a:p>
          <a:p>
            <a:pPr marL="179388" indent="-179388" fontAlgn="auto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3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надпредметные знания </a:t>
            </a:r>
            <a:r>
              <a:rPr lang="ru-RU" sz="2300" i="1" u="sng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системно применяются</a:t>
            </a:r>
            <a:r>
              <a:rPr lang="ru-RU" sz="23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       на предметных уроках и во внеурочной работе</a:t>
            </a:r>
          </a:p>
          <a:p>
            <a:pPr marL="179388" indent="-179388" fontAlgn="auto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3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возможно проведение открытых занятий              ДЛЯ родителей и ВМЕСТЕ </a:t>
            </a:r>
            <a:r>
              <a:rPr lang="ru-RU" sz="2300" i="1" u="sng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с родителями</a:t>
            </a:r>
          </a:p>
          <a:p>
            <a:pPr marL="179388" indent="-179388" fontAlgn="auto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300" i="1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все занятия проводятся </a:t>
            </a:r>
            <a:r>
              <a:rPr lang="ru-RU" sz="2300" i="1" u="sng" dirty="0">
                <a:solidFill>
                  <a:srgbClr val="008BBC"/>
                </a:solidFill>
                <a:latin typeface="Arial" pitchFamily="34" charset="0"/>
                <a:cs typeface="Arial" pitchFamily="34" charset="0"/>
              </a:rPr>
              <a:t>в деятельностном методе обучения Л.Г. Петерсон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3"/>
          <p:cNvGrpSpPr>
            <a:grpSpLocks/>
          </p:cNvGrpSpPr>
          <p:nvPr/>
        </p:nvGrpSpPr>
        <p:grpSpPr bwMode="auto">
          <a:xfrm>
            <a:off x="34925" y="44450"/>
            <a:ext cx="9075738" cy="6861175"/>
            <a:chOff x="6" y="1"/>
            <a:chExt cx="5717" cy="4322"/>
          </a:xfrm>
        </p:grpSpPr>
        <p:sp>
          <p:nvSpPr>
            <p:cNvPr id="23572" name="Rectangle 4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23573" name="Rectangle 5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sp>
        <p:nvSpPr>
          <p:cNvPr id="23555" name="Rectangle 13"/>
          <p:cNvSpPr>
            <a:spLocks noChangeArrowheads="1"/>
          </p:cNvSpPr>
          <p:nvPr/>
        </p:nvSpPr>
        <p:spPr bwMode="auto">
          <a:xfrm>
            <a:off x="879475" y="604838"/>
            <a:ext cx="7427913" cy="1322387"/>
          </a:xfrm>
          <a:prstGeom prst="rect">
            <a:avLst/>
          </a:prstGeom>
          <a:solidFill>
            <a:schemeClr val="bg1"/>
          </a:solidFill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20000"/>
              </a:spcBef>
              <a:spcAft>
                <a:spcPct val="20000"/>
              </a:spcAft>
            </a:pPr>
            <a:r>
              <a:rPr lang="ru-RU" altLang="ru-RU" sz="2200">
                <a:solidFill>
                  <a:srgbClr val="D60000"/>
                </a:solidFill>
                <a:latin typeface="Arial" charset="0"/>
                <a:cs typeface="Arial" charset="0"/>
              </a:rPr>
              <a:t>Концептуальная идея формирования УУД</a:t>
            </a:r>
            <a:r>
              <a:rPr lang="ru-RU" altLang="ru-RU" sz="2400">
                <a:solidFill>
                  <a:srgbClr val="CC0000"/>
                </a:solidFill>
                <a:latin typeface="Arial" charset="0"/>
                <a:cs typeface="Arial" charset="0"/>
              </a:rPr>
              <a:t> </a:t>
            </a:r>
            <a:br>
              <a:rPr lang="ru-RU" altLang="ru-RU" sz="2400">
                <a:solidFill>
                  <a:srgbClr val="CC0000"/>
                </a:solidFill>
                <a:latin typeface="Arial" charset="0"/>
                <a:cs typeface="Arial" charset="0"/>
              </a:rPr>
            </a:br>
            <a:r>
              <a:rPr lang="ru-RU" altLang="ru-RU" sz="500">
                <a:solidFill>
                  <a:srgbClr val="CC0000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500">
                <a:solidFill>
                  <a:srgbClr val="CC0000"/>
                </a:solidFill>
                <a:latin typeface="Arial" charset="0"/>
                <a:cs typeface="Arial" charset="0"/>
              </a:rPr>
            </a:br>
            <a:r>
              <a:rPr lang="ru-RU" altLang="ru-RU" sz="2200">
                <a:latin typeface="Arial" charset="0"/>
                <a:cs typeface="Arial" charset="0"/>
              </a:rPr>
              <a:t>Умение выполнять УУД формируется тем же способом, что и любое умение</a:t>
            </a:r>
            <a:r>
              <a:rPr lang="ru-RU" altLang="ru-RU">
                <a:latin typeface="Arial" charset="0"/>
                <a:cs typeface="Arial" charset="0"/>
              </a:rPr>
              <a:t> </a:t>
            </a:r>
          </a:p>
        </p:txBody>
      </p:sp>
      <p:grpSp>
        <p:nvGrpSpPr>
          <p:cNvPr id="23556" name="Group 14"/>
          <p:cNvGrpSpPr>
            <a:grpSpLocks/>
          </p:cNvGrpSpPr>
          <p:nvPr/>
        </p:nvGrpSpPr>
        <p:grpSpPr bwMode="auto">
          <a:xfrm>
            <a:off x="431800" y="1925638"/>
            <a:ext cx="7956550" cy="4456112"/>
            <a:chOff x="317" y="1171"/>
            <a:chExt cx="5012" cy="2685"/>
          </a:xfrm>
        </p:grpSpPr>
        <p:pic>
          <p:nvPicPr>
            <p:cNvPr id="23567" name="Picture 15" descr="MCj04320290000[1]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08" y="3221"/>
              <a:ext cx="635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8" name="Picture 16" descr="MCj03463150000[1]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49" y="1300"/>
              <a:ext cx="554" cy="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9" name="Picture 17" descr="MPj04393670000[1]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558" y="3235"/>
              <a:ext cx="771" cy="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0" name="Rectangle 18"/>
            <p:cNvSpPr>
              <a:spLocks noChangeArrowheads="1"/>
            </p:cNvSpPr>
            <p:nvPr/>
          </p:nvSpPr>
          <p:spPr bwMode="auto">
            <a:xfrm>
              <a:off x="1336" y="1324"/>
              <a:ext cx="3126" cy="3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ru-RU" altLang="ru-RU" sz="2000">
                  <a:solidFill>
                    <a:srgbClr val="D60000"/>
                  </a:solidFill>
                  <a:latin typeface="Arial" charset="0"/>
                  <a:cs typeface="Arial" charset="0"/>
                </a:rPr>
                <a:t>Как сформировать у ребенка умение </a:t>
              </a:r>
              <a:br>
                <a:rPr lang="ru-RU" altLang="ru-RU" sz="2000">
                  <a:solidFill>
                    <a:srgbClr val="D60000"/>
                  </a:solidFill>
                  <a:latin typeface="Arial" charset="0"/>
                  <a:cs typeface="Arial" charset="0"/>
                </a:rPr>
              </a:br>
              <a:r>
                <a:rPr lang="ru-RU" altLang="ru-RU" sz="2000">
                  <a:solidFill>
                    <a:srgbClr val="D60000"/>
                  </a:solidFill>
                  <a:latin typeface="Arial" charset="0"/>
                  <a:cs typeface="Arial" charset="0"/>
                </a:rPr>
                <a:t>переходить через дорогу?</a:t>
              </a:r>
            </a:p>
          </p:txBody>
        </p:sp>
        <p:pic>
          <p:nvPicPr>
            <p:cNvPr id="23571" name="Picture 19" descr="MCBD07303_0000[1]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17" y="1171"/>
              <a:ext cx="817" cy="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2555875" y="5815013"/>
            <a:ext cx="4011613" cy="517525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lIns="65837" tIns="32918" rIns="65837" bIns="32918"/>
          <a:lstStyle/>
          <a:p>
            <a:pPr algn="ctr">
              <a:spcBef>
                <a:spcPct val="25000"/>
              </a:spcBef>
            </a:pPr>
            <a:endParaRPr lang="ru-RU" altLang="ru-RU" sz="400" i="1">
              <a:solidFill>
                <a:srgbClr val="000000"/>
              </a:solidFill>
            </a:endParaRPr>
          </a:p>
          <a:p>
            <a:pPr algn="ctr">
              <a:spcBef>
                <a:spcPct val="5000"/>
              </a:spcBef>
            </a:pPr>
            <a:r>
              <a:rPr lang="ru-RU" altLang="ru-RU" sz="1700">
                <a:solidFill>
                  <a:srgbClr val="002060"/>
                </a:solidFill>
                <a:latin typeface="Arial" charset="0"/>
                <a:cs typeface="Arial" charset="0"/>
              </a:rPr>
              <a:t>Контроль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597150" y="4878388"/>
            <a:ext cx="3932238" cy="1009650"/>
            <a:chOff x="1787" y="2145"/>
            <a:chExt cx="2223" cy="636"/>
          </a:xfrm>
        </p:grpSpPr>
        <p:sp>
          <p:nvSpPr>
            <p:cNvPr id="23565" name="Line 22"/>
            <p:cNvSpPr>
              <a:spLocks noChangeShapeType="1"/>
            </p:cNvSpPr>
            <p:nvPr/>
          </p:nvSpPr>
          <p:spPr bwMode="auto">
            <a:xfrm>
              <a:off x="2898" y="2606"/>
              <a:ext cx="3" cy="17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Text Box 23"/>
            <p:cNvSpPr txBox="1">
              <a:spLocks noChangeArrowheads="1"/>
            </p:cNvSpPr>
            <p:nvPr/>
          </p:nvSpPr>
          <p:spPr bwMode="auto">
            <a:xfrm>
              <a:off x="1787" y="2145"/>
              <a:ext cx="2223" cy="465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400" i="1">
                <a:solidFill>
                  <a:srgbClr val="000099"/>
                </a:solidFill>
              </a:endParaRPr>
            </a:p>
            <a:p>
              <a:pPr algn="ctr"/>
              <a:r>
                <a:rPr lang="ru-RU" altLang="ru-RU" sz="1700">
                  <a:solidFill>
                    <a:srgbClr val="002060"/>
                  </a:solidFill>
                  <a:latin typeface="Arial" charset="0"/>
                  <a:cs typeface="Arial" charset="0"/>
                </a:rPr>
                <a:t>Тренинг в применении знаний, </a:t>
              </a:r>
            </a:p>
            <a:p>
              <a:pPr algn="ctr"/>
              <a:r>
                <a:rPr lang="ru-RU" altLang="ru-RU" sz="1700">
                  <a:solidFill>
                    <a:srgbClr val="002060"/>
                  </a:solidFill>
                  <a:latin typeface="Arial" charset="0"/>
                  <a:cs typeface="Arial" charset="0"/>
                </a:rPr>
                <a:t>самоконтроль и коррекция</a:t>
              </a: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2597150" y="3941763"/>
            <a:ext cx="3932238" cy="1009650"/>
            <a:chOff x="1788" y="1513"/>
            <a:chExt cx="2223" cy="636"/>
          </a:xfrm>
        </p:grpSpPr>
        <p:sp>
          <p:nvSpPr>
            <p:cNvPr id="23563" name="Text Box 25"/>
            <p:cNvSpPr txBox="1">
              <a:spLocks noChangeArrowheads="1"/>
            </p:cNvSpPr>
            <p:nvPr/>
          </p:nvSpPr>
          <p:spPr bwMode="auto">
            <a:xfrm>
              <a:off x="1788" y="1513"/>
              <a:ext cx="2223" cy="465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400" i="1">
                <a:solidFill>
                  <a:srgbClr val="000099"/>
                </a:solidFill>
              </a:endParaRPr>
            </a:p>
            <a:p>
              <a:pPr algn="ctr"/>
              <a:r>
                <a:rPr lang="ru-RU" altLang="ru-RU" sz="1700">
                  <a:solidFill>
                    <a:srgbClr val="0070C0"/>
                  </a:solidFill>
                  <a:latin typeface="Arial" charset="0"/>
                  <a:cs typeface="Arial" charset="0"/>
                </a:rPr>
                <a:t>Приобретение знаний о способе выполнения действия</a:t>
              </a:r>
            </a:p>
          </p:txBody>
        </p:sp>
        <p:sp>
          <p:nvSpPr>
            <p:cNvPr id="23564" name="Line 26"/>
            <p:cNvSpPr>
              <a:spLocks noChangeShapeType="1"/>
            </p:cNvSpPr>
            <p:nvPr/>
          </p:nvSpPr>
          <p:spPr bwMode="auto">
            <a:xfrm>
              <a:off x="2898" y="1974"/>
              <a:ext cx="3" cy="17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2643188" y="3071813"/>
            <a:ext cx="3932237" cy="952500"/>
            <a:chOff x="1788" y="986"/>
            <a:chExt cx="2223" cy="531"/>
          </a:xfrm>
        </p:grpSpPr>
        <p:sp>
          <p:nvSpPr>
            <p:cNvPr id="23561" name="Text Box 28"/>
            <p:cNvSpPr txBox="1">
              <a:spLocks noChangeArrowheads="1"/>
            </p:cNvSpPr>
            <p:nvPr/>
          </p:nvSpPr>
          <p:spPr bwMode="auto">
            <a:xfrm>
              <a:off x="1788" y="986"/>
              <a:ext cx="2223" cy="360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65837" tIns="32918" rIns="65837" bIns="32918" anchor="ctr"/>
            <a:lstStyle/>
            <a:p>
              <a:pPr algn="ctr"/>
              <a:r>
                <a:rPr lang="ru-RU" altLang="ru-RU" sz="1700">
                  <a:solidFill>
                    <a:srgbClr val="0070C0"/>
                  </a:solidFill>
                  <a:latin typeface="Arial" charset="0"/>
                  <a:cs typeface="Arial" charset="0"/>
                </a:rPr>
                <a:t>Представление о действии. первичный опыт и мотивация</a:t>
              </a:r>
            </a:p>
          </p:txBody>
        </p:sp>
        <p:sp>
          <p:nvSpPr>
            <p:cNvPr id="23562" name="Line 29"/>
            <p:cNvSpPr>
              <a:spLocks noChangeShapeType="1"/>
            </p:cNvSpPr>
            <p:nvPr/>
          </p:nvSpPr>
          <p:spPr bwMode="auto">
            <a:xfrm>
              <a:off x="2898" y="1342"/>
              <a:ext cx="3" cy="17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24675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 b="0">
                <a:latin typeface="Arial" charset="0"/>
                <a:cs typeface="Arial" charset="0"/>
              </a:endParaRPr>
            </a:p>
          </p:txBody>
        </p:sp>
        <p:sp>
          <p:nvSpPr>
            <p:cNvPr id="24676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 sz="1800" b="0">
                <a:latin typeface="Arial" charset="0"/>
                <a:cs typeface="Arial" charset="0"/>
              </a:endParaRPr>
            </a:p>
          </p:txBody>
        </p:sp>
      </p:grp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819150" y="560388"/>
            <a:ext cx="7569200" cy="708025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>
                <a:solidFill>
                  <a:srgbClr val="CC0000"/>
                </a:solidFill>
                <a:latin typeface="Arial" charset="0"/>
              </a:rPr>
              <a:t>Этапы формирования любого умения</a:t>
            </a:r>
          </a:p>
          <a:p>
            <a:pPr algn="ctr">
              <a:spcBef>
                <a:spcPct val="15000"/>
              </a:spcBef>
            </a:pPr>
            <a:r>
              <a:rPr lang="ru-RU" altLang="ru-RU" sz="1600">
                <a:solidFill>
                  <a:srgbClr val="CC0000"/>
                </a:solidFill>
                <a:latin typeface="Arial" charset="0"/>
              </a:rPr>
              <a:t>(исходя из общей схемы формирования нового элемента системы) </a:t>
            </a: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258888" y="4865688"/>
            <a:ext cx="3886200" cy="5175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99FF"/>
            </a:solidFill>
            <a:miter lim="800000"/>
            <a:headEnd/>
            <a:tailEnd/>
          </a:ln>
        </p:spPr>
        <p:txBody>
          <a:bodyPr lIns="65837" tIns="32918" rIns="65837" bIns="32918"/>
          <a:lstStyle/>
          <a:p>
            <a:pPr algn="ctr">
              <a:spcBef>
                <a:spcPct val="25000"/>
              </a:spcBef>
            </a:pPr>
            <a:endParaRPr lang="ru-RU" altLang="ru-RU" sz="400" i="1">
              <a:solidFill>
                <a:srgbClr val="000000"/>
              </a:solidFill>
            </a:endParaRPr>
          </a:p>
          <a:p>
            <a:pPr algn="ctr">
              <a:spcBef>
                <a:spcPct val="5000"/>
              </a:spcBef>
            </a:pPr>
            <a:r>
              <a:rPr lang="ru-RU" altLang="ru-RU" sz="1700">
                <a:solidFill>
                  <a:schemeClr val="accent2"/>
                </a:solidFill>
                <a:latin typeface="Arial" charset="0"/>
              </a:rPr>
              <a:t>КОНТРОЛЬ</a:t>
            </a:r>
          </a:p>
        </p:txBody>
      </p:sp>
      <p:grpSp>
        <p:nvGrpSpPr>
          <p:cNvPr id="24581" name="Group 9"/>
          <p:cNvGrpSpPr>
            <a:grpSpLocks/>
          </p:cNvGrpSpPr>
          <p:nvPr/>
        </p:nvGrpSpPr>
        <p:grpSpPr bwMode="auto">
          <a:xfrm>
            <a:off x="1258888" y="3836988"/>
            <a:ext cx="3886200" cy="1009650"/>
            <a:chOff x="1787" y="2145"/>
            <a:chExt cx="2223" cy="636"/>
          </a:xfrm>
        </p:grpSpPr>
        <p:sp>
          <p:nvSpPr>
            <p:cNvPr id="24673" name="Line 10"/>
            <p:cNvSpPr>
              <a:spLocks noChangeShapeType="1"/>
            </p:cNvSpPr>
            <p:nvPr/>
          </p:nvSpPr>
          <p:spPr bwMode="auto">
            <a:xfrm>
              <a:off x="2898" y="2606"/>
              <a:ext cx="3" cy="175"/>
            </a:xfrm>
            <a:prstGeom prst="line">
              <a:avLst/>
            </a:prstGeom>
            <a:noFill/>
            <a:ln w="38100">
              <a:solidFill>
                <a:srgbClr val="0099FF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4" name="Text Box 11"/>
            <p:cNvSpPr txBox="1">
              <a:spLocks noChangeArrowheads="1"/>
            </p:cNvSpPr>
            <p:nvPr/>
          </p:nvSpPr>
          <p:spPr bwMode="auto">
            <a:xfrm>
              <a:off x="1787" y="2145"/>
              <a:ext cx="2223" cy="46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99FF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400" i="1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ru-RU" altLang="ru-RU" sz="1700">
                  <a:latin typeface="Arial" charset="0"/>
                </a:rPr>
                <a:t>Тренинг в </a:t>
              </a:r>
              <a:r>
                <a:rPr lang="ru-RU" altLang="ru-RU" sz="1700">
                  <a:solidFill>
                    <a:schemeClr val="accent2"/>
                  </a:solidFill>
                  <a:latin typeface="Arial" charset="0"/>
                </a:rPr>
                <a:t>ПРИМЕНЕНИИ</a:t>
              </a:r>
              <a:r>
                <a:rPr lang="ru-RU" altLang="ru-RU" sz="1700">
                  <a:latin typeface="Arial" charset="0"/>
                </a:rPr>
                <a:t> знаний, </a:t>
              </a:r>
            </a:p>
            <a:p>
              <a:pPr algn="ctr"/>
              <a:r>
                <a:rPr lang="ru-RU" altLang="ru-RU" sz="1700">
                  <a:latin typeface="Arial" charset="0"/>
                </a:rPr>
                <a:t>самоконтроль и коррекция</a:t>
              </a:r>
            </a:p>
          </p:txBody>
        </p:sp>
      </p:grpSp>
      <p:grpSp>
        <p:nvGrpSpPr>
          <p:cNvPr id="24582" name="Group 131"/>
          <p:cNvGrpSpPr>
            <a:grpSpLocks/>
          </p:cNvGrpSpPr>
          <p:nvPr/>
        </p:nvGrpSpPr>
        <p:grpSpPr bwMode="auto">
          <a:xfrm>
            <a:off x="1258888" y="2811463"/>
            <a:ext cx="3886200" cy="1022350"/>
            <a:chOff x="1020" y="1629"/>
            <a:chExt cx="2448" cy="643"/>
          </a:xfrm>
        </p:grpSpPr>
        <p:sp>
          <p:nvSpPr>
            <p:cNvPr id="24671" name="Text Box 12"/>
            <p:cNvSpPr txBox="1">
              <a:spLocks noChangeArrowheads="1"/>
            </p:cNvSpPr>
            <p:nvPr/>
          </p:nvSpPr>
          <p:spPr bwMode="auto">
            <a:xfrm>
              <a:off x="1020" y="1629"/>
              <a:ext cx="2448" cy="46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99FF"/>
              </a:solidFill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endParaRPr lang="ru-RU" altLang="ru-RU" sz="400" i="1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ru-RU" altLang="ru-RU" sz="1700">
                  <a:latin typeface="Arial" charset="0"/>
                </a:rPr>
                <a:t>Приобретение </a:t>
              </a:r>
              <a:r>
                <a:rPr lang="ru-RU" altLang="ru-RU" sz="1700">
                  <a:solidFill>
                    <a:schemeClr val="accent2"/>
                  </a:solidFill>
                  <a:latin typeface="Arial" charset="0"/>
                </a:rPr>
                <a:t>ЗНАНИЙ</a:t>
              </a:r>
              <a:r>
                <a:rPr lang="ru-RU" altLang="ru-RU" sz="1700">
                  <a:latin typeface="Arial" charset="0"/>
                </a:rPr>
                <a:t> о способе выполнения действия</a:t>
              </a:r>
            </a:p>
          </p:txBody>
        </p:sp>
        <p:sp>
          <p:nvSpPr>
            <p:cNvPr id="24672" name="Line 13"/>
            <p:cNvSpPr>
              <a:spLocks noChangeShapeType="1"/>
            </p:cNvSpPr>
            <p:nvPr/>
          </p:nvSpPr>
          <p:spPr bwMode="auto">
            <a:xfrm>
              <a:off x="2243" y="2097"/>
              <a:ext cx="3" cy="175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83" name="Group 130"/>
          <p:cNvGrpSpPr>
            <a:grpSpLocks/>
          </p:cNvGrpSpPr>
          <p:nvPr/>
        </p:nvGrpSpPr>
        <p:grpSpPr bwMode="auto">
          <a:xfrm>
            <a:off x="1258888" y="1843088"/>
            <a:ext cx="3886200" cy="965200"/>
            <a:chOff x="1020" y="1018"/>
            <a:chExt cx="2448" cy="608"/>
          </a:xfrm>
        </p:grpSpPr>
        <p:sp>
          <p:nvSpPr>
            <p:cNvPr id="24669" name="Text Box 14"/>
            <p:cNvSpPr txBox="1">
              <a:spLocks noChangeArrowheads="1"/>
            </p:cNvSpPr>
            <p:nvPr/>
          </p:nvSpPr>
          <p:spPr bwMode="auto">
            <a:xfrm>
              <a:off x="1020" y="1018"/>
              <a:ext cx="2448" cy="407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99FF"/>
              </a:solidFill>
              <a:miter lim="800000"/>
              <a:headEnd/>
              <a:tailEnd/>
            </a:ln>
          </p:spPr>
          <p:txBody>
            <a:bodyPr lIns="65837" tIns="32918" rIns="65837" bIns="32918" anchor="ctr"/>
            <a:lstStyle/>
            <a:p>
              <a:pPr algn="ctr"/>
              <a:r>
                <a:rPr lang="ru-RU" altLang="ru-RU" sz="1700">
                  <a:latin typeface="Arial" charset="0"/>
                </a:rPr>
                <a:t>Представление о действии. первичный </a:t>
              </a:r>
              <a:r>
                <a:rPr lang="ru-RU" altLang="ru-RU" sz="1700">
                  <a:solidFill>
                    <a:schemeClr val="accent2"/>
                  </a:solidFill>
                  <a:latin typeface="Arial" charset="0"/>
                </a:rPr>
                <a:t>ОПЫТ</a:t>
              </a:r>
              <a:r>
                <a:rPr lang="ru-RU" altLang="ru-RU" sz="1700">
                  <a:latin typeface="Arial" charset="0"/>
                </a:rPr>
                <a:t> и мотивация</a:t>
              </a:r>
            </a:p>
          </p:txBody>
        </p:sp>
        <p:sp>
          <p:nvSpPr>
            <p:cNvPr id="24670" name="Line 15"/>
            <p:cNvSpPr>
              <a:spLocks noChangeShapeType="1"/>
            </p:cNvSpPr>
            <p:nvPr/>
          </p:nvSpPr>
          <p:spPr bwMode="auto">
            <a:xfrm>
              <a:off x="2243" y="1428"/>
              <a:ext cx="3" cy="198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64"/>
          <p:cNvGrpSpPr>
            <a:grpSpLocks/>
          </p:cNvGrpSpPr>
          <p:nvPr/>
        </p:nvGrpSpPr>
        <p:grpSpPr bwMode="auto">
          <a:xfrm>
            <a:off x="6588125" y="1687513"/>
            <a:ext cx="1944688" cy="1235075"/>
            <a:chOff x="4059" y="1480"/>
            <a:chExt cx="1225" cy="777"/>
          </a:xfrm>
        </p:grpSpPr>
        <p:sp>
          <p:nvSpPr>
            <p:cNvPr id="24648" name="Rectangle 65"/>
            <p:cNvSpPr>
              <a:spLocks noChangeArrowheads="1"/>
            </p:cNvSpPr>
            <p:nvPr/>
          </p:nvSpPr>
          <p:spPr bwMode="auto">
            <a:xfrm>
              <a:off x="4384" y="1880"/>
              <a:ext cx="900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ru-RU" altLang="ru-RU" sz="1800">
                  <a:solidFill>
                    <a:schemeClr val="accent2"/>
                  </a:solidFill>
                  <a:latin typeface="Arial" charset="0"/>
                </a:rPr>
                <a:t>ТДМ</a:t>
              </a:r>
            </a:p>
          </p:txBody>
        </p:sp>
        <p:grpSp>
          <p:nvGrpSpPr>
            <p:cNvPr id="24649" name="Group 66"/>
            <p:cNvGrpSpPr>
              <a:grpSpLocks/>
            </p:cNvGrpSpPr>
            <p:nvPr/>
          </p:nvGrpSpPr>
          <p:grpSpPr bwMode="auto">
            <a:xfrm>
              <a:off x="4059" y="1480"/>
              <a:ext cx="590" cy="680"/>
              <a:chOff x="3510" y="1575"/>
              <a:chExt cx="1007" cy="1205"/>
            </a:xfrm>
          </p:grpSpPr>
          <p:sp>
            <p:nvSpPr>
              <p:cNvPr id="24650" name="Oval 67"/>
              <p:cNvSpPr>
                <a:spLocks noChangeArrowheads="1"/>
              </p:cNvSpPr>
              <p:nvPr/>
            </p:nvSpPr>
            <p:spPr bwMode="auto">
              <a:xfrm>
                <a:off x="3510" y="1707"/>
                <a:ext cx="980" cy="107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51" name="Oval 68"/>
              <p:cNvSpPr>
                <a:spLocks noChangeArrowheads="1"/>
              </p:cNvSpPr>
              <p:nvPr/>
            </p:nvSpPr>
            <p:spPr bwMode="auto">
              <a:xfrm>
                <a:off x="3697" y="1575"/>
                <a:ext cx="619" cy="584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52" name="Oval 69"/>
              <p:cNvSpPr>
                <a:spLocks noChangeArrowheads="1"/>
              </p:cNvSpPr>
              <p:nvPr/>
            </p:nvSpPr>
            <p:spPr bwMode="auto">
              <a:xfrm>
                <a:off x="4267" y="1792"/>
                <a:ext cx="45" cy="43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53" name="Oval 70"/>
              <p:cNvSpPr>
                <a:spLocks noChangeArrowheads="1"/>
              </p:cNvSpPr>
              <p:nvPr/>
            </p:nvSpPr>
            <p:spPr bwMode="auto">
              <a:xfrm>
                <a:off x="3692" y="1792"/>
                <a:ext cx="45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54" name="Line 71"/>
              <p:cNvSpPr>
                <a:spLocks noChangeShapeType="1"/>
              </p:cNvSpPr>
              <p:nvPr/>
            </p:nvSpPr>
            <p:spPr bwMode="auto">
              <a:xfrm>
                <a:off x="3519" y="1627"/>
                <a:ext cx="175" cy="17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5" name="Line 72"/>
              <p:cNvSpPr>
                <a:spLocks noChangeShapeType="1"/>
              </p:cNvSpPr>
              <p:nvPr/>
            </p:nvSpPr>
            <p:spPr bwMode="auto">
              <a:xfrm>
                <a:off x="3892" y="1706"/>
                <a:ext cx="0" cy="21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6" name="Line 73"/>
              <p:cNvSpPr>
                <a:spLocks noChangeShapeType="1"/>
              </p:cNvSpPr>
              <p:nvPr/>
            </p:nvSpPr>
            <p:spPr bwMode="auto">
              <a:xfrm flipV="1">
                <a:off x="4310" y="1696"/>
                <a:ext cx="207" cy="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7" name="Line 74"/>
              <p:cNvSpPr>
                <a:spLocks noChangeShapeType="1"/>
              </p:cNvSpPr>
              <p:nvPr/>
            </p:nvSpPr>
            <p:spPr bwMode="auto">
              <a:xfrm flipH="1">
                <a:off x="3627" y="1822"/>
                <a:ext cx="251" cy="6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8" name="Line 75"/>
              <p:cNvSpPr>
                <a:spLocks noChangeShapeType="1"/>
              </p:cNvSpPr>
              <p:nvPr/>
            </p:nvSpPr>
            <p:spPr bwMode="auto">
              <a:xfrm>
                <a:off x="3853" y="2503"/>
                <a:ext cx="2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59" name="Line 76"/>
              <p:cNvSpPr>
                <a:spLocks noChangeShapeType="1"/>
              </p:cNvSpPr>
              <p:nvPr/>
            </p:nvSpPr>
            <p:spPr bwMode="auto">
              <a:xfrm flipH="1" flipV="1">
                <a:off x="3891" y="1801"/>
                <a:ext cx="399" cy="70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0" name="Line 77"/>
              <p:cNvSpPr>
                <a:spLocks noChangeShapeType="1"/>
              </p:cNvSpPr>
              <p:nvPr/>
            </p:nvSpPr>
            <p:spPr bwMode="auto">
              <a:xfrm>
                <a:off x="4076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1" name="Line 78"/>
              <p:cNvSpPr>
                <a:spLocks noChangeShapeType="1"/>
              </p:cNvSpPr>
              <p:nvPr/>
            </p:nvSpPr>
            <p:spPr bwMode="auto">
              <a:xfrm>
                <a:off x="3633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62" name="AutoShape 79"/>
              <p:cNvSpPr>
                <a:spLocks/>
              </p:cNvSpPr>
              <p:nvPr/>
            </p:nvSpPr>
            <p:spPr bwMode="auto">
              <a:xfrm rot="5400000">
                <a:off x="3819" y="2358"/>
                <a:ext cx="54" cy="396"/>
              </a:xfrm>
              <a:prstGeom prst="rightBrace">
                <a:avLst>
                  <a:gd name="adj1" fmla="val 61111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24663" name="Group 80"/>
              <p:cNvGrpSpPr>
                <a:grpSpLocks/>
              </p:cNvGrpSpPr>
              <p:nvPr/>
            </p:nvGrpSpPr>
            <p:grpSpPr bwMode="auto">
              <a:xfrm>
                <a:off x="3745" y="1791"/>
                <a:ext cx="533" cy="44"/>
                <a:chOff x="1016" y="1156"/>
                <a:chExt cx="533" cy="44"/>
              </a:xfrm>
            </p:grpSpPr>
            <p:sp>
              <p:nvSpPr>
                <p:cNvPr id="24664" name="Line 81"/>
                <p:cNvSpPr>
                  <a:spLocks noChangeShapeType="1"/>
                </p:cNvSpPr>
                <p:nvPr/>
              </p:nvSpPr>
              <p:spPr bwMode="auto">
                <a:xfrm>
                  <a:off x="1156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65" name="Line 82"/>
                <p:cNvSpPr>
                  <a:spLocks noChangeShapeType="1"/>
                </p:cNvSpPr>
                <p:nvPr/>
              </p:nvSpPr>
              <p:spPr bwMode="auto">
                <a:xfrm>
                  <a:off x="1278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66" name="Line 83"/>
                <p:cNvSpPr>
                  <a:spLocks noChangeShapeType="1"/>
                </p:cNvSpPr>
                <p:nvPr/>
              </p:nvSpPr>
              <p:spPr bwMode="auto">
                <a:xfrm>
                  <a:off x="1399" y="1178"/>
                  <a:ext cx="15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67" name="Line 84"/>
                <p:cNvSpPr>
                  <a:spLocks noChangeShapeType="1"/>
                </p:cNvSpPr>
                <p:nvPr/>
              </p:nvSpPr>
              <p:spPr bwMode="auto">
                <a:xfrm>
                  <a:off x="1016" y="1178"/>
                  <a:ext cx="13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68" name="Oval 85"/>
                <p:cNvSpPr>
                  <a:spLocks noChangeArrowheads="1"/>
                </p:cNvSpPr>
                <p:nvPr/>
              </p:nvSpPr>
              <p:spPr bwMode="auto">
                <a:xfrm>
                  <a:off x="1137" y="1156"/>
                  <a:ext cx="45" cy="44"/>
                </a:xfrm>
                <a:prstGeom prst="ellipse">
                  <a:avLst/>
                </a:prstGeom>
                <a:solidFill>
                  <a:srgbClr val="CC44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 altLang="ru-RU" b="0">
                    <a:solidFill>
                      <a:srgbClr val="CC4400"/>
                    </a:solidFill>
                  </a:endParaRPr>
                </a:p>
              </p:txBody>
            </p:sp>
          </p:grpSp>
        </p:grpSp>
      </p:grpSp>
      <p:grpSp>
        <p:nvGrpSpPr>
          <p:cNvPr id="9" name="Group 86"/>
          <p:cNvGrpSpPr>
            <a:grpSpLocks/>
          </p:cNvGrpSpPr>
          <p:nvPr/>
        </p:nvGrpSpPr>
        <p:grpSpPr bwMode="auto">
          <a:xfrm>
            <a:off x="5761038" y="3567113"/>
            <a:ext cx="1944687" cy="1231900"/>
            <a:chOff x="4059" y="1480"/>
            <a:chExt cx="1225" cy="777"/>
          </a:xfrm>
        </p:grpSpPr>
        <p:sp>
          <p:nvSpPr>
            <p:cNvPr id="24627" name="Rectangle 87"/>
            <p:cNvSpPr>
              <a:spLocks noChangeArrowheads="1"/>
            </p:cNvSpPr>
            <p:nvPr/>
          </p:nvSpPr>
          <p:spPr bwMode="auto">
            <a:xfrm>
              <a:off x="4384" y="1880"/>
              <a:ext cx="900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ru-RU" altLang="ru-RU" sz="1800">
                  <a:solidFill>
                    <a:schemeClr val="accent2"/>
                  </a:solidFill>
                  <a:latin typeface="Arial" charset="0"/>
                </a:rPr>
                <a:t>ТДМ</a:t>
              </a:r>
            </a:p>
          </p:txBody>
        </p:sp>
        <p:grpSp>
          <p:nvGrpSpPr>
            <p:cNvPr id="24628" name="Group 88"/>
            <p:cNvGrpSpPr>
              <a:grpSpLocks/>
            </p:cNvGrpSpPr>
            <p:nvPr/>
          </p:nvGrpSpPr>
          <p:grpSpPr bwMode="auto">
            <a:xfrm>
              <a:off x="4059" y="1480"/>
              <a:ext cx="590" cy="680"/>
              <a:chOff x="3510" y="1575"/>
              <a:chExt cx="1007" cy="1205"/>
            </a:xfrm>
          </p:grpSpPr>
          <p:sp>
            <p:nvSpPr>
              <p:cNvPr id="24629" name="Oval 89"/>
              <p:cNvSpPr>
                <a:spLocks noChangeArrowheads="1"/>
              </p:cNvSpPr>
              <p:nvPr/>
            </p:nvSpPr>
            <p:spPr bwMode="auto">
              <a:xfrm>
                <a:off x="3510" y="1707"/>
                <a:ext cx="980" cy="107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30" name="Oval 90"/>
              <p:cNvSpPr>
                <a:spLocks noChangeArrowheads="1"/>
              </p:cNvSpPr>
              <p:nvPr/>
            </p:nvSpPr>
            <p:spPr bwMode="auto">
              <a:xfrm>
                <a:off x="3697" y="1575"/>
                <a:ext cx="619" cy="584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31" name="Oval 91"/>
              <p:cNvSpPr>
                <a:spLocks noChangeArrowheads="1"/>
              </p:cNvSpPr>
              <p:nvPr/>
            </p:nvSpPr>
            <p:spPr bwMode="auto">
              <a:xfrm>
                <a:off x="4267" y="1792"/>
                <a:ext cx="45" cy="43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32" name="Oval 92"/>
              <p:cNvSpPr>
                <a:spLocks noChangeArrowheads="1"/>
              </p:cNvSpPr>
              <p:nvPr/>
            </p:nvSpPr>
            <p:spPr bwMode="auto">
              <a:xfrm>
                <a:off x="3692" y="1792"/>
                <a:ext cx="45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33" name="Line 93"/>
              <p:cNvSpPr>
                <a:spLocks noChangeShapeType="1"/>
              </p:cNvSpPr>
              <p:nvPr/>
            </p:nvSpPr>
            <p:spPr bwMode="auto">
              <a:xfrm>
                <a:off x="3519" y="1627"/>
                <a:ext cx="175" cy="17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4" name="Line 94"/>
              <p:cNvSpPr>
                <a:spLocks noChangeShapeType="1"/>
              </p:cNvSpPr>
              <p:nvPr/>
            </p:nvSpPr>
            <p:spPr bwMode="auto">
              <a:xfrm>
                <a:off x="3892" y="1706"/>
                <a:ext cx="0" cy="21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5" name="Line 95"/>
              <p:cNvSpPr>
                <a:spLocks noChangeShapeType="1"/>
              </p:cNvSpPr>
              <p:nvPr/>
            </p:nvSpPr>
            <p:spPr bwMode="auto">
              <a:xfrm flipV="1">
                <a:off x="4310" y="1696"/>
                <a:ext cx="207" cy="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6" name="Line 96"/>
              <p:cNvSpPr>
                <a:spLocks noChangeShapeType="1"/>
              </p:cNvSpPr>
              <p:nvPr/>
            </p:nvSpPr>
            <p:spPr bwMode="auto">
              <a:xfrm flipH="1">
                <a:off x="3627" y="1822"/>
                <a:ext cx="251" cy="6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7" name="Line 97"/>
              <p:cNvSpPr>
                <a:spLocks noChangeShapeType="1"/>
              </p:cNvSpPr>
              <p:nvPr/>
            </p:nvSpPr>
            <p:spPr bwMode="auto">
              <a:xfrm>
                <a:off x="3853" y="2503"/>
                <a:ext cx="2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8" name="Line 98"/>
              <p:cNvSpPr>
                <a:spLocks noChangeShapeType="1"/>
              </p:cNvSpPr>
              <p:nvPr/>
            </p:nvSpPr>
            <p:spPr bwMode="auto">
              <a:xfrm flipH="1" flipV="1">
                <a:off x="3891" y="1801"/>
                <a:ext cx="399" cy="70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39" name="Line 99"/>
              <p:cNvSpPr>
                <a:spLocks noChangeShapeType="1"/>
              </p:cNvSpPr>
              <p:nvPr/>
            </p:nvSpPr>
            <p:spPr bwMode="auto">
              <a:xfrm>
                <a:off x="4076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40" name="Line 100"/>
              <p:cNvSpPr>
                <a:spLocks noChangeShapeType="1"/>
              </p:cNvSpPr>
              <p:nvPr/>
            </p:nvSpPr>
            <p:spPr bwMode="auto">
              <a:xfrm>
                <a:off x="3633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41" name="AutoShape 101"/>
              <p:cNvSpPr>
                <a:spLocks/>
              </p:cNvSpPr>
              <p:nvPr/>
            </p:nvSpPr>
            <p:spPr bwMode="auto">
              <a:xfrm rot="5400000">
                <a:off x="3819" y="2358"/>
                <a:ext cx="54" cy="396"/>
              </a:xfrm>
              <a:prstGeom prst="rightBrace">
                <a:avLst>
                  <a:gd name="adj1" fmla="val 61111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24642" name="Group 102"/>
              <p:cNvGrpSpPr>
                <a:grpSpLocks/>
              </p:cNvGrpSpPr>
              <p:nvPr/>
            </p:nvGrpSpPr>
            <p:grpSpPr bwMode="auto">
              <a:xfrm>
                <a:off x="3745" y="1791"/>
                <a:ext cx="533" cy="44"/>
                <a:chOff x="1016" y="1156"/>
                <a:chExt cx="533" cy="44"/>
              </a:xfrm>
            </p:grpSpPr>
            <p:sp>
              <p:nvSpPr>
                <p:cNvPr id="24643" name="Line 103"/>
                <p:cNvSpPr>
                  <a:spLocks noChangeShapeType="1"/>
                </p:cNvSpPr>
                <p:nvPr/>
              </p:nvSpPr>
              <p:spPr bwMode="auto">
                <a:xfrm>
                  <a:off x="1156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44" name="Line 104"/>
                <p:cNvSpPr>
                  <a:spLocks noChangeShapeType="1"/>
                </p:cNvSpPr>
                <p:nvPr/>
              </p:nvSpPr>
              <p:spPr bwMode="auto">
                <a:xfrm>
                  <a:off x="1278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45" name="Line 105"/>
                <p:cNvSpPr>
                  <a:spLocks noChangeShapeType="1"/>
                </p:cNvSpPr>
                <p:nvPr/>
              </p:nvSpPr>
              <p:spPr bwMode="auto">
                <a:xfrm>
                  <a:off x="1399" y="1178"/>
                  <a:ext cx="15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46" name="Line 106"/>
                <p:cNvSpPr>
                  <a:spLocks noChangeShapeType="1"/>
                </p:cNvSpPr>
                <p:nvPr/>
              </p:nvSpPr>
              <p:spPr bwMode="auto">
                <a:xfrm>
                  <a:off x="1016" y="1178"/>
                  <a:ext cx="13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47" name="Oval 107"/>
                <p:cNvSpPr>
                  <a:spLocks noChangeArrowheads="1"/>
                </p:cNvSpPr>
                <p:nvPr/>
              </p:nvSpPr>
              <p:spPr bwMode="auto">
                <a:xfrm>
                  <a:off x="1137" y="1156"/>
                  <a:ext cx="45" cy="44"/>
                </a:xfrm>
                <a:prstGeom prst="ellipse">
                  <a:avLst/>
                </a:prstGeom>
                <a:solidFill>
                  <a:srgbClr val="CC44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 altLang="ru-RU" b="0">
                    <a:solidFill>
                      <a:srgbClr val="CC4400"/>
                    </a:solidFill>
                  </a:endParaRPr>
                </a:p>
              </p:txBody>
            </p:sp>
          </p:grpSp>
        </p:grpSp>
      </p:grpSp>
      <p:grpSp>
        <p:nvGrpSpPr>
          <p:cNvPr id="12" name="Group 108"/>
          <p:cNvGrpSpPr>
            <a:grpSpLocks/>
          </p:cNvGrpSpPr>
          <p:nvPr/>
        </p:nvGrpSpPr>
        <p:grpSpPr bwMode="auto">
          <a:xfrm>
            <a:off x="5256213" y="2776538"/>
            <a:ext cx="3074987" cy="1152525"/>
            <a:chOff x="3424" y="2205"/>
            <a:chExt cx="1937" cy="726"/>
          </a:xfrm>
        </p:grpSpPr>
        <p:sp>
          <p:nvSpPr>
            <p:cNvPr id="24625" name="Text Box 109"/>
            <p:cNvSpPr txBox="1">
              <a:spLocks noChangeArrowheads="1"/>
            </p:cNvSpPr>
            <p:nvPr/>
          </p:nvSpPr>
          <p:spPr bwMode="auto">
            <a:xfrm>
              <a:off x="3424" y="2296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1800">
                  <a:solidFill>
                    <a:schemeClr val="accent2"/>
                  </a:solidFill>
                  <a:latin typeface="Arial" charset="0"/>
                </a:rPr>
                <a:t>Курс </a:t>
              </a:r>
              <a:r>
                <a:rPr lang="ru-RU" altLang="ru-RU" sz="1800">
                  <a:solidFill>
                    <a:schemeClr val="accent2"/>
                  </a:solidFill>
                </a:rPr>
                <a:t>«</a:t>
              </a:r>
              <a:r>
                <a:rPr lang="ru-RU" altLang="ru-RU" sz="1800">
                  <a:solidFill>
                    <a:schemeClr val="accent2"/>
                  </a:solidFill>
                  <a:latin typeface="Arial" charset="0"/>
                </a:rPr>
                <a:t>Мир деятельности</a:t>
              </a:r>
              <a:r>
                <a:rPr lang="ru-RU" altLang="ru-RU" sz="1800">
                  <a:solidFill>
                    <a:schemeClr val="accent2"/>
                  </a:solidFill>
                </a:rPr>
                <a:t>»</a:t>
              </a:r>
              <a:r>
                <a:rPr lang="ru-RU" altLang="ru-RU" sz="1800">
                  <a:solidFill>
                    <a:schemeClr val="accent2"/>
                  </a:solidFill>
                  <a:latin typeface="Arial" charset="0"/>
                </a:rPr>
                <a:t> </a:t>
              </a:r>
            </a:p>
          </p:txBody>
        </p:sp>
        <p:pic>
          <p:nvPicPr>
            <p:cNvPr id="24626" name="Picture 110" descr="img038-2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9" y="2205"/>
              <a:ext cx="71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94" name="Text Box 112"/>
          <p:cNvSpPr txBox="1">
            <a:spLocks noChangeArrowheads="1"/>
          </p:cNvSpPr>
          <p:nvPr/>
        </p:nvSpPr>
        <p:spPr bwMode="auto">
          <a:xfrm>
            <a:off x="5272088" y="4787900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400">
                <a:solidFill>
                  <a:schemeClr val="accent2"/>
                </a:solidFill>
                <a:latin typeface="Arial" charset="0"/>
              </a:rPr>
              <a:t>Курс </a:t>
            </a:r>
            <a:r>
              <a:rPr lang="ru-RU" altLang="ru-RU" sz="1400">
                <a:solidFill>
                  <a:schemeClr val="accent2"/>
                </a:solidFill>
              </a:rPr>
              <a:t>«</a:t>
            </a:r>
            <a:r>
              <a:rPr lang="ru-RU" altLang="ru-RU" sz="1400">
                <a:solidFill>
                  <a:schemeClr val="accent2"/>
                </a:solidFill>
                <a:latin typeface="Arial" charset="0"/>
              </a:rPr>
              <a:t>Мир деятельности</a:t>
            </a:r>
            <a:r>
              <a:rPr lang="ru-RU" altLang="ru-RU" sz="1400">
                <a:solidFill>
                  <a:schemeClr val="accent2"/>
                </a:solidFill>
              </a:rPr>
              <a:t>»</a:t>
            </a:r>
            <a:r>
              <a:rPr lang="ru-RU" altLang="ru-RU" sz="1400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  <p:pic>
        <p:nvPicPr>
          <p:cNvPr id="32795" name="Picture 113" descr="img030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3575" y="4765675"/>
            <a:ext cx="16922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5724525" y="2916238"/>
            <a:ext cx="668338" cy="581025"/>
            <a:chOff x="4149" y="2032"/>
            <a:chExt cx="421" cy="365"/>
          </a:xfrm>
        </p:grpSpPr>
        <p:sp>
          <p:nvSpPr>
            <p:cNvPr id="24623" name="Oval 12"/>
            <p:cNvSpPr>
              <a:spLocks noChangeArrowheads="1"/>
            </p:cNvSpPr>
            <p:nvPr/>
          </p:nvSpPr>
          <p:spPr bwMode="auto">
            <a:xfrm>
              <a:off x="4149" y="2032"/>
              <a:ext cx="370" cy="3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 sz="2300" b="0">
                <a:cs typeface="Arial" charset="0"/>
              </a:endParaRPr>
            </a:p>
          </p:txBody>
        </p:sp>
        <p:sp>
          <p:nvSpPr>
            <p:cNvPr id="24624" name="Text Box 13"/>
            <p:cNvSpPr txBox="1">
              <a:spLocks noChangeArrowheads="1"/>
            </p:cNvSpPr>
            <p:nvPr/>
          </p:nvSpPr>
          <p:spPr bwMode="auto">
            <a:xfrm>
              <a:off x="4207" y="2057"/>
              <a:ext cx="3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>
                  <a:solidFill>
                    <a:srgbClr val="FF0000"/>
                  </a:solidFill>
                  <a:cs typeface="Arial" charset="0"/>
                </a:rPr>
                <a:t>?</a:t>
              </a:r>
            </a:p>
          </p:txBody>
        </p:sp>
      </p:grpSp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5724525" y="3849688"/>
            <a:ext cx="668338" cy="581025"/>
            <a:chOff x="4149" y="2032"/>
            <a:chExt cx="421" cy="365"/>
          </a:xfrm>
        </p:grpSpPr>
        <p:sp>
          <p:nvSpPr>
            <p:cNvPr id="24621" name="Oval 35"/>
            <p:cNvSpPr>
              <a:spLocks noChangeArrowheads="1"/>
            </p:cNvSpPr>
            <p:nvPr/>
          </p:nvSpPr>
          <p:spPr bwMode="auto">
            <a:xfrm>
              <a:off x="4149" y="2032"/>
              <a:ext cx="370" cy="3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 sz="2300" b="0">
                <a:cs typeface="Arial" charset="0"/>
              </a:endParaRPr>
            </a:p>
          </p:txBody>
        </p:sp>
        <p:sp>
          <p:nvSpPr>
            <p:cNvPr id="24622" name="Text Box 36"/>
            <p:cNvSpPr txBox="1">
              <a:spLocks noChangeArrowheads="1"/>
            </p:cNvSpPr>
            <p:nvPr/>
          </p:nvSpPr>
          <p:spPr bwMode="auto">
            <a:xfrm>
              <a:off x="4207" y="2057"/>
              <a:ext cx="3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>
                  <a:solidFill>
                    <a:srgbClr val="FF0000"/>
                  </a:solidFill>
                  <a:cs typeface="Arial" charset="0"/>
                </a:rPr>
                <a:t>?</a:t>
              </a:r>
            </a:p>
          </p:txBody>
        </p:sp>
      </p:grpSp>
      <p:grpSp>
        <p:nvGrpSpPr>
          <p:cNvPr id="15" name="Group 37"/>
          <p:cNvGrpSpPr>
            <a:grpSpLocks/>
          </p:cNvGrpSpPr>
          <p:nvPr/>
        </p:nvGrpSpPr>
        <p:grpSpPr bwMode="auto">
          <a:xfrm>
            <a:off x="5724525" y="4789488"/>
            <a:ext cx="668338" cy="577850"/>
            <a:chOff x="4149" y="2032"/>
            <a:chExt cx="421" cy="365"/>
          </a:xfrm>
        </p:grpSpPr>
        <p:sp>
          <p:nvSpPr>
            <p:cNvPr id="24619" name="Oval 38"/>
            <p:cNvSpPr>
              <a:spLocks noChangeArrowheads="1"/>
            </p:cNvSpPr>
            <p:nvPr/>
          </p:nvSpPr>
          <p:spPr bwMode="auto">
            <a:xfrm>
              <a:off x="4149" y="2032"/>
              <a:ext cx="370" cy="3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 sz="2300" b="0">
                <a:cs typeface="Arial" charset="0"/>
              </a:endParaRPr>
            </a:p>
          </p:txBody>
        </p:sp>
        <p:sp>
          <p:nvSpPr>
            <p:cNvPr id="24620" name="Text Box 39"/>
            <p:cNvSpPr txBox="1">
              <a:spLocks noChangeArrowheads="1"/>
            </p:cNvSpPr>
            <p:nvPr/>
          </p:nvSpPr>
          <p:spPr bwMode="auto">
            <a:xfrm>
              <a:off x="4207" y="2057"/>
              <a:ext cx="3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>
                  <a:solidFill>
                    <a:srgbClr val="FF0000"/>
                  </a:solidFill>
                  <a:cs typeface="Arial" charset="0"/>
                </a:rPr>
                <a:t>?</a:t>
              </a:r>
            </a:p>
          </p:txBody>
        </p:sp>
      </p:grpSp>
      <p:grpSp>
        <p:nvGrpSpPr>
          <p:cNvPr id="16" name="Group 6"/>
          <p:cNvGrpSpPr>
            <a:grpSpLocks/>
          </p:cNvGrpSpPr>
          <p:nvPr/>
        </p:nvGrpSpPr>
        <p:grpSpPr bwMode="auto">
          <a:xfrm>
            <a:off x="5724525" y="1912938"/>
            <a:ext cx="587375" cy="581025"/>
            <a:chOff x="4149" y="1261"/>
            <a:chExt cx="370" cy="365"/>
          </a:xfrm>
        </p:grpSpPr>
        <p:sp>
          <p:nvSpPr>
            <p:cNvPr id="24615" name="Oval 7"/>
            <p:cNvSpPr>
              <a:spLocks noChangeArrowheads="1"/>
            </p:cNvSpPr>
            <p:nvPr/>
          </p:nvSpPr>
          <p:spPr bwMode="auto">
            <a:xfrm>
              <a:off x="4149" y="1261"/>
              <a:ext cx="370" cy="36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 sz="2300" b="0">
                <a:cs typeface="Arial" charset="0"/>
              </a:endParaRPr>
            </a:p>
          </p:txBody>
        </p:sp>
        <p:grpSp>
          <p:nvGrpSpPr>
            <p:cNvPr id="24616" name="Group 8"/>
            <p:cNvGrpSpPr>
              <a:grpSpLocks/>
            </p:cNvGrpSpPr>
            <p:nvPr/>
          </p:nvGrpSpPr>
          <p:grpSpPr bwMode="auto">
            <a:xfrm>
              <a:off x="4241" y="1344"/>
              <a:ext cx="188" cy="188"/>
              <a:chOff x="4676" y="1816"/>
              <a:chExt cx="188" cy="188"/>
            </a:xfrm>
          </p:grpSpPr>
          <p:sp>
            <p:nvSpPr>
              <p:cNvPr id="24617" name="Line 9"/>
              <p:cNvSpPr>
                <a:spLocks noChangeShapeType="1"/>
              </p:cNvSpPr>
              <p:nvPr/>
            </p:nvSpPr>
            <p:spPr bwMode="auto">
              <a:xfrm>
                <a:off x="4769" y="1816"/>
                <a:ext cx="0" cy="1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18" name="Line 10"/>
              <p:cNvSpPr>
                <a:spLocks noChangeShapeType="1"/>
              </p:cNvSpPr>
              <p:nvPr/>
            </p:nvSpPr>
            <p:spPr bwMode="auto">
              <a:xfrm rot="-5400000">
                <a:off x="4770" y="1817"/>
                <a:ext cx="0" cy="1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" name="Group 86"/>
          <p:cNvGrpSpPr>
            <a:grpSpLocks/>
          </p:cNvGrpSpPr>
          <p:nvPr/>
        </p:nvGrpSpPr>
        <p:grpSpPr bwMode="auto">
          <a:xfrm>
            <a:off x="5572125" y="5319713"/>
            <a:ext cx="1022350" cy="635000"/>
            <a:chOff x="4059" y="1480"/>
            <a:chExt cx="1225" cy="777"/>
          </a:xfrm>
        </p:grpSpPr>
        <p:sp>
          <p:nvSpPr>
            <p:cNvPr id="24594" name="Rectangle 87"/>
            <p:cNvSpPr>
              <a:spLocks noChangeArrowheads="1"/>
            </p:cNvSpPr>
            <p:nvPr/>
          </p:nvSpPr>
          <p:spPr bwMode="auto">
            <a:xfrm>
              <a:off x="4384" y="1880"/>
              <a:ext cx="900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ru-RU" altLang="ru-RU" sz="1400">
                  <a:solidFill>
                    <a:schemeClr val="accent2"/>
                  </a:solidFill>
                  <a:latin typeface="Arial" charset="0"/>
                </a:rPr>
                <a:t>ТДМ</a:t>
              </a:r>
            </a:p>
          </p:txBody>
        </p:sp>
        <p:grpSp>
          <p:nvGrpSpPr>
            <p:cNvPr id="24595" name="Group 88"/>
            <p:cNvGrpSpPr>
              <a:grpSpLocks/>
            </p:cNvGrpSpPr>
            <p:nvPr/>
          </p:nvGrpSpPr>
          <p:grpSpPr bwMode="auto">
            <a:xfrm>
              <a:off x="4059" y="1480"/>
              <a:ext cx="590" cy="680"/>
              <a:chOff x="3510" y="1575"/>
              <a:chExt cx="1007" cy="1205"/>
            </a:xfrm>
          </p:grpSpPr>
          <p:sp>
            <p:nvSpPr>
              <p:cNvPr id="24596" name="Oval 89"/>
              <p:cNvSpPr>
                <a:spLocks noChangeArrowheads="1"/>
              </p:cNvSpPr>
              <p:nvPr/>
            </p:nvSpPr>
            <p:spPr bwMode="auto">
              <a:xfrm>
                <a:off x="3510" y="1707"/>
                <a:ext cx="980" cy="107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597" name="Oval 90"/>
              <p:cNvSpPr>
                <a:spLocks noChangeArrowheads="1"/>
              </p:cNvSpPr>
              <p:nvPr/>
            </p:nvSpPr>
            <p:spPr bwMode="auto">
              <a:xfrm>
                <a:off x="3697" y="1575"/>
                <a:ext cx="619" cy="584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598" name="Oval 91"/>
              <p:cNvSpPr>
                <a:spLocks noChangeArrowheads="1"/>
              </p:cNvSpPr>
              <p:nvPr/>
            </p:nvSpPr>
            <p:spPr bwMode="auto">
              <a:xfrm>
                <a:off x="4267" y="1792"/>
                <a:ext cx="45" cy="43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599" name="Oval 92"/>
              <p:cNvSpPr>
                <a:spLocks noChangeArrowheads="1"/>
              </p:cNvSpPr>
              <p:nvPr/>
            </p:nvSpPr>
            <p:spPr bwMode="auto">
              <a:xfrm>
                <a:off x="3692" y="1792"/>
                <a:ext cx="45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24600" name="Line 93"/>
              <p:cNvSpPr>
                <a:spLocks noChangeShapeType="1"/>
              </p:cNvSpPr>
              <p:nvPr/>
            </p:nvSpPr>
            <p:spPr bwMode="auto">
              <a:xfrm>
                <a:off x="3519" y="1627"/>
                <a:ext cx="175" cy="17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1" name="Line 94"/>
              <p:cNvSpPr>
                <a:spLocks noChangeShapeType="1"/>
              </p:cNvSpPr>
              <p:nvPr/>
            </p:nvSpPr>
            <p:spPr bwMode="auto">
              <a:xfrm>
                <a:off x="3892" y="1706"/>
                <a:ext cx="0" cy="21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2" name="Line 95"/>
              <p:cNvSpPr>
                <a:spLocks noChangeShapeType="1"/>
              </p:cNvSpPr>
              <p:nvPr/>
            </p:nvSpPr>
            <p:spPr bwMode="auto">
              <a:xfrm flipV="1">
                <a:off x="4310" y="1696"/>
                <a:ext cx="207" cy="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3" name="Line 96"/>
              <p:cNvSpPr>
                <a:spLocks noChangeShapeType="1"/>
              </p:cNvSpPr>
              <p:nvPr/>
            </p:nvSpPr>
            <p:spPr bwMode="auto">
              <a:xfrm flipH="1">
                <a:off x="3627" y="1822"/>
                <a:ext cx="251" cy="6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4" name="Line 97"/>
              <p:cNvSpPr>
                <a:spLocks noChangeShapeType="1"/>
              </p:cNvSpPr>
              <p:nvPr/>
            </p:nvSpPr>
            <p:spPr bwMode="auto">
              <a:xfrm>
                <a:off x="3853" y="2503"/>
                <a:ext cx="2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5" name="Line 98"/>
              <p:cNvSpPr>
                <a:spLocks noChangeShapeType="1"/>
              </p:cNvSpPr>
              <p:nvPr/>
            </p:nvSpPr>
            <p:spPr bwMode="auto">
              <a:xfrm flipH="1" flipV="1">
                <a:off x="3891" y="1801"/>
                <a:ext cx="399" cy="70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6" name="Line 99"/>
              <p:cNvSpPr>
                <a:spLocks noChangeShapeType="1"/>
              </p:cNvSpPr>
              <p:nvPr/>
            </p:nvSpPr>
            <p:spPr bwMode="auto">
              <a:xfrm>
                <a:off x="4076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7" name="Line 100"/>
              <p:cNvSpPr>
                <a:spLocks noChangeShapeType="1"/>
              </p:cNvSpPr>
              <p:nvPr/>
            </p:nvSpPr>
            <p:spPr bwMode="auto">
              <a:xfrm>
                <a:off x="3633" y="2503"/>
                <a:ext cx="2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08" name="AutoShape 101"/>
              <p:cNvSpPr>
                <a:spLocks/>
              </p:cNvSpPr>
              <p:nvPr/>
            </p:nvSpPr>
            <p:spPr bwMode="auto">
              <a:xfrm rot="5400000">
                <a:off x="3819" y="2358"/>
                <a:ext cx="54" cy="396"/>
              </a:xfrm>
              <a:prstGeom prst="rightBrace">
                <a:avLst>
                  <a:gd name="adj1" fmla="val 61111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24609" name="Group 102"/>
              <p:cNvGrpSpPr>
                <a:grpSpLocks/>
              </p:cNvGrpSpPr>
              <p:nvPr/>
            </p:nvGrpSpPr>
            <p:grpSpPr bwMode="auto">
              <a:xfrm>
                <a:off x="3745" y="1791"/>
                <a:ext cx="533" cy="44"/>
                <a:chOff x="1016" y="1156"/>
                <a:chExt cx="533" cy="44"/>
              </a:xfrm>
            </p:grpSpPr>
            <p:sp>
              <p:nvSpPr>
                <p:cNvPr id="24610" name="Line 103"/>
                <p:cNvSpPr>
                  <a:spLocks noChangeShapeType="1"/>
                </p:cNvSpPr>
                <p:nvPr/>
              </p:nvSpPr>
              <p:spPr bwMode="auto">
                <a:xfrm>
                  <a:off x="1156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11" name="Line 104"/>
                <p:cNvSpPr>
                  <a:spLocks noChangeShapeType="1"/>
                </p:cNvSpPr>
                <p:nvPr/>
              </p:nvSpPr>
              <p:spPr bwMode="auto">
                <a:xfrm>
                  <a:off x="1278" y="1178"/>
                  <a:ext cx="13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12" name="Line 105"/>
                <p:cNvSpPr>
                  <a:spLocks noChangeShapeType="1"/>
                </p:cNvSpPr>
                <p:nvPr/>
              </p:nvSpPr>
              <p:spPr bwMode="auto">
                <a:xfrm>
                  <a:off x="1399" y="1178"/>
                  <a:ext cx="15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13" name="Line 106"/>
                <p:cNvSpPr>
                  <a:spLocks noChangeShapeType="1"/>
                </p:cNvSpPr>
                <p:nvPr/>
              </p:nvSpPr>
              <p:spPr bwMode="auto">
                <a:xfrm>
                  <a:off x="1016" y="1178"/>
                  <a:ext cx="13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sm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14" name="Oval 107"/>
                <p:cNvSpPr>
                  <a:spLocks noChangeArrowheads="1"/>
                </p:cNvSpPr>
                <p:nvPr/>
              </p:nvSpPr>
              <p:spPr bwMode="auto">
                <a:xfrm>
                  <a:off x="1137" y="1156"/>
                  <a:ext cx="45" cy="44"/>
                </a:xfrm>
                <a:prstGeom prst="ellipse">
                  <a:avLst/>
                </a:prstGeom>
                <a:solidFill>
                  <a:srgbClr val="CC44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 altLang="ru-RU" b="0">
                    <a:solidFill>
                      <a:srgbClr val="CC4400"/>
                    </a:solidFill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1928813" y="714375"/>
            <a:ext cx="6657975" cy="1154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tabLst>
                <a:tab pos="1482725" algn="l"/>
              </a:tabLst>
              <a:defRPr/>
            </a:pPr>
            <a:r>
              <a:rPr lang="ru-RU" sz="28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уметь </a:t>
            </a:r>
            <a:r>
              <a:rPr lang="ru-RU" sz="2800" i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выполнять УУД – </a:t>
            </a:r>
          </a:p>
          <a:p>
            <a:pPr indent="179388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tabLst>
                <a:tab pos="1482725" algn="l"/>
              </a:tabLst>
              <a:defRPr/>
            </a:pPr>
            <a:r>
              <a:rPr lang="ru-RU" sz="28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надо знать</a:t>
            </a:r>
            <a:r>
              <a:rPr lang="ru-RU" sz="2800" i="1" dirty="0">
                <a:solidFill>
                  <a:srgbClr val="D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как их выполнять!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214438" y="2500313"/>
            <a:ext cx="70564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rgbClr val="3333CC"/>
                </a:solidFill>
                <a:latin typeface="Arial" charset="0"/>
                <a:cs typeface="Arial" charset="0"/>
              </a:rPr>
              <a:t>Где ученик узнает о том </a:t>
            </a:r>
          </a:p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rgbClr val="3333CC"/>
                </a:solidFill>
                <a:latin typeface="Arial" charset="0"/>
                <a:cs typeface="Arial" charset="0"/>
              </a:rPr>
              <a:t>ЧТО ЗНАЧИТ УЧИТЬСЯ?</a:t>
            </a:r>
          </a:p>
        </p:txBody>
      </p:sp>
      <p:pic>
        <p:nvPicPr>
          <p:cNvPr id="25604" name="Picture 26" descr="center0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85750"/>
            <a:ext cx="19081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Group 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25607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25608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</p:grpSp>
      <p:pic>
        <p:nvPicPr>
          <p:cNvPr id="10" name="Рисунок 3" descr="Смайлик растерянный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3571875" y="4286250"/>
            <a:ext cx="215423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22929</TotalTime>
  <Words>646</Words>
  <Application>Microsoft Office PowerPoint</Application>
  <PresentationFormat>Экран (4:3)</PresentationFormat>
  <Paragraphs>188</Paragraphs>
  <Slides>22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Times New Roman</vt:lpstr>
      <vt:lpstr>Arial</vt:lpstr>
      <vt:lpstr>Calibri</vt:lpstr>
      <vt:lpstr>Wingdings 2</vt:lpstr>
      <vt:lpstr>Century Schoolbook</vt:lpstr>
      <vt:lpstr>ＭＳ Ｐゴシック</vt:lpstr>
      <vt:lpstr>Оформление по умолчанию</vt:lpstr>
      <vt:lpstr>3_Оформление по умолчанию</vt:lpstr>
      <vt:lpstr>2_Тема Office</vt:lpstr>
      <vt:lpstr>Диаграмма Microsoft Office Excel</vt:lpstr>
      <vt:lpstr>Практический семинар для учителей начальных классов</vt:lpstr>
      <vt:lpstr>Слайд 2</vt:lpstr>
      <vt:lpstr>ФГОС выдвигает задачу-формирование метапредметных умений </vt:lpstr>
      <vt:lpstr>За процесс формирования УУД отвечает учитель</vt:lpstr>
      <vt:lpstr>«Мир деятельности» автор Л.Г.Петерсон</vt:lpstr>
      <vt:lpstr>Слайд 6</vt:lpstr>
      <vt:lpstr>Слайд 7</vt:lpstr>
      <vt:lpstr>Слайд 8</vt:lpstr>
      <vt:lpstr>Слайд 9</vt:lpstr>
      <vt:lpstr>Слайд 10</vt:lpstr>
      <vt:lpstr>Слайд 11</vt:lpstr>
      <vt:lpstr>Этапы формирования УУД</vt:lpstr>
      <vt:lpstr>Слайд 13</vt:lpstr>
      <vt:lpstr>Слайд 14</vt:lpstr>
      <vt:lpstr>Слайд 15</vt:lpstr>
      <vt:lpstr>Слайд 16</vt:lpstr>
      <vt:lpstr>С-29</vt:lpstr>
      <vt:lpstr>Слайд 18</vt:lpstr>
      <vt:lpstr>- Высокий          - Средний   - Выше среднего            - Низкий  </vt:lpstr>
      <vt:lpstr>Слайд 20</vt:lpstr>
      <vt:lpstr>Слайд 21</vt:lpstr>
      <vt:lpstr>Слайд 22</vt:lpstr>
    </vt:vector>
  </TitlesOfParts>
  <Company>School_2000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Larisa</dc:creator>
  <cp:lastModifiedBy>User</cp:lastModifiedBy>
  <cp:revision>394</cp:revision>
  <dcterms:created xsi:type="dcterms:W3CDTF">2004-03-22T12:20:25Z</dcterms:created>
  <dcterms:modified xsi:type="dcterms:W3CDTF">2016-11-20T16:57:38Z</dcterms:modified>
</cp:coreProperties>
</file>