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71" r:id="rId2"/>
    <p:sldId id="272" r:id="rId3"/>
    <p:sldId id="258" r:id="rId4"/>
    <p:sldId id="259" r:id="rId5"/>
    <p:sldId id="273" r:id="rId6"/>
    <p:sldId id="274" r:id="rId7"/>
    <p:sldId id="263" r:id="rId8"/>
    <p:sldId id="264" r:id="rId9"/>
    <p:sldId id="275" r:id="rId10"/>
    <p:sldId id="276" r:id="rId11"/>
    <p:sldId id="277" r:id="rId12"/>
    <p:sldId id="278" r:id="rId13"/>
    <p:sldId id="268" r:id="rId14"/>
    <p:sldId id="270" r:id="rId15"/>
    <p:sldId id="279" r:id="rId16"/>
    <p:sldId id="282" r:id="rId17"/>
    <p:sldId id="280" r:id="rId18"/>
    <p:sldId id="28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A45200"/>
    <a:srgbClr val="333333"/>
    <a:srgbClr val="8A5C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slide" Target="../slides/slide7.xml"/><Relationship Id="rId1" Type="http://schemas.openxmlformats.org/officeDocument/2006/relationships/slide" Target="../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7A5EC4-521F-4122-A773-4F584F8D7C0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9396FE-7B93-4A0F-92D9-18AA398DE5B2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МЕТОДЫ</a:t>
          </a:r>
          <a:endParaRPr lang="ru-RU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D5E05E-2B3E-4E12-B1E9-D5C9A9DFEF19}" type="parTrans" cxnId="{481ACB2C-D101-4925-894B-A73D4A1DAFDC}">
      <dgm:prSet/>
      <dgm:spPr/>
      <dgm:t>
        <a:bodyPr/>
        <a:lstStyle/>
        <a:p>
          <a:endParaRPr lang="ru-RU"/>
        </a:p>
      </dgm:t>
    </dgm:pt>
    <dgm:pt modelId="{787392B2-3873-4844-9033-EBF468A414FA}" type="sibTrans" cxnId="{481ACB2C-D101-4925-894B-A73D4A1DAFDC}">
      <dgm:prSet/>
      <dgm:spPr/>
      <dgm:t>
        <a:bodyPr/>
        <a:lstStyle/>
        <a:p>
          <a:endParaRPr lang="ru-RU"/>
        </a:p>
      </dgm:t>
    </dgm:pt>
    <dgm:pt modelId="{D4838F10-ACD7-4F3B-A697-5BB76B862930}">
      <dgm:prSet phldrT="[Текст]"/>
      <dgm:spPr/>
      <dgm:t>
        <a:bodyPr/>
        <a:lstStyle/>
        <a:p>
          <a:r>
            <a:rPr lang="ru-RU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сведения уравнения к квадратному</a:t>
          </a:r>
          <a:endParaRPr lang="ru-RU" i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DC776D1-5CC0-469B-B7E1-480D4C30FC0D}" type="parTrans" cxnId="{F6864709-FDF2-479E-A45A-C3CB738872C2}">
      <dgm:prSet/>
      <dgm:spPr/>
      <dgm:t>
        <a:bodyPr/>
        <a:lstStyle/>
        <a:p>
          <a:endParaRPr lang="ru-RU"/>
        </a:p>
      </dgm:t>
    </dgm:pt>
    <dgm:pt modelId="{4964BA62-5463-4DCF-807B-9D1962D2C223}" type="sibTrans" cxnId="{F6864709-FDF2-479E-A45A-C3CB738872C2}">
      <dgm:prSet/>
      <dgm:spPr/>
      <dgm:t>
        <a:bodyPr/>
        <a:lstStyle/>
        <a:p>
          <a:endParaRPr lang="ru-RU"/>
        </a:p>
      </dgm:t>
    </dgm:pt>
    <dgm:pt modelId="{A75549A4-1A25-4777-B8E5-66E50EB20FA4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РЕШЕНИЯ</a:t>
          </a:r>
          <a:endParaRPr lang="ru-RU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0FBE1C-DF12-4DCB-B1C2-D5D487F9C930}" type="parTrans" cxnId="{95A6190E-9453-48C9-A49F-C150B46B2103}">
      <dgm:prSet/>
      <dgm:spPr/>
      <dgm:t>
        <a:bodyPr/>
        <a:lstStyle/>
        <a:p>
          <a:endParaRPr lang="ru-RU"/>
        </a:p>
      </dgm:t>
    </dgm:pt>
    <dgm:pt modelId="{8A2AE88F-A8C8-49E0-99B4-1750E7AEB1FB}" type="sibTrans" cxnId="{95A6190E-9453-48C9-A49F-C150B46B2103}">
      <dgm:prSet/>
      <dgm:spPr/>
      <dgm:t>
        <a:bodyPr/>
        <a:lstStyle/>
        <a:p>
          <a:endParaRPr lang="ru-RU"/>
        </a:p>
      </dgm:t>
    </dgm:pt>
    <dgm:pt modelId="{F4A4E997-0575-4673-A999-DB5AEB5944D4}">
      <dgm:prSet phldrT="[Текст]"/>
      <dgm:spPr/>
      <dgm:t>
        <a:bodyPr/>
        <a:lstStyle/>
        <a:p>
          <a:r>
            <a:rPr lang="ru-RU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2" action="ppaction://hlinksldjump"/>
            </a:rPr>
            <a:t>разложения на множители</a:t>
          </a:r>
          <a:endParaRPr lang="ru-RU" i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42FB51B-DD0D-4564-8C55-361187C9855F}" type="parTrans" cxnId="{B5487B07-CF7F-452B-8E79-103F2CA2BAB6}">
      <dgm:prSet/>
      <dgm:spPr/>
      <dgm:t>
        <a:bodyPr/>
        <a:lstStyle/>
        <a:p>
          <a:endParaRPr lang="ru-RU"/>
        </a:p>
      </dgm:t>
    </dgm:pt>
    <dgm:pt modelId="{D833E212-861A-4976-B677-80A6D9E258E2}" type="sibTrans" cxnId="{B5487B07-CF7F-452B-8E79-103F2CA2BAB6}">
      <dgm:prSet/>
      <dgm:spPr/>
      <dgm:t>
        <a:bodyPr/>
        <a:lstStyle/>
        <a:p>
          <a:endParaRPr lang="ru-RU"/>
        </a:p>
      </dgm:t>
    </dgm:pt>
    <dgm:pt modelId="{C309E555-326E-43FB-808F-344B706C8D69}">
      <dgm:prSet phldrT="[Текст]"/>
      <dgm:spPr/>
      <dgm:t>
        <a:bodyPr/>
        <a:lstStyle/>
        <a:p>
          <a:r>
            <a: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УРАВНЕНИЙ</a:t>
          </a:r>
          <a:endParaRPr lang="ru-RU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9840DF-8DBB-43D2-901D-1A52B0864ED1}" type="parTrans" cxnId="{A30ABFBD-698F-4CEF-B731-A72300C9C1BD}">
      <dgm:prSet/>
      <dgm:spPr/>
      <dgm:t>
        <a:bodyPr/>
        <a:lstStyle/>
        <a:p>
          <a:endParaRPr lang="ru-RU"/>
        </a:p>
      </dgm:t>
    </dgm:pt>
    <dgm:pt modelId="{D7925861-D1D3-4492-88E4-34A0E3502A26}" type="sibTrans" cxnId="{A30ABFBD-698F-4CEF-B731-A72300C9C1BD}">
      <dgm:prSet/>
      <dgm:spPr/>
      <dgm:t>
        <a:bodyPr/>
        <a:lstStyle/>
        <a:p>
          <a:endParaRPr lang="ru-RU"/>
        </a:p>
      </dgm:t>
    </dgm:pt>
    <dgm:pt modelId="{6DDCE18C-2946-45F6-86D7-3178236F475B}">
      <dgm:prSet phldrT="[Текст]"/>
      <dgm:spPr/>
      <dgm:t>
        <a:bodyPr/>
        <a:lstStyle/>
        <a:p>
          <a:r>
            <a:rPr lang="ru-RU" b="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rId3" action="ppaction://hlinksldjump"/>
            </a:rPr>
            <a:t>решение однородных уравнений</a:t>
          </a:r>
          <a:endParaRPr lang="ru-RU" b="0" i="1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A7DA502-B574-4EB5-BAC5-4D35F347DE78}" type="parTrans" cxnId="{98CCC901-4D42-4B53-B366-80EF8D118FB6}">
      <dgm:prSet/>
      <dgm:spPr/>
      <dgm:t>
        <a:bodyPr/>
        <a:lstStyle/>
        <a:p>
          <a:endParaRPr lang="ru-RU"/>
        </a:p>
      </dgm:t>
    </dgm:pt>
    <dgm:pt modelId="{46E33760-49AB-44DE-B0F7-F9C3629A46F9}" type="sibTrans" cxnId="{98CCC901-4D42-4B53-B366-80EF8D118FB6}">
      <dgm:prSet/>
      <dgm:spPr/>
      <dgm:t>
        <a:bodyPr/>
        <a:lstStyle/>
        <a:p>
          <a:endParaRPr lang="ru-RU"/>
        </a:p>
      </dgm:t>
    </dgm:pt>
    <dgm:pt modelId="{9DF746BE-49E8-4DF4-B281-4EBF2190FFAE}" type="pres">
      <dgm:prSet presAssocID="{AE7A5EC4-521F-4122-A773-4F584F8D7C0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844D1F-4FAB-417B-BF16-60D32B4D8C10}" type="pres">
      <dgm:prSet presAssocID="{949396FE-7B93-4A0F-92D9-18AA398DE5B2}" presName="composite" presStyleCnt="0"/>
      <dgm:spPr/>
    </dgm:pt>
    <dgm:pt modelId="{4EFEDC2A-28A7-48EB-AE2F-9792CF328A41}" type="pres">
      <dgm:prSet presAssocID="{949396FE-7B93-4A0F-92D9-18AA398DE5B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F0403E-B982-4AE6-91A2-2A37958821AB}" type="pres">
      <dgm:prSet presAssocID="{949396FE-7B93-4A0F-92D9-18AA398DE5B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CFB786-5915-4B59-9322-21A80A1E8457}" type="pres">
      <dgm:prSet presAssocID="{787392B2-3873-4844-9033-EBF468A414FA}" presName="sp" presStyleCnt="0"/>
      <dgm:spPr/>
    </dgm:pt>
    <dgm:pt modelId="{CE545516-B364-45CC-A29A-3D8492B55FC8}" type="pres">
      <dgm:prSet presAssocID="{A75549A4-1A25-4777-B8E5-66E50EB20FA4}" presName="composite" presStyleCnt="0"/>
      <dgm:spPr/>
    </dgm:pt>
    <dgm:pt modelId="{9ABE46E8-7B7F-4798-97A4-77B4356976DF}" type="pres">
      <dgm:prSet presAssocID="{A75549A4-1A25-4777-B8E5-66E50EB20FA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198285-E184-4B38-BF84-00DEFCBD0283}" type="pres">
      <dgm:prSet presAssocID="{A75549A4-1A25-4777-B8E5-66E50EB20FA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C83B56-B27E-4260-998A-6F647DDCDFB1}" type="pres">
      <dgm:prSet presAssocID="{8A2AE88F-A8C8-49E0-99B4-1750E7AEB1FB}" presName="sp" presStyleCnt="0"/>
      <dgm:spPr/>
    </dgm:pt>
    <dgm:pt modelId="{DB2DCFC5-79EA-4754-9D24-8DF1684DB243}" type="pres">
      <dgm:prSet presAssocID="{C309E555-326E-43FB-808F-344B706C8D69}" presName="composite" presStyleCnt="0"/>
      <dgm:spPr/>
    </dgm:pt>
    <dgm:pt modelId="{943D1301-9803-4AB2-9781-81FFEC9FB419}" type="pres">
      <dgm:prSet presAssocID="{C309E555-326E-43FB-808F-344B706C8D6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F3019-21E2-4E5B-B3B2-0FDEAD0B8031}" type="pres">
      <dgm:prSet presAssocID="{C309E555-326E-43FB-808F-344B706C8D6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0ABFBD-698F-4CEF-B731-A72300C9C1BD}" srcId="{AE7A5EC4-521F-4122-A773-4F584F8D7C06}" destId="{C309E555-326E-43FB-808F-344B706C8D69}" srcOrd="2" destOrd="0" parTransId="{749840DF-8DBB-43D2-901D-1A52B0864ED1}" sibTransId="{D7925861-D1D3-4492-88E4-34A0E3502A26}"/>
    <dgm:cxn modelId="{4CF8FA80-0120-4640-9DEC-602523B86B9D}" type="presOf" srcId="{AE7A5EC4-521F-4122-A773-4F584F8D7C06}" destId="{9DF746BE-49E8-4DF4-B281-4EBF2190FFAE}" srcOrd="0" destOrd="0" presId="urn:microsoft.com/office/officeart/2005/8/layout/chevron2"/>
    <dgm:cxn modelId="{98CCC901-4D42-4B53-B366-80EF8D118FB6}" srcId="{C309E555-326E-43FB-808F-344B706C8D69}" destId="{6DDCE18C-2946-45F6-86D7-3178236F475B}" srcOrd="0" destOrd="0" parTransId="{7A7DA502-B574-4EB5-BAC5-4D35F347DE78}" sibTransId="{46E33760-49AB-44DE-B0F7-F9C3629A46F9}"/>
    <dgm:cxn modelId="{6AAA0D29-38DC-427D-8B75-7B0BFB4B88F5}" type="presOf" srcId="{949396FE-7B93-4A0F-92D9-18AA398DE5B2}" destId="{4EFEDC2A-28A7-48EB-AE2F-9792CF328A41}" srcOrd="0" destOrd="0" presId="urn:microsoft.com/office/officeart/2005/8/layout/chevron2"/>
    <dgm:cxn modelId="{B5487B07-CF7F-452B-8E79-103F2CA2BAB6}" srcId="{A75549A4-1A25-4777-B8E5-66E50EB20FA4}" destId="{F4A4E997-0575-4673-A999-DB5AEB5944D4}" srcOrd="0" destOrd="0" parTransId="{942FB51B-DD0D-4564-8C55-361187C9855F}" sibTransId="{D833E212-861A-4976-B677-80A6D9E258E2}"/>
    <dgm:cxn modelId="{FC39DF3F-5D84-4739-9E4C-BBDC208A55C2}" type="presOf" srcId="{C309E555-326E-43FB-808F-344B706C8D69}" destId="{943D1301-9803-4AB2-9781-81FFEC9FB419}" srcOrd="0" destOrd="0" presId="urn:microsoft.com/office/officeart/2005/8/layout/chevron2"/>
    <dgm:cxn modelId="{F6864709-FDF2-479E-A45A-C3CB738872C2}" srcId="{949396FE-7B93-4A0F-92D9-18AA398DE5B2}" destId="{D4838F10-ACD7-4F3B-A697-5BB76B862930}" srcOrd="0" destOrd="0" parTransId="{2DC776D1-5CC0-469B-B7E1-480D4C30FC0D}" sibTransId="{4964BA62-5463-4DCF-807B-9D1962D2C223}"/>
    <dgm:cxn modelId="{481ACB2C-D101-4925-894B-A73D4A1DAFDC}" srcId="{AE7A5EC4-521F-4122-A773-4F584F8D7C06}" destId="{949396FE-7B93-4A0F-92D9-18AA398DE5B2}" srcOrd="0" destOrd="0" parTransId="{2BD5E05E-2B3E-4E12-B1E9-D5C9A9DFEF19}" sibTransId="{787392B2-3873-4844-9033-EBF468A414FA}"/>
    <dgm:cxn modelId="{461AD6B8-5125-4260-ADF5-480E8823B46E}" type="presOf" srcId="{6DDCE18C-2946-45F6-86D7-3178236F475B}" destId="{4F9F3019-21E2-4E5B-B3B2-0FDEAD0B8031}" srcOrd="0" destOrd="0" presId="urn:microsoft.com/office/officeart/2005/8/layout/chevron2"/>
    <dgm:cxn modelId="{FB659FED-712A-4648-ACA2-9B3FC7787880}" type="presOf" srcId="{D4838F10-ACD7-4F3B-A697-5BB76B862930}" destId="{50F0403E-B982-4AE6-91A2-2A37958821AB}" srcOrd="0" destOrd="0" presId="urn:microsoft.com/office/officeart/2005/8/layout/chevron2"/>
    <dgm:cxn modelId="{225D82EF-75A2-41ED-B912-C798D4BC8E92}" type="presOf" srcId="{A75549A4-1A25-4777-B8E5-66E50EB20FA4}" destId="{9ABE46E8-7B7F-4798-97A4-77B4356976DF}" srcOrd="0" destOrd="0" presId="urn:microsoft.com/office/officeart/2005/8/layout/chevron2"/>
    <dgm:cxn modelId="{95A6190E-9453-48C9-A49F-C150B46B2103}" srcId="{AE7A5EC4-521F-4122-A773-4F584F8D7C06}" destId="{A75549A4-1A25-4777-B8E5-66E50EB20FA4}" srcOrd="1" destOrd="0" parTransId="{5E0FBE1C-DF12-4DCB-B1C2-D5D487F9C930}" sibTransId="{8A2AE88F-A8C8-49E0-99B4-1750E7AEB1FB}"/>
    <dgm:cxn modelId="{67E4D475-ECB9-4DD7-915C-557F1B047066}" type="presOf" srcId="{F4A4E997-0575-4673-A999-DB5AEB5944D4}" destId="{28198285-E184-4B38-BF84-00DEFCBD0283}" srcOrd="0" destOrd="0" presId="urn:microsoft.com/office/officeart/2005/8/layout/chevron2"/>
    <dgm:cxn modelId="{64E399B6-0DD1-4DB2-865F-1889BE2972FE}" type="presParOf" srcId="{9DF746BE-49E8-4DF4-B281-4EBF2190FFAE}" destId="{51844D1F-4FAB-417B-BF16-60D32B4D8C10}" srcOrd="0" destOrd="0" presId="urn:microsoft.com/office/officeart/2005/8/layout/chevron2"/>
    <dgm:cxn modelId="{2A533E4C-5E4B-4AE7-AAB0-D56566B76684}" type="presParOf" srcId="{51844D1F-4FAB-417B-BF16-60D32B4D8C10}" destId="{4EFEDC2A-28A7-48EB-AE2F-9792CF328A41}" srcOrd="0" destOrd="0" presId="urn:microsoft.com/office/officeart/2005/8/layout/chevron2"/>
    <dgm:cxn modelId="{8C52C164-5886-42E8-A517-57608DE8650B}" type="presParOf" srcId="{51844D1F-4FAB-417B-BF16-60D32B4D8C10}" destId="{50F0403E-B982-4AE6-91A2-2A37958821AB}" srcOrd="1" destOrd="0" presId="urn:microsoft.com/office/officeart/2005/8/layout/chevron2"/>
    <dgm:cxn modelId="{04C29F3B-95A8-4FE1-94C1-759B3209E374}" type="presParOf" srcId="{9DF746BE-49E8-4DF4-B281-4EBF2190FFAE}" destId="{70CFB786-5915-4B59-9322-21A80A1E8457}" srcOrd="1" destOrd="0" presId="urn:microsoft.com/office/officeart/2005/8/layout/chevron2"/>
    <dgm:cxn modelId="{80C3AD40-F6FC-4CCE-8A43-D7AD73C912E2}" type="presParOf" srcId="{9DF746BE-49E8-4DF4-B281-4EBF2190FFAE}" destId="{CE545516-B364-45CC-A29A-3D8492B55FC8}" srcOrd="2" destOrd="0" presId="urn:microsoft.com/office/officeart/2005/8/layout/chevron2"/>
    <dgm:cxn modelId="{32585651-B0D1-4643-8764-F5AF04681653}" type="presParOf" srcId="{CE545516-B364-45CC-A29A-3D8492B55FC8}" destId="{9ABE46E8-7B7F-4798-97A4-77B4356976DF}" srcOrd="0" destOrd="0" presId="urn:microsoft.com/office/officeart/2005/8/layout/chevron2"/>
    <dgm:cxn modelId="{ED83D697-89E6-445D-B9D2-DB5A8B162FD0}" type="presParOf" srcId="{CE545516-B364-45CC-A29A-3D8492B55FC8}" destId="{28198285-E184-4B38-BF84-00DEFCBD0283}" srcOrd="1" destOrd="0" presId="urn:microsoft.com/office/officeart/2005/8/layout/chevron2"/>
    <dgm:cxn modelId="{FFB8B5E6-D3DF-4806-BE36-521EE24FC341}" type="presParOf" srcId="{9DF746BE-49E8-4DF4-B281-4EBF2190FFAE}" destId="{73C83B56-B27E-4260-998A-6F647DDCDFB1}" srcOrd="3" destOrd="0" presId="urn:microsoft.com/office/officeart/2005/8/layout/chevron2"/>
    <dgm:cxn modelId="{93B2ABD4-A499-4F6A-8C24-CE6D71478520}" type="presParOf" srcId="{9DF746BE-49E8-4DF4-B281-4EBF2190FFAE}" destId="{DB2DCFC5-79EA-4754-9D24-8DF1684DB243}" srcOrd="4" destOrd="0" presId="urn:microsoft.com/office/officeart/2005/8/layout/chevron2"/>
    <dgm:cxn modelId="{54C2730B-6257-45BE-A984-C7F313360420}" type="presParOf" srcId="{DB2DCFC5-79EA-4754-9D24-8DF1684DB243}" destId="{943D1301-9803-4AB2-9781-81FFEC9FB419}" srcOrd="0" destOrd="0" presId="urn:microsoft.com/office/officeart/2005/8/layout/chevron2"/>
    <dgm:cxn modelId="{819B5565-AA77-4B16-9673-203609E66F4D}" type="presParOf" srcId="{DB2DCFC5-79EA-4754-9D24-8DF1684DB243}" destId="{4F9F3019-21E2-4E5B-B3B2-0FDEAD0B803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EDC2A-28A7-48EB-AE2F-9792CF328A41}">
      <dsp:nvSpPr>
        <dsp:cNvPr id="0" name=""/>
        <dsp:cNvSpPr/>
      </dsp:nvSpPr>
      <dsp:spPr>
        <a:xfrm rot="5400000">
          <a:off x="-284392" y="287555"/>
          <a:ext cx="1895950" cy="13271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МЕТОДЫ</a:t>
          </a:r>
          <a:endParaRPr lang="ru-RU" sz="1600" b="1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666746"/>
        <a:ext cx="1327165" cy="568785"/>
      </dsp:txXfrm>
    </dsp:sp>
    <dsp:sp modelId="{50F0403E-B982-4AE6-91A2-2A37958821AB}">
      <dsp:nvSpPr>
        <dsp:cNvPr id="0" name=""/>
        <dsp:cNvSpPr/>
      </dsp:nvSpPr>
      <dsp:spPr>
        <a:xfrm rot="5400000">
          <a:off x="3905023" y="-2574694"/>
          <a:ext cx="1232368" cy="63880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i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сведения уравнения к квадратному</a:t>
          </a:r>
          <a:endParaRPr lang="ru-RU" sz="4000" i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327166" y="63322"/>
        <a:ext cx="6327925" cy="1112050"/>
      </dsp:txXfrm>
    </dsp:sp>
    <dsp:sp modelId="{9ABE46E8-7B7F-4798-97A4-77B4356976DF}">
      <dsp:nvSpPr>
        <dsp:cNvPr id="0" name=""/>
        <dsp:cNvSpPr/>
      </dsp:nvSpPr>
      <dsp:spPr>
        <a:xfrm rot="5400000">
          <a:off x="-284392" y="1992304"/>
          <a:ext cx="1895950" cy="13271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РЕШЕНИЯ</a:t>
          </a:r>
          <a:endParaRPr lang="ru-RU" sz="1600" b="1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2371495"/>
        <a:ext cx="1327165" cy="568785"/>
      </dsp:txXfrm>
    </dsp:sp>
    <dsp:sp modelId="{28198285-E184-4B38-BF84-00DEFCBD0283}">
      <dsp:nvSpPr>
        <dsp:cNvPr id="0" name=""/>
        <dsp:cNvSpPr/>
      </dsp:nvSpPr>
      <dsp:spPr>
        <a:xfrm rot="5400000">
          <a:off x="3905023" y="-869946"/>
          <a:ext cx="1232368" cy="63880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i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разложения на множители</a:t>
          </a:r>
          <a:endParaRPr lang="ru-RU" sz="4000" i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327166" y="1768070"/>
        <a:ext cx="6327925" cy="1112050"/>
      </dsp:txXfrm>
    </dsp:sp>
    <dsp:sp modelId="{943D1301-9803-4AB2-9781-81FFEC9FB419}">
      <dsp:nvSpPr>
        <dsp:cNvPr id="0" name=""/>
        <dsp:cNvSpPr/>
      </dsp:nvSpPr>
      <dsp:spPr>
        <a:xfrm rot="5400000">
          <a:off x="-284392" y="3697053"/>
          <a:ext cx="1895950" cy="132716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УРАВНЕНИЙ</a:t>
          </a:r>
          <a:endParaRPr lang="ru-RU" sz="1600" b="1" i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4076244"/>
        <a:ext cx="1327165" cy="568785"/>
      </dsp:txXfrm>
    </dsp:sp>
    <dsp:sp modelId="{4F9F3019-21E2-4E5B-B3B2-0FDEAD0B8031}">
      <dsp:nvSpPr>
        <dsp:cNvPr id="0" name=""/>
        <dsp:cNvSpPr/>
      </dsp:nvSpPr>
      <dsp:spPr>
        <a:xfrm rot="5400000">
          <a:off x="3905023" y="834802"/>
          <a:ext cx="1232368" cy="63880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000" b="0" i="1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xmlns:r="http://schemas.openxmlformats.org/officeDocument/2006/relationships" r:id="" action="ppaction://hlinksldjump"/>
            </a:rPr>
            <a:t>решение однородных уравнений</a:t>
          </a:r>
          <a:endParaRPr lang="ru-RU" sz="4000" b="0" i="1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327166" y="3472819"/>
        <a:ext cx="6327925" cy="1112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12" Type="http://schemas.openxmlformats.org/officeDocument/2006/relationships/image" Target="../media/image61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11" Type="http://schemas.openxmlformats.org/officeDocument/2006/relationships/image" Target="../media/image60.wmf"/><Relationship Id="rId5" Type="http://schemas.openxmlformats.org/officeDocument/2006/relationships/image" Target="../media/image54.wmf"/><Relationship Id="rId10" Type="http://schemas.openxmlformats.org/officeDocument/2006/relationships/image" Target="../media/image59.wmf"/><Relationship Id="rId4" Type="http://schemas.openxmlformats.org/officeDocument/2006/relationships/image" Target="../media/image53.wmf"/><Relationship Id="rId9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Relationship Id="rId9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4688" y="0"/>
            <a:ext cx="25717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FF9900"/>
                </a:solidFill>
              </a:rPr>
              <a:t>Математика</a:t>
            </a:r>
            <a:endParaRPr lang="en-US" sz="3600" dirty="0">
              <a:solidFill>
                <a:srgbClr val="FF99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237B7-368F-4967-899A-B90EB88EC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B88FF-4705-4F00-967E-AC60FD197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BD122-9FE2-4E28-9232-E840A7D9E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42D24-716D-464F-80A5-8FC74FB0E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BAB82-563C-41B4-B2A0-72254776B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C1345-5D28-4158-AE61-16DF08C35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A459B-5987-4530-B8D6-3B184FB69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14BDA-CBF9-4CED-B7F3-0524C17E1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7EE0F-58B6-414B-A157-0C494E1C2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50706-F8E1-40DE-8900-5A6DDDBE6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C71A0-2751-411B-85B2-54FA40FD2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98E84-C871-44AE-99A9-38B20FD15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4375" y="831850"/>
            <a:ext cx="77152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EA7E8-B5D9-4358-A8F2-6408F2456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5" Type="http://schemas.openxmlformats.org/officeDocument/2006/relationships/slide" Target="slide12.xml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4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38.bin"/><Relationship Id="rId18" Type="http://schemas.openxmlformats.org/officeDocument/2006/relationships/image" Target="../media/image42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39.wmf"/><Relationship Id="rId1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1.wmf"/><Relationship Id="rId20" Type="http://schemas.openxmlformats.org/officeDocument/2006/relationships/image" Target="../media/image43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10" Type="http://schemas.openxmlformats.org/officeDocument/2006/relationships/image" Target="../media/image38.wmf"/><Relationship Id="rId19" Type="http://schemas.openxmlformats.org/officeDocument/2006/relationships/oleObject" Target="../embeddings/oleObject41.bin"/><Relationship Id="rId4" Type="http://schemas.openxmlformats.org/officeDocument/2006/relationships/image" Target="../media/image35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4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4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12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6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oleObject" Target="../embeddings/oleObject53.bin"/><Relationship Id="rId18" Type="http://schemas.openxmlformats.org/officeDocument/2006/relationships/image" Target="../media/image57.wmf"/><Relationship Id="rId26" Type="http://schemas.openxmlformats.org/officeDocument/2006/relationships/image" Target="../media/image61.wmf"/><Relationship Id="rId3" Type="http://schemas.openxmlformats.org/officeDocument/2006/relationships/oleObject" Target="../embeddings/oleObject48.bin"/><Relationship Id="rId21" Type="http://schemas.openxmlformats.org/officeDocument/2006/relationships/oleObject" Target="../embeddings/oleObject57.bin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54.wmf"/><Relationship Id="rId17" Type="http://schemas.openxmlformats.org/officeDocument/2006/relationships/oleObject" Target="../embeddings/oleObject55.bin"/><Relationship Id="rId25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6.wmf"/><Relationship Id="rId20" Type="http://schemas.openxmlformats.org/officeDocument/2006/relationships/image" Target="../media/image58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52.bin"/><Relationship Id="rId24" Type="http://schemas.openxmlformats.org/officeDocument/2006/relationships/image" Target="../media/image60.wmf"/><Relationship Id="rId5" Type="http://schemas.openxmlformats.org/officeDocument/2006/relationships/oleObject" Target="../embeddings/oleObject49.bin"/><Relationship Id="rId15" Type="http://schemas.openxmlformats.org/officeDocument/2006/relationships/oleObject" Target="../embeddings/oleObject54.bin"/><Relationship Id="rId23" Type="http://schemas.openxmlformats.org/officeDocument/2006/relationships/oleObject" Target="../embeddings/oleObject58.bin"/><Relationship Id="rId10" Type="http://schemas.openxmlformats.org/officeDocument/2006/relationships/image" Target="../media/image53.wmf"/><Relationship Id="rId19" Type="http://schemas.openxmlformats.org/officeDocument/2006/relationships/oleObject" Target="../embeddings/oleObject56.bin"/><Relationship Id="rId4" Type="http://schemas.openxmlformats.org/officeDocument/2006/relationships/image" Target="../media/image50.wmf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55.wmf"/><Relationship Id="rId22" Type="http://schemas.openxmlformats.org/officeDocument/2006/relationships/image" Target="../media/image5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slide" Target="slide2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slide" Target="slide2.xml"/><Relationship Id="rId4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773238"/>
            <a:ext cx="8229600" cy="19494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0099"/>
                </a:solidFill>
              </a:rPr>
              <a:t/>
            </a:r>
            <a:br>
              <a:rPr lang="ru-RU" sz="2000" dirty="0" smtClean="0">
                <a:solidFill>
                  <a:srgbClr val="000099"/>
                </a:solidFill>
              </a:rPr>
            </a:br>
            <a:r>
              <a:rPr lang="ru-RU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РЕШЕНИЯ ТРИГОНОМЕТРИЧЕСКИХ УРАВНЕНИЙ</a:t>
            </a:r>
            <a:r>
              <a:rPr lang="ru-RU" sz="2700" dirty="0" smtClean="0">
                <a:solidFill>
                  <a:srgbClr val="000099"/>
                </a:solidFill>
              </a:rPr>
              <a:t/>
            </a:r>
            <a:br>
              <a:rPr lang="ru-RU" sz="2700" dirty="0" smtClean="0">
                <a:solidFill>
                  <a:srgbClr val="000099"/>
                </a:solidFill>
              </a:rPr>
            </a:br>
            <a:endParaRPr lang="ru-RU" sz="27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4509120"/>
            <a:ext cx="69500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pPr algn="r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СОШ №9 г. Уфы</a:t>
            </a:r>
          </a:p>
          <a:p>
            <a:pPr algn="r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В.М.Хабибуллина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28625" y="0"/>
            <a:ext cx="8229600" cy="65405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ОПРЕДЕЛЕНИЕ: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4213" y="765175"/>
            <a:ext cx="7920037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Уравнение вида</a:t>
            </a:r>
          </a:p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32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x + 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sinx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cosx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+ 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cos²x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= 0 </a:t>
            </a:r>
          </a:p>
          <a:p>
            <a:pPr algn="ctr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однородным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тригонометрическим уравнением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степени.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55650" y="692150"/>
            <a:ext cx="7777163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 решения однородного тригонометрического уравнения второй степени:</a:t>
            </a:r>
            <a:endParaRPr lang="ru-RU" sz="2400" b="1" i="1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Посмотреть, есть ли в уравнении член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asin</a:t>
            </a:r>
            <a:r>
              <a:rPr lang="ru-RU" sz="2400" b="1" i="1" baseline="300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>
              <a:buFontTx/>
              <a:buAutoNum type="arabicPeriod" startAt="2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Если член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asin</a:t>
            </a:r>
            <a:r>
              <a:rPr lang="ru-RU" sz="2400" b="1" i="1" baseline="300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 уравнении содержится (т.е. 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 ≠ 0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), то уравнение решается делением обеих частей уравнения на 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2400" b="1" i="1" baseline="300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и последующим введение новой переменной.</a:t>
            </a:r>
          </a:p>
          <a:p>
            <a:pPr eaLnBrk="0" hangingPunct="0">
              <a:buFontTx/>
              <a:buAutoNum type="arabicPeriod" startAt="3"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Если член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asin</a:t>
            </a:r>
            <a:r>
              <a:rPr lang="ru-RU" sz="2400" b="1" i="1" baseline="300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 уравнении не содержится (т.е. 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 = 0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), то уравнение решается методом разложения на множители: за скобки выносят 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cosx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ru-RU" sz="900" dirty="0">
              <a:solidFill>
                <a:srgbClr val="000000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28625" y="0"/>
            <a:ext cx="8229600" cy="6540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ОДНОРОДНЫЕ УРАВНЕНИЯ</a:t>
            </a:r>
          </a:p>
        </p:txBody>
      </p:sp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1042988" y="1196975"/>
            <a:ext cx="7416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A45200"/>
              </a:buClr>
            </a:pPr>
            <a:r>
              <a:rPr lang="ru-RU" sz="36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5</a:t>
            </a:r>
            <a:r>
              <a:rPr lang="en-US" sz="36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sinx + 6cosx = 0</a:t>
            </a:r>
            <a:endParaRPr lang="en-US" sz="3600">
              <a:solidFill>
                <a:srgbClr val="3333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A45200"/>
              </a:buClr>
            </a:pPr>
            <a:r>
              <a:rPr lang="en-US" sz="36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3sin</a:t>
            </a:r>
            <a:r>
              <a:rPr lang="en-US" sz="3600" baseline="300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2</a:t>
            </a:r>
            <a:r>
              <a:rPr lang="en-US" sz="36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x </a:t>
            </a:r>
            <a:r>
              <a:rPr lang="ru-RU" sz="36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+</a:t>
            </a:r>
            <a:r>
              <a:rPr lang="en-US" sz="36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sinx</a:t>
            </a:r>
            <a:r>
              <a:rPr lang="ru-RU" sz="36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</a:t>
            </a:r>
            <a:r>
              <a:rPr lang="en-US" sz="36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osx =2cos</a:t>
            </a:r>
            <a:r>
              <a:rPr lang="en-US" sz="3600" baseline="300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2</a:t>
            </a:r>
            <a:r>
              <a:rPr lang="en-US" sz="3600"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x </a:t>
            </a:r>
            <a:endParaRPr lang="ru-RU" sz="3600">
              <a:solidFill>
                <a:srgbClr val="33333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971550" y="836613"/>
          <a:ext cx="3600450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Формула" r:id="rId3" imgW="1168200" imgH="177480" progId="Equation.3">
                  <p:embed/>
                </p:oleObj>
              </mc:Choice>
              <mc:Fallback>
                <p:oleObj name="Формула" r:id="rId3" imgW="116820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836613"/>
                        <a:ext cx="3600450" cy="54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ОДНОРОДНЫЕ УРАВНЕНИЯ</a:t>
            </a:r>
          </a:p>
        </p:txBody>
      </p:sp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971550" y="1484313"/>
          <a:ext cx="4464050" cy="117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Формула" r:id="rId5" imgW="1498320" imgH="393480" progId="Equation.3">
                  <p:embed/>
                </p:oleObj>
              </mc:Choice>
              <mc:Fallback>
                <p:oleObj name="Формула" r:id="rId5" imgW="149832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484313"/>
                        <a:ext cx="4464050" cy="1173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971550" y="2708275"/>
          <a:ext cx="2300288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Формула" r:id="rId7" imgW="736560" imgH="203040" progId="Equation.3">
                  <p:embed/>
                </p:oleObj>
              </mc:Choice>
              <mc:Fallback>
                <p:oleObj name="Формула" r:id="rId7" imgW="73656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708275"/>
                        <a:ext cx="2300288" cy="633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1042988" y="3429000"/>
          <a:ext cx="1824037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Формула" r:id="rId9" imgW="583920" imgH="393480" progId="Equation.3">
                  <p:embed/>
                </p:oleObj>
              </mc:Choice>
              <mc:Fallback>
                <p:oleObj name="Формула" r:id="rId9" imgW="58392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3429000"/>
                        <a:ext cx="1824037" cy="1228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3348038" y="3789363"/>
          <a:ext cx="41370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Формула" r:id="rId11" imgW="1460160" imgH="228600" progId="Equation.3">
                  <p:embed/>
                </p:oleObj>
              </mc:Choice>
              <mc:Fallback>
                <p:oleObj name="Формула" r:id="rId11" imgW="146016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3789363"/>
                        <a:ext cx="41370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971550" y="5084763"/>
            <a:ext cx="1944688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ru-RU" sz="4400">
                <a:effectLst/>
                <a:latin typeface="Times New Roman" pitchFamily="18" charset="0"/>
                <a:cs typeface="Times New Roman" pitchFamily="18" charset="0"/>
              </a:rPr>
              <a:t>  ответ: </a:t>
            </a:r>
          </a:p>
        </p:txBody>
      </p:sp>
      <p:graphicFrame>
        <p:nvGraphicFramePr>
          <p:cNvPr id="9225" name="Object 9"/>
          <p:cNvGraphicFramePr>
            <a:graphicFrameLocks noChangeAspect="1"/>
          </p:cNvGraphicFramePr>
          <p:nvPr/>
        </p:nvGraphicFramePr>
        <p:xfrm>
          <a:off x="2843213" y="4941888"/>
          <a:ext cx="3768725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Формула" r:id="rId13" imgW="1485720" imgH="393480" progId="Equation.3">
                  <p:embed/>
                </p:oleObj>
              </mc:Choice>
              <mc:Fallback>
                <p:oleObj name="Формула" r:id="rId13" imgW="148572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4941888"/>
                        <a:ext cx="3768725" cy="996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AutoShape 8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35938" y="5921375"/>
            <a:ext cx="1008062" cy="9366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508625" y="3789363"/>
          <a:ext cx="267017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Формула" r:id="rId3" imgW="1460160" imgH="393480" progId="Equation.3">
                  <p:embed/>
                </p:oleObj>
              </mc:Choice>
              <mc:Fallback>
                <p:oleObj name="Формула" r:id="rId3" imgW="146016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3789363"/>
                        <a:ext cx="2670175" cy="719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65405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ОДНОРОДНЫЕ УРАВНЕНИЯ</a:t>
            </a:r>
          </a:p>
        </p:txBody>
      </p:sp>
      <p:graphicFrame>
        <p:nvGraphicFramePr>
          <p:cNvPr id="7171" name="Object 6"/>
          <p:cNvGraphicFramePr>
            <a:graphicFrameLocks noChangeAspect="1"/>
          </p:cNvGraphicFramePr>
          <p:nvPr/>
        </p:nvGraphicFramePr>
        <p:xfrm>
          <a:off x="755650" y="836613"/>
          <a:ext cx="45370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Формула" r:id="rId5" imgW="1828800" imgH="203040" progId="Equation.3">
                  <p:embed/>
                </p:oleObj>
              </mc:Choice>
              <mc:Fallback>
                <p:oleObj name="Формула" r:id="rId5" imgW="182880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836613"/>
                        <a:ext cx="4537075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755650" y="1484313"/>
          <a:ext cx="4129088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Формула" r:id="rId7" imgW="2184120" imgH="419040" progId="Equation.3">
                  <p:embed/>
                </p:oleObj>
              </mc:Choice>
              <mc:Fallback>
                <p:oleObj name="Формула" r:id="rId7" imgW="2184120" imgH="419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484313"/>
                        <a:ext cx="4129088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755650" y="2349500"/>
          <a:ext cx="249237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Формула" r:id="rId9" imgW="1130040" imgH="228600" progId="Equation.3">
                  <p:embed/>
                </p:oleObj>
              </mc:Choice>
              <mc:Fallback>
                <p:oleObj name="Формула" r:id="rId9" imgW="113004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349500"/>
                        <a:ext cx="2492375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827088" y="2997200"/>
          <a:ext cx="19462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Формула" r:id="rId11" imgW="952200" imgH="634680" progId="Equation.3">
                  <p:embed/>
                </p:oleObj>
              </mc:Choice>
              <mc:Fallback>
                <p:oleObj name="Формула" r:id="rId11" imgW="952200" imgH="6346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997200"/>
                        <a:ext cx="1946275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4" name="Object 10"/>
          <p:cNvGraphicFramePr>
            <a:graphicFrameLocks noChangeAspect="1"/>
          </p:cNvGraphicFramePr>
          <p:nvPr/>
        </p:nvGraphicFramePr>
        <p:xfrm>
          <a:off x="971550" y="4365625"/>
          <a:ext cx="792163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Формула" r:id="rId13" imgW="393480" imgH="609480" progId="Equation.3">
                  <p:embed/>
                </p:oleObj>
              </mc:Choice>
              <mc:Fallback>
                <p:oleObj name="Формула" r:id="rId13" imgW="393480" imgH="609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4365625"/>
                        <a:ext cx="792163" cy="1225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" name="Object 11"/>
          <p:cNvGraphicFramePr>
            <a:graphicFrameLocks noChangeAspect="1"/>
          </p:cNvGraphicFramePr>
          <p:nvPr/>
        </p:nvGraphicFramePr>
        <p:xfrm>
          <a:off x="3059113" y="3500438"/>
          <a:ext cx="2124075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Формула" r:id="rId15" imgW="1218960" imgH="634680" progId="Equation.3">
                  <p:embed/>
                </p:oleObj>
              </mc:Choice>
              <mc:Fallback>
                <p:oleObj name="Формула" r:id="rId15" imgW="1218960" imgH="6346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500438"/>
                        <a:ext cx="2124075" cy="1106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6" name="Object 12"/>
          <p:cNvGraphicFramePr>
            <a:graphicFrameLocks noChangeAspect="1"/>
          </p:cNvGraphicFramePr>
          <p:nvPr/>
        </p:nvGraphicFramePr>
        <p:xfrm>
          <a:off x="3132138" y="2924175"/>
          <a:ext cx="1089025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Формула" r:id="rId17" imgW="533160" imgH="203040" progId="Equation.3">
                  <p:embed/>
                </p:oleObj>
              </mc:Choice>
              <mc:Fallback>
                <p:oleObj name="Формула" r:id="rId17" imgW="533160" imgH="203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2924175"/>
                        <a:ext cx="1089025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7" name="Object 13"/>
          <p:cNvGraphicFramePr>
            <a:graphicFrameLocks noChangeAspect="1"/>
          </p:cNvGraphicFramePr>
          <p:nvPr/>
        </p:nvGraphicFramePr>
        <p:xfrm>
          <a:off x="6105525" y="2781300"/>
          <a:ext cx="973138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Формула" r:id="rId19" imgW="482400" imgH="393480" progId="Equation.3">
                  <p:embed/>
                </p:oleObj>
              </mc:Choice>
              <mc:Fallback>
                <p:oleObj name="Формула" r:id="rId19" imgW="482400" imgH="393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525" y="2781300"/>
                        <a:ext cx="973138" cy="790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8229600" cy="65405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ОДНОРОДНЫЕ УРАВНЕНИЯ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042988" y="1125538"/>
            <a:ext cx="1944687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ru-RU" sz="4400" dirty="0">
                <a:effectLst/>
                <a:latin typeface="Times New Roman" pitchFamily="18" charset="0"/>
                <a:cs typeface="Times New Roman" pitchFamily="18" charset="0"/>
              </a:rPr>
              <a:t>  ответ: </a:t>
            </a:r>
          </a:p>
        </p:txBody>
      </p:sp>
      <p:graphicFrame>
        <p:nvGraphicFramePr>
          <p:cNvPr id="51202" name="Object 4"/>
          <p:cNvGraphicFramePr>
            <a:graphicFrameLocks noChangeAspect="1"/>
          </p:cNvGraphicFramePr>
          <p:nvPr/>
        </p:nvGraphicFramePr>
        <p:xfrm>
          <a:off x="3059113" y="836613"/>
          <a:ext cx="3384550" cy="188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Формула" r:id="rId3" imgW="1460160" imgH="812520" progId="Equation.3">
                  <p:embed/>
                </p:oleObj>
              </mc:Choice>
              <mc:Fallback>
                <p:oleObj name="Формула" r:id="rId3" imgW="1460160" imgH="8125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836613"/>
                        <a:ext cx="3384550" cy="1884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51520" y="0"/>
            <a:ext cx="8892480" cy="692696"/>
          </a:xfrm>
          <a:prstGeom prst="rect">
            <a:avLst/>
          </a:prstGeom>
        </p:spPr>
        <p:txBody>
          <a:bodyPr anchor="ctr"/>
          <a:lstStyle/>
          <a:p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УРАВНЕНИЯ ВИДА: </a:t>
            </a:r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2800" i="1" dirty="0" err="1" smtClean="0">
                <a:effectLst/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B sin x</a:t>
            </a:r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,      </a:t>
            </a:r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А, В, С </a:t>
            </a:r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</a:t>
            </a:r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 0</a:t>
            </a:r>
            <a:endParaRPr lang="ru-RU" sz="2800" b="1" i="1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043608" y="1700808"/>
          <a:ext cx="2160240" cy="1538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Формула" r:id="rId3" imgW="1066680" imgH="761760" progId="Equation.3">
                  <p:embed/>
                </p:oleObj>
              </mc:Choice>
              <mc:Fallback>
                <p:oleObj name="Формула" r:id="rId3" imgW="1066680" imgH="7617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700808"/>
                        <a:ext cx="2160240" cy="15386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3923928" y="1700808"/>
          <a:ext cx="2012781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8" name="Формула" r:id="rId5" imgW="1066680" imgH="761760" progId="Equation.3">
                  <p:embed/>
                </p:oleObj>
              </mc:Choice>
              <mc:Fallback>
                <p:oleObj name="Формула" r:id="rId5" imgW="1066680" imgH="7617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700808"/>
                        <a:ext cx="2012781" cy="14401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419872" y="606795"/>
            <a:ext cx="3048000" cy="56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52352" bIns="38088" anchor="ctr">
            <a:spAutoFit/>
          </a:bodyPr>
          <a:lstStyle/>
          <a:p>
            <a:pPr eaLnBrk="1" hangingPunct="1"/>
            <a:r>
              <a:rPr lang="ru-RU" sz="2400" b="1" baseline="0" dirty="0" smtClean="0">
                <a:effectLst/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en-US" sz="2400" b="1" baseline="0" dirty="0" smtClean="0"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baseline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539552" y="3933419"/>
            <a:ext cx="7815263" cy="1757864"/>
            <a:chOff x="240" y="2858"/>
            <a:chExt cx="4923" cy="694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3506" y="2858"/>
            <a:ext cx="965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79" name="Формула" r:id="rId7" imgW="914400" imgH="266400" progId="Equation.3">
                    <p:embed/>
                  </p:oleObj>
                </mc:Choice>
                <mc:Fallback>
                  <p:oleObj name="Формула" r:id="rId7" imgW="914400" imgH="2664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6" y="2858"/>
                          <a:ext cx="965" cy="2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0"/>
            <p:cNvGraphicFramePr>
              <a:graphicFrameLocks noChangeAspect="1"/>
            </p:cNvGraphicFramePr>
            <p:nvPr/>
          </p:nvGraphicFramePr>
          <p:xfrm>
            <a:off x="920" y="3114"/>
            <a:ext cx="261" cy="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80" name="Формула" r:id="rId9" imgW="228600" imgH="393480" progId="Equation.3">
                    <p:embed/>
                  </p:oleObj>
                </mc:Choice>
                <mc:Fallback>
                  <p:oleObj name="Формула" r:id="rId9" imgW="228600" imgH="39348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0" y="3114"/>
                          <a:ext cx="261" cy="4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/>
          </p:nvGraphicFramePr>
          <p:xfrm>
            <a:off x="2100" y="3142"/>
            <a:ext cx="288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81" name="Формула" r:id="rId11" imgW="228600" imgH="393480" progId="Equation.3">
                    <p:embed/>
                  </p:oleObj>
                </mc:Choice>
                <mc:Fallback>
                  <p:oleObj name="Формула" r:id="rId11" imgW="228600" imgH="393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00" y="3142"/>
                          <a:ext cx="288" cy="3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40" y="2879"/>
              <a:ext cx="4923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152352" bIns="38088" anchor="ctr">
              <a:spAutoFit/>
            </a:bodyPr>
            <a:lstStyle/>
            <a:p>
              <a:pPr eaLnBrk="1" hangingPunct="1"/>
              <a:r>
                <a:rPr lang="en-US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a </a:t>
              </a:r>
              <a:r>
                <a:rPr lang="en-US" sz="2000" i="1" baseline="0" dirty="0" err="1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cosx</a:t>
              </a:r>
              <a:r>
                <a:rPr lang="ru-RU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+</a:t>
              </a:r>
              <a:r>
                <a:rPr lang="en-US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b </a:t>
              </a:r>
              <a:r>
                <a:rPr lang="en-US" sz="2000" i="1" baseline="0" dirty="0" err="1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sinx</a:t>
              </a:r>
              <a:r>
                <a:rPr lang="ru-RU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  </a:t>
              </a:r>
              <a:r>
                <a:rPr lang="ru-RU" sz="2000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заменим  на   </a:t>
              </a:r>
              <a:r>
                <a:rPr lang="en-US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 sin</a:t>
              </a:r>
              <a:r>
                <a:rPr lang="ru-RU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(</a:t>
              </a:r>
              <a:r>
                <a:rPr lang="en-US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x</a:t>
              </a:r>
              <a:r>
                <a:rPr lang="ru-RU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+</a:t>
              </a:r>
              <a:r>
                <a:rPr lang="en-US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</a:t>
              </a:r>
              <a:r>
                <a:rPr lang="ru-RU" sz="2000" i="1" baseline="0" dirty="0">
                  <a:effectLst/>
                  <a:latin typeface="Times New Roman" pitchFamily="18" charset="0"/>
                  <a:cs typeface="Times New Roman" pitchFamily="18" charset="0"/>
                </a:rPr>
                <a:t>), </a:t>
              </a:r>
              <a:r>
                <a:rPr lang="ru-RU" sz="2000" baseline="0" dirty="0">
                  <a:effectLst/>
                  <a:latin typeface="Times New Roman" pitchFamily="18" charset="0"/>
                  <a:cs typeface="Times New Roman" pitchFamily="18" charset="0"/>
                </a:rPr>
                <a:t>где</a:t>
              </a:r>
              <a:endParaRPr lang="ru-RU" sz="2000" baseline="0" dirty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40" y="3240"/>
              <a:ext cx="995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eaLnBrk="1" hangingPunct="1"/>
              <a:r>
                <a:rPr lang="ru-RU" sz="2000" baseline="0" dirty="0">
                  <a:cs typeface="Arial" charset="0"/>
                </a:rPr>
                <a:t> </a:t>
              </a:r>
              <a:r>
                <a:rPr lang="en-US" sz="2000" i="1" baseline="0" dirty="0">
                  <a:effectLst/>
                  <a:latin typeface="Times New Roman" pitchFamily="18" charset="0"/>
                  <a:cs typeface="Times New Roman" pitchFamily="18" charset="0"/>
                </a:rPr>
                <a:t>sin</a:t>
              </a:r>
              <a:r>
                <a:rPr lang="en-US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</a:t>
              </a:r>
              <a:r>
                <a:rPr lang="ru-RU" sz="2000" i="1" baseline="0" dirty="0">
                  <a:effectLst/>
                  <a:cs typeface="Arial" charset="0"/>
                </a:rPr>
                <a:t> = </a:t>
              </a:r>
              <a:endParaRPr lang="ru-RU" sz="2000" i="1" baseline="0" dirty="0">
                <a:effectLst/>
                <a:cs typeface="Arial" charset="0"/>
                <a:sym typeface="Symbol" pitchFamily="18" charset="2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1329" y="3256"/>
              <a:ext cx="935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eaLnBrk="1" hangingPunct="1"/>
              <a:r>
                <a:rPr lang="ru-RU" sz="2000" i="1" baseline="0" dirty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2000" i="1" baseline="0" dirty="0" err="1">
                  <a:effectLst/>
                  <a:latin typeface="Times New Roman" pitchFamily="18" charset="0"/>
                  <a:cs typeface="Times New Roman" pitchFamily="18" charset="0"/>
                </a:rPr>
                <a:t>cos</a:t>
              </a:r>
              <a:r>
                <a:rPr lang="en-US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</a:t>
              </a:r>
              <a:r>
                <a:rPr lang="ru-RU" sz="2000" i="1" baseline="0" dirty="0"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aseline="0" dirty="0">
                  <a:effectLst/>
                  <a:latin typeface="Times New Roman" pitchFamily="18" charset="0"/>
                  <a:cs typeface="Times New Roman" pitchFamily="18" charset="0"/>
                </a:rPr>
                <a:t>= </a:t>
              </a:r>
              <a:endParaRPr lang="ru-RU" sz="2000" baseline="0" dirty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553" y="3199"/>
              <a:ext cx="225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152352" bIns="38088" anchor="ctr">
              <a:spAutoFit/>
            </a:bodyPr>
            <a:lstStyle/>
            <a:p>
              <a:pPr eaLnBrk="1" hangingPunct="1"/>
              <a:r>
                <a:rPr lang="ru-RU" sz="2000" i="1" baseline="0" dirty="0">
                  <a:effectLst/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</a:t>
              </a:r>
              <a:r>
                <a:rPr lang="ru-RU" sz="2000" baseline="0" dirty="0">
                  <a:effectLst/>
                  <a:latin typeface="Times New Roman" pitchFamily="18" charset="0"/>
                  <a:cs typeface="Times New Roman" pitchFamily="18" charset="0"/>
                </a:rPr>
                <a:t> - вспомогательный аргумент</a:t>
              </a:r>
              <a:r>
                <a:rPr lang="ru-RU" sz="2000" baseline="0" dirty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2000" baseline="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</p:grp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755576" y="1196752"/>
            <a:ext cx="41905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400" baseline="0" dirty="0" smtClean="0">
                <a:effectLst/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baseline="0" dirty="0" smtClean="0">
                <a:effectLst/>
                <a:latin typeface="Times New Roman" pitchFamily="18" charset="0"/>
                <a:cs typeface="Times New Roman" pitchFamily="18" charset="0"/>
              </a:rPr>
              <a:t>Универсальная подстановка</a:t>
            </a:r>
            <a:endParaRPr lang="ru-RU" sz="2400" baseline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858272" y="1721842"/>
            <a:ext cx="2782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 i="1" baseline="0" dirty="0" err="1">
                <a:effectLst/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i="1" baseline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baseline="0" dirty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</a:t>
            </a:r>
            <a:r>
              <a:rPr lang="en-US" sz="2000" i="1" baseline="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baseline="0" dirty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ru-RU" sz="2000" i="1" baseline="0" dirty="0">
                <a:effectLst/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000" i="1" baseline="0" dirty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en-US" sz="2000" i="1" baseline="0" dirty="0"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i="1" baseline="0" dirty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;                     </a:t>
            </a:r>
            <a:r>
              <a:rPr lang="ru-RU" sz="2000" baseline="0" dirty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Проверка обязательна!</a:t>
            </a:r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827584" y="3573016"/>
            <a:ext cx="52048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aseline="0" dirty="0" smtClean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2) </a:t>
            </a:r>
            <a:r>
              <a:rPr lang="ru-RU" sz="2400" baseline="0" dirty="0" smtClean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Метод </a:t>
            </a:r>
            <a:r>
              <a:rPr lang="ru-RU" sz="2400" baseline="0" dirty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вспомогательного </a:t>
            </a:r>
            <a:r>
              <a:rPr lang="ru-RU" sz="2400" baseline="0" dirty="0" smtClean="0">
                <a:effectLst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аргумента</a:t>
            </a:r>
            <a:endParaRPr lang="ru-RU" sz="2400" baseline="0" dirty="0"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18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8229600" cy="65405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САМОСТОЯТЕЛЬНАЯ РАБОТА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611560" y="764704"/>
            <a:ext cx="4248472" cy="482453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Вариант 1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«3»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3 sin x+ 5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x = 0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</a:t>
            </a:r>
            <a:r>
              <a:rPr kumimoji="0" lang="ru-RU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- 3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- 2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 =0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«4»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 + 2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=0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</a:t>
            </a:r>
            <a:r>
              <a:rPr kumimoji="0" lang="ru-RU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+ 2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 =1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«5»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 sin x -  5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x = 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2)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1- 4 sin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x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+ 6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  = 0 </a:t>
            </a: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4572000" y="764704"/>
            <a:ext cx="4176464" cy="40324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Вариант 2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«3»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x+ 3 sin x = 0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</a:t>
            </a:r>
            <a:r>
              <a:rPr kumimoji="0" lang="ru-RU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- 5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+  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 =0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«4»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 sin</a:t>
            </a:r>
            <a:r>
              <a:rPr kumimoji="0" lang="en-US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x – sin x 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cosx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=0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</a:t>
            </a:r>
            <a:r>
              <a:rPr kumimoji="0" lang="ru-RU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-  2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4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ru-RU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 =1</a:t>
            </a:r>
            <a:endParaRPr kumimoji="0" lang="en-US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«5»</a:t>
            </a:r>
            <a:endParaRPr lang="ru-RU" sz="20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 sin x - 3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cos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x = 2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2000" b="1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</a:t>
            </a:r>
            <a:r>
              <a:rPr kumimoji="0" lang="en-US" sz="2000" b="1" i="1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х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-  2sin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2х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+1 =0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8229600" cy="65405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ОТВЕТЫ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611560" y="764704"/>
            <a:ext cx="4038600" cy="45259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Вариант 1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Object 23"/>
          <p:cNvGraphicFramePr>
            <a:graphicFrameLocks noChangeAspect="1"/>
          </p:cNvGraphicFramePr>
          <p:nvPr/>
        </p:nvGraphicFramePr>
        <p:xfrm>
          <a:off x="1043608" y="1484784"/>
          <a:ext cx="222091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7" name="Формула" r:id="rId3" imgW="1282680" imgH="393480" progId="Equation.3">
                  <p:embed/>
                </p:oleObj>
              </mc:Choice>
              <mc:Fallback>
                <p:oleObj name="Формула" r:id="rId3" imgW="1282680" imgH="3934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484784"/>
                        <a:ext cx="2220912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7"/>
          <p:cNvGraphicFramePr>
            <a:graphicFrameLocks noChangeAspect="1"/>
          </p:cNvGraphicFramePr>
          <p:nvPr/>
        </p:nvGraphicFramePr>
        <p:xfrm>
          <a:off x="1005508" y="2046759"/>
          <a:ext cx="3236912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8" name="Формула" r:id="rId5" imgW="1917360" imgH="393480" progId="Equation.3">
                  <p:embed/>
                </p:oleObj>
              </mc:Choice>
              <mc:Fallback>
                <p:oleObj name="Формула" r:id="rId5" imgW="1917360" imgH="39348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508" y="2046759"/>
                        <a:ext cx="3236912" cy="665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9"/>
          <p:cNvGraphicFramePr>
            <a:graphicFrameLocks noChangeAspect="1"/>
          </p:cNvGraphicFramePr>
          <p:nvPr/>
        </p:nvGraphicFramePr>
        <p:xfrm>
          <a:off x="1018208" y="2729384"/>
          <a:ext cx="3224212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9" name="Формула" r:id="rId7" imgW="1879560" imgH="393480" progId="Equation.3">
                  <p:embed/>
                </p:oleObj>
              </mc:Choice>
              <mc:Fallback>
                <p:oleObj name="Формула" r:id="rId7" imgW="1879560" imgH="39348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8208" y="2729384"/>
                        <a:ext cx="3224212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0"/>
          <p:cNvGraphicFramePr>
            <a:graphicFrameLocks noChangeAspect="1"/>
          </p:cNvGraphicFramePr>
          <p:nvPr/>
        </p:nvGraphicFramePr>
        <p:xfrm>
          <a:off x="987425" y="3405188"/>
          <a:ext cx="30734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0" name="Формула" r:id="rId9" imgW="1942920" imgH="393480" progId="Equation.3">
                  <p:embed/>
                </p:oleObj>
              </mc:Choice>
              <mc:Fallback>
                <p:oleObj name="Формула" r:id="rId9" imgW="1942920" imgH="39348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425" y="3405188"/>
                        <a:ext cx="3073400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3"/>
          <p:cNvGraphicFramePr>
            <a:graphicFrameLocks noChangeAspect="1"/>
          </p:cNvGraphicFramePr>
          <p:nvPr/>
        </p:nvGraphicFramePr>
        <p:xfrm>
          <a:off x="1043608" y="4650259"/>
          <a:ext cx="298767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1" name="Формула" r:id="rId11" imgW="1726920" imgH="393480" progId="Equation.3">
                  <p:embed/>
                </p:oleObj>
              </mc:Choice>
              <mc:Fallback>
                <p:oleObj name="Формула" r:id="rId11" imgW="1726920" imgH="39348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650259"/>
                        <a:ext cx="2987675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5"/>
          <p:cNvGraphicFramePr>
            <a:graphicFrameLocks noChangeAspect="1"/>
          </p:cNvGraphicFramePr>
          <p:nvPr/>
        </p:nvGraphicFramePr>
        <p:xfrm>
          <a:off x="971600" y="4293096"/>
          <a:ext cx="329882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2" name="Формула" r:id="rId13" imgW="1790640" imgH="241200" progId="Equation.3">
                  <p:embed/>
                </p:oleObj>
              </mc:Choice>
              <mc:Fallback>
                <p:oleObj name="Формула" r:id="rId13" imgW="1790640" imgH="2412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293096"/>
                        <a:ext cx="3298825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4"/>
          <p:cNvSpPr txBox="1">
            <a:spLocks noChangeArrowheads="1"/>
          </p:cNvSpPr>
          <p:nvPr/>
        </p:nvSpPr>
        <p:spPr>
          <a:xfrm>
            <a:off x="4572000" y="764704"/>
            <a:ext cx="4038600" cy="45259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Вариант 2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97657" name="Object 25"/>
          <p:cNvGraphicFramePr>
            <a:graphicFrameLocks noChangeAspect="1"/>
          </p:cNvGraphicFramePr>
          <p:nvPr/>
        </p:nvGraphicFramePr>
        <p:xfrm>
          <a:off x="4954588" y="1557338"/>
          <a:ext cx="2185987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3" name="Формула" r:id="rId15" imgW="1269720" imgH="393480" progId="Equation.3">
                  <p:embed/>
                </p:oleObj>
              </mc:Choice>
              <mc:Fallback>
                <p:oleObj name="Формула" r:id="rId15" imgW="126972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588" y="1557338"/>
                        <a:ext cx="2185987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658" name="Object 26"/>
          <p:cNvGraphicFramePr>
            <a:graphicFrameLocks noChangeAspect="1"/>
          </p:cNvGraphicFramePr>
          <p:nvPr/>
        </p:nvGraphicFramePr>
        <p:xfrm>
          <a:off x="4932040" y="2060848"/>
          <a:ext cx="3297237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4" name="Формула" r:id="rId17" imgW="2095200" imgH="393480" progId="Equation.3">
                  <p:embed/>
                </p:oleObj>
              </mc:Choice>
              <mc:Fallback>
                <p:oleObj name="Формула" r:id="rId17" imgW="2095200" imgH="39348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2060848"/>
                        <a:ext cx="3297237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663" name="Object 31"/>
          <p:cNvGraphicFramePr>
            <a:graphicFrameLocks noChangeAspect="1"/>
          </p:cNvGraphicFramePr>
          <p:nvPr/>
        </p:nvGraphicFramePr>
        <p:xfrm>
          <a:off x="5004048" y="2852936"/>
          <a:ext cx="278288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5" name="Формула" r:id="rId19" imgW="1511280" imgH="393480" progId="Equation.3">
                  <p:embed/>
                </p:oleObj>
              </mc:Choice>
              <mc:Fallback>
                <p:oleObj name="Формула" r:id="rId19" imgW="1511280" imgH="39348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2852936"/>
                        <a:ext cx="2782887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664" name="Object 32"/>
          <p:cNvGraphicFramePr>
            <a:graphicFrameLocks noChangeAspect="1"/>
          </p:cNvGraphicFramePr>
          <p:nvPr/>
        </p:nvGraphicFramePr>
        <p:xfrm>
          <a:off x="4984750" y="3373438"/>
          <a:ext cx="3190875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6" name="Формула" r:id="rId21" imgW="1879560" imgH="393480" progId="Equation.3">
                  <p:embed/>
                </p:oleObj>
              </mc:Choice>
              <mc:Fallback>
                <p:oleObj name="Формула" r:id="rId21" imgW="1879560" imgH="39348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4750" y="3373438"/>
                        <a:ext cx="3190875" cy="668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666" name="Object 34"/>
          <p:cNvGraphicFramePr>
            <a:graphicFrameLocks noChangeAspect="1"/>
          </p:cNvGraphicFramePr>
          <p:nvPr/>
        </p:nvGraphicFramePr>
        <p:xfrm>
          <a:off x="4932040" y="4725144"/>
          <a:ext cx="2782887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7" name="Формула" r:id="rId23" imgW="1765080" imgH="393480" progId="Equation.3">
                  <p:embed/>
                </p:oleObj>
              </mc:Choice>
              <mc:Fallback>
                <p:oleObj name="Формула" r:id="rId23" imgW="1765080" imgH="39348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725144"/>
                        <a:ext cx="2782887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668" name="Object 36"/>
          <p:cNvGraphicFramePr>
            <a:graphicFrameLocks noChangeAspect="1"/>
          </p:cNvGraphicFramePr>
          <p:nvPr/>
        </p:nvGraphicFramePr>
        <p:xfrm>
          <a:off x="4932040" y="4149080"/>
          <a:ext cx="3573463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8" name="Формула" r:id="rId25" imgW="2070000" imgH="393480" progId="Equation.3">
                  <p:embed/>
                </p:oleObj>
              </mc:Choice>
              <mc:Fallback>
                <p:oleObj name="Формула" r:id="rId25" imgW="2070000" imgH="39348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149080"/>
                        <a:ext cx="3573463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3" dur="500"/>
                                        <p:tgtEl>
                                          <p:spTgt spid="19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19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9" dur="500"/>
                                        <p:tgtEl>
                                          <p:spTgt spid="19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19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19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8" dur="500"/>
                                        <p:tgtEl>
                                          <p:spTgt spid="19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75" y="831850"/>
          <a:ext cx="7715250" cy="5311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 СВЕДЕНИЯ УРАВНЕНИЯ К КВАДРАТНОМУ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229600" cy="3638550"/>
          </a:xfrm>
        </p:spPr>
        <p:txBody>
          <a:bodyPr/>
          <a:lstStyle/>
          <a:p>
            <a:pPr algn="ctr">
              <a:buClr>
                <a:srgbClr val="A45200"/>
              </a:buClr>
              <a:buFont typeface="Arial" charset="0"/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3</a:t>
            </a:r>
            <a:r>
              <a:rPr lang="en-US" sz="400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sin</a:t>
            </a:r>
            <a:r>
              <a:rPr lang="en-US" sz="4000" baseline="3000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2</a:t>
            </a:r>
            <a:r>
              <a:rPr lang="en-US" sz="400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x – 5sinx – 2 = 0</a:t>
            </a:r>
            <a:endParaRPr lang="ru-RU" sz="400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A45200"/>
              </a:buClr>
              <a:buFont typeface="Arial" charset="0"/>
              <a:buNone/>
            </a:pPr>
            <a:endParaRPr lang="en-US" sz="400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A45200"/>
              </a:buClr>
              <a:buFont typeface="Arial" charset="0"/>
              <a:buNone/>
            </a:pPr>
            <a:r>
              <a:rPr lang="en-US" sz="400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2sin</a:t>
            </a:r>
            <a:r>
              <a:rPr lang="en-US" sz="4000" baseline="3000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2</a:t>
            </a:r>
            <a:r>
              <a:rPr lang="en-US" sz="400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x + 3cosx = 0</a:t>
            </a:r>
            <a:endParaRPr lang="ru-RU" sz="4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5084763"/>
            <a:ext cx="1944688" cy="974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  ответ: </a:t>
            </a:r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211638" y="3933825"/>
          <a:ext cx="1587500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Формула" r:id="rId3" imgW="736560" imgH="177480" progId="Equation.3">
                  <p:embed/>
                </p:oleObj>
              </mc:Choice>
              <mc:Fallback>
                <p:oleObj name="Формула" r:id="rId3" imgW="73656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3933825"/>
                        <a:ext cx="1587500" cy="382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5940425" y="4005263"/>
            <a:ext cx="2808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НЕ ИМЕЕТ РЕШЕНИЯ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65405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 СВЕДЕНИЯ УРАВНЕНИЯ К КВАДРАТНОМУ</a:t>
            </a:r>
          </a:p>
        </p:txBody>
      </p:sp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971550" y="955675"/>
          <a:ext cx="4167188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Формула" r:id="rId5" imgW="1409400" imgH="203040" progId="Equation.3">
                  <p:embed/>
                </p:oleObj>
              </mc:Choice>
              <mc:Fallback>
                <p:oleObj name="Формула" r:id="rId5" imgW="140940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955675"/>
                        <a:ext cx="4167188" cy="601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1116013" y="1844675"/>
          <a:ext cx="12652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Формула" r:id="rId7" imgW="520560" imgH="177480" progId="Equation.3">
                  <p:embed/>
                </p:oleObj>
              </mc:Choice>
              <mc:Fallback>
                <p:oleObj name="Формула" r:id="rId7" imgW="52056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844675"/>
                        <a:ext cx="126523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971550" y="2420938"/>
          <a:ext cx="2736850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Формула" r:id="rId9" imgW="914400" imgH="203040" progId="Equation.3">
                  <p:embed/>
                </p:oleObj>
              </mc:Choice>
              <mc:Fallback>
                <p:oleObj name="Формула" r:id="rId9" imgW="914400" imgH="203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420938"/>
                        <a:ext cx="2736850" cy="608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971550" y="3141663"/>
          <a:ext cx="2687638" cy="201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Формула" r:id="rId11" imgW="1066680" imgH="799920" progId="Equation.3">
                  <p:embed/>
                </p:oleObj>
              </mc:Choice>
              <mc:Fallback>
                <p:oleObj name="Формула" r:id="rId11" imgW="1066680" imgH="79992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3141663"/>
                        <a:ext cx="2687638" cy="201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3995738" y="1700213"/>
          <a:ext cx="3960812" cy="174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Формула" r:id="rId13" imgW="1841400" imgH="812520" progId="Equation.3">
                  <p:embed/>
                </p:oleObj>
              </mc:Choice>
              <mc:Fallback>
                <p:oleObj name="Формула" r:id="rId13" imgW="1841400" imgH="81252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1700213"/>
                        <a:ext cx="3960812" cy="1747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2" name="Object 14"/>
          <p:cNvGraphicFramePr>
            <a:graphicFrameLocks noChangeAspect="1"/>
          </p:cNvGraphicFramePr>
          <p:nvPr/>
        </p:nvGraphicFramePr>
        <p:xfrm>
          <a:off x="3132138" y="5013325"/>
          <a:ext cx="3960812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Формула" r:id="rId15" imgW="1841400" imgH="393480" progId="Equation.3">
                  <p:embed/>
                </p:oleObj>
              </mc:Choice>
              <mc:Fallback>
                <p:oleObj name="Формула" r:id="rId15" imgW="1841400" imgH="3934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5013325"/>
                        <a:ext cx="3960812" cy="846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Управляющая кнопка: назад 16">
            <a:hlinkClick r:id="" action="ppaction://hlinkshowjump?jump=previousslide" highlightClick="1"/>
          </p:cNvPr>
          <p:cNvSpPr/>
          <p:nvPr/>
        </p:nvSpPr>
        <p:spPr>
          <a:xfrm>
            <a:off x="8101013" y="5815013"/>
            <a:ext cx="1042987" cy="10429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  <p:bldP spid="20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 СВЕДЕНИЯ УРАВНЕНИЯ К КВАДРАТНОМУ</a:t>
            </a:r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187450" y="1052513"/>
          <a:ext cx="3641725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Формула" r:id="rId3" imgW="1231560" imgH="203040" progId="Equation.3">
                  <p:embed/>
                </p:oleObj>
              </mc:Choice>
              <mc:Fallback>
                <p:oleObj name="Формула" r:id="rId3" imgW="123156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052513"/>
                        <a:ext cx="3641725" cy="601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9" name="Object 9"/>
          <p:cNvGraphicFramePr>
            <a:graphicFrameLocks noChangeAspect="1"/>
          </p:cNvGraphicFramePr>
          <p:nvPr/>
        </p:nvGraphicFramePr>
        <p:xfrm>
          <a:off x="1042988" y="1916113"/>
          <a:ext cx="4502150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Формула" r:id="rId5" imgW="1523880" imgH="228600" progId="Equation.3">
                  <p:embed/>
                </p:oleObj>
              </mc:Choice>
              <mc:Fallback>
                <p:oleObj name="Формула" r:id="rId5" imgW="152388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916113"/>
                        <a:ext cx="4502150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0" name="Object 10"/>
          <p:cNvGraphicFramePr>
            <a:graphicFrameLocks noChangeAspect="1"/>
          </p:cNvGraphicFramePr>
          <p:nvPr/>
        </p:nvGraphicFramePr>
        <p:xfrm>
          <a:off x="1116013" y="2636838"/>
          <a:ext cx="435133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7" imgW="1473120" imgH="203040" progId="Equation.3">
                  <p:embed/>
                </p:oleObj>
              </mc:Choice>
              <mc:Fallback>
                <p:oleObj name="Формула" r:id="rId7" imgW="1473120" imgH="203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636838"/>
                        <a:ext cx="4351337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1" name="Object 11"/>
          <p:cNvGraphicFramePr>
            <a:graphicFrameLocks noChangeAspect="1"/>
          </p:cNvGraphicFramePr>
          <p:nvPr/>
        </p:nvGraphicFramePr>
        <p:xfrm>
          <a:off x="827088" y="3429000"/>
          <a:ext cx="465613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Формула" r:id="rId9" imgW="1574640" imgH="203040" progId="Equation.3">
                  <p:embed/>
                </p:oleObj>
              </mc:Choice>
              <mc:Fallback>
                <p:oleObj name="Формула" r:id="rId9" imgW="1574640" imgH="203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429000"/>
                        <a:ext cx="4656137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2" name="Object 12"/>
          <p:cNvGraphicFramePr>
            <a:graphicFrameLocks noChangeAspect="1"/>
          </p:cNvGraphicFramePr>
          <p:nvPr/>
        </p:nvGraphicFramePr>
        <p:xfrm>
          <a:off x="1331913" y="4292600"/>
          <a:ext cx="1614487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Формула" r:id="rId11" imgW="545760" imgH="152280" progId="Equation.3">
                  <p:embed/>
                </p:oleObj>
              </mc:Choice>
              <mc:Fallback>
                <p:oleObj name="Формула" r:id="rId11" imgW="545760" imgH="1522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4292600"/>
                        <a:ext cx="1614487" cy="449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3" name="Object 13"/>
          <p:cNvGraphicFramePr>
            <a:graphicFrameLocks noChangeAspect="1"/>
          </p:cNvGraphicFramePr>
          <p:nvPr/>
        </p:nvGraphicFramePr>
        <p:xfrm>
          <a:off x="1258888" y="4868863"/>
          <a:ext cx="2773362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Формула" r:id="rId13" imgW="927000" imgH="203040" progId="Equation.3">
                  <p:embed/>
                </p:oleObj>
              </mc:Choice>
              <mc:Fallback>
                <p:oleObj name="Формула" r:id="rId13" imgW="92700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4868863"/>
                        <a:ext cx="2773362" cy="608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4" name="Object 14"/>
          <p:cNvGraphicFramePr>
            <a:graphicFrameLocks noChangeAspect="1"/>
          </p:cNvGraphicFramePr>
          <p:nvPr/>
        </p:nvGraphicFramePr>
        <p:xfrm>
          <a:off x="5707063" y="1125538"/>
          <a:ext cx="2432050" cy="201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Формула" r:id="rId15" imgW="965160" imgH="799920" progId="Equation.3">
                  <p:embed/>
                </p:oleObj>
              </mc:Choice>
              <mc:Fallback>
                <p:oleObj name="Формула" r:id="rId15" imgW="965160" imgH="79992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7063" y="1125538"/>
                        <a:ext cx="2432050" cy="201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 СВЕДЕНИЯ УРАВНЕНИЯ К КВАДРАТНОМУ</a:t>
            </a:r>
          </a:p>
        </p:txBody>
      </p:sp>
      <p:sp>
        <p:nvSpPr>
          <p:cNvPr id="17" name="Управляющая кнопка: назад 16">
            <a:hlinkClick r:id="rId3" action="ppaction://hlinksldjump" highlightClick="1"/>
          </p:cNvPr>
          <p:cNvSpPr/>
          <p:nvPr/>
        </p:nvSpPr>
        <p:spPr>
          <a:xfrm>
            <a:off x="8101013" y="5815013"/>
            <a:ext cx="1042987" cy="10429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1752" name="Object 4"/>
          <p:cNvGraphicFramePr>
            <a:graphicFrameLocks noChangeAspect="1"/>
          </p:cNvGraphicFramePr>
          <p:nvPr/>
        </p:nvGraphicFramePr>
        <p:xfrm>
          <a:off x="1187450" y="1052513"/>
          <a:ext cx="153193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4" imgW="761760" imgH="177480" progId="Equation.3">
                  <p:embed/>
                </p:oleObj>
              </mc:Choice>
              <mc:Fallback>
                <p:oleObj name="Формула" r:id="rId4" imgW="76176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052513"/>
                        <a:ext cx="1531938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771775" y="1052513"/>
            <a:ext cx="2808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НЕ ИМЕЕТ РЕШЕНИЯ</a:t>
            </a:r>
          </a:p>
        </p:txBody>
      </p:sp>
      <p:graphicFrame>
        <p:nvGraphicFramePr>
          <p:cNvPr id="31753" name="Object 9"/>
          <p:cNvGraphicFramePr>
            <a:graphicFrameLocks noChangeAspect="1"/>
          </p:cNvGraphicFramePr>
          <p:nvPr/>
        </p:nvGraphicFramePr>
        <p:xfrm>
          <a:off x="1187450" y="1700213"/>
          <a:ext cx="143192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Формула" r:id="rId6" imgW="711000" imgH="393480" progId="Equation.3">
                  <p:embed/>
                </p:oleObj>
              </mc:Choice>
              <mc:Fallback>
                <p:oleObj name="Формула" r:id="rId6" imgW="71100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700213"/>
                        <a:ext cx="1431925" cy="86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4" name="Object 10"/>
          <p:cNvGraphicFramePr>
            <a:graphicFrameLocks noChangeAspect="1"/>
          </p:cNvGraphicFramePr>
          <p:nvPr/>
        </p:nvGraphicFramePr>
        <p:xfrm>
          <a:off x="971550" y="2708275"/>
          <a:ext cx="324485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Формула" r:id="rId8" imgW="1612800" imgH="838080" progId="Equation.3">
                  <p:embed/>
                </p:oleObj>
              </mc:Choice>
              <mc:Fallback>
                <p:oleObj name="Формула" r:id="rId8" imgW="1612800" imgH="8380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708275"/>
                        <a:ext cx="3244850" cy="184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971550" y="5084763"/>
            <a:ext cx="1944688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ru-RU" sz="4400">
                <a:effectLst/>
                <a:latin typeface="Times New Roman" pitchFamily="18" charset="0"/>
                <a:cs typeface="Times New Roman" pitchFamily="18" charset="0"/>
              </a:rPr>
              <a:t>  ответ: </a:t>
            </a:r>
          </a:p>
        </p:txBody>
      </p:sp>
      <p:graphicFrame>
        <p:nvGraphicFramePr>
          <p:cNvPr id="31755" name="Object 11"/>
          <p:cNvGraphicFramePr>
            <a:graphicFrameLocks noChangeAspect="1"/>
          </p:cNvGraphicFramePr>
          <p:nvPr/>
        </p:nvGraphicFramePr>
        <p:xfrm>
          <a:off x="2843213" y="5084763"/>
          <a:ext cx="268287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Формула" r:id="rId10" imgW="1333440" imgH="393480" progId="Equation.3">
                  <p:embed/>
                </p:oleObj>
              </mc:Choice>
              <mc:Fallback>
                <p:oleObj name="Формула" r:id="rId10" imgW="1333440" imgH="393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5084763"/>
                        <a:ext cx="2682875" cy="86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 РАЗЛОЖЕНИЯ НА МНОЖИТЕЛИ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2268538" y="908050"/>
          <a:ext cx="42132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Формула" r:id="rId3" imgW="1333440" imgH="228600" progId="Equation.3">
                  <p:embed/>
                </p:oleObj>
              </mc:Choice>
              <mc:Fallback>
                <p:oleObj name="Формула" r:id="rId3" imgW="133344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908050"/>
                        <a:ext cx="4213225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2339975" y="1700213"/>
          <a:ext cx="4103688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Формула" r:id="rId5" imgW="1358640" imgH="241200" progId="Equation.3">
                  <p:embed/>
                </p:oleObj>
              </mc:Choice>
              <mc:Fallback>
                <p:oleObj name="Формула" r:id="rId5" imgW="135864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1700213"/>
                        <a:ext cx="4103688" cy="730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971550" y="2565400"/>
          <a:ext cx="13858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Формула" r:id="rId7" imgW="571320" imgH="177480" progId="Equation.3">
                  <p:embed/>
                </p:oleObj>
              </mc:Choice>
              <mc:Fallback>
                <p:oleObj name="Формула" r:id="rId7" imgW="57132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565400"/>
                        <a:ext cx="13858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5064125" y="2492375"/>
          <a:ext cx="2403475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Формула" r:id="rId9" imgW="939600" imgH="228600" progId="Equation.3">
                  <p:embed/>
                </p:oleObj>
              </mc:Choice>
              <mc:Fallback>
                <p:oleObj name="Формула" r:id="rId9" imgW="9396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25" y="2492375"/>
                        <a:ext cx="2403475" cy="585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900113" y="3213100"/>
          <a:ext cx="245427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Формула" r:id="rId11" imgW="1117440" imgH="393480" progId="Equation.3">
                  <p:embed/>
                </p:oleObj>
              </mc:Choice>
              <mc:Fallback>
                <p:oleObj name="Формула" r:id="rId11" imgW="1117440" imgH="393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213100"/>
                        <a:ext cx="2454275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5076825" y="3141663"/>
          <a:ext cx="2376488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Формула" r:id="rId13" imgW="939600" imgH="228600" progId="Equation.3">
                  <p:embed/>
                </p:oleObj>
              </mc:Choice>
              <mc:Fallback>
                <p:oleObj name="Формула" r:id="rId13" imgW="93960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3141663"/>
                        <a:ext cx="2376488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5003800" y="3860800"/>
          <a:ext cx="3121025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Формула" r:id="rId15" imgW="1396800" imgH="838080" progId="Equation.3">
                  <p:embed/>
                </p:oleObj>
              </mc:Choice>
              <mc:Fallback>
                <p:oleObj name="Формула" r:id="rId15" imgW="1396800" imgH="8380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3860800"/>
                        <a:ext cx="3121025" cy="1871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132138" y="1052513"/>
          <a:ext cx="3816350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Формула" r:id="rId3" imgW="1396800" imgH="812520" progId="Equation.3">
                  <p:embed/>
                </p:oleObj>
              </mc:Choice>
              <mc:Fallback>
                <p:oleObj name="Формула" r:id="rId3" imgW="1396800" imgH="8125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1052513"/>
                        <a:ext cx="3816350" cy="2219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08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35938" y="5921375"/>
            <a:ext cx="1008062" cy="9366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042988" y="1125538"/>
            <a:ext cx="1944687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ru-RU" sz="4400">
                <a:effectLst/>
                <a:latin typeface="Times New Roman" pitchFamily="18" charset="0"/>
                <a:cs typeface="Times New Roman" pitchFamily="18" charset="0"/>
              </a:rPr>
              <a:t>  ответ: 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28625" y="0"/>
            <a:ext cx="8229600" cy="6540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МЕТОД  РАЗЛОЖЕНИЯ НА МНОЖИТЕЛИ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188" y="836613"/>
            <a:ext cx="7921625" cy="2062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Уравнение вида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defRPr/>
            </a:pP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sinx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+ 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cosx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= 0 </a:t>
            </a:r>
          </a:p>
          <a:p>
            <a:pPr algn="ctr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однородным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тригонометрическим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уравнением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первой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степени.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28625" y="0"/>
            <a:ext cx="8229600" cy="65405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ОПРЕДЕЛЕНИЕ:</a:t>
            </a:r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684213" y="3141663"/>
            <a:ext cx="7775575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i="1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Алгоритм решения однородного тригонометрического уравнения первой степени:</a:t>
            </a:r>
            <a:endParaRPr lang="ru-RU" sz="3200" b="1" i="1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i="1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Деление обеих частей уравнения на </a:t>
            </a:r>
            <a:r>
              <a:rPr lang="ru-RU" sz="3200" b="1" i="1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cosx</a:t>
            </a:r>
            <a:r>
              <a:rPr lang="ru-RU" sz="3200" i="1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cosx ≠ 0.</a:t>
            </a:r>
          </a:p>
          <a:p>
            <a:pPr eaLnBrk="0" hangingPunct="0"/>
            <a:endParaRPr lang="ru-RU" sz="900">
              <a:solidFill>
                <a:srgbClr val="000000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math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TS101908703</Template>
  <TotalTime>442</TotalTime>
  <Words>438</Words>
  <Application>Microsoft Office PowerPoint</Application>
  <PresentationFormat>Экран (4:3)</PresentationFormat>
  <Paragraphs>103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Verdana</vt:lpstr>
      <vt:lpstr>Wingdings</vt:lpstr>
      <vt:lpstr>8_math</vt:lpstr>
      <vt:lpstr>Формула</vt:lpstr>
      <vt:lpstr> МЕТОДЫ РЕШЕНИЯ ТРИГОНОМЕТРИЧЕСКИХ УРАВНЕНИЙ </vt:lpstr>
      <vt:lpstr>Презентация PowerPoint</vt:lpstr>
      <vt:lpstr>МЕТОД  СВЕДЕНИЯ УРАВНЕНИЯ К КВАДРАТНОМУ</vt:lpstr>
      <vt:lpstr>МЕТОД  СВЕДЕНИЯ УРАВНЕНИЯ К КВАДРАТНОМУ</vt:lpstr>
      <vt:lpstr>МЕТОД  СВЕДЕНИЯ УРАВНЕНИЯ К КВАДРАТНОМУ</vt:lpstr>
      <vt:lpstr>МЕТОД  СВЕДЕНИЯ УРАВНЕНИЯ К КВАДРАТНОМУ</vt:lpstr>
      <vt:lpstr>МЕТОД  РАЗЛОЖЕНИЯ НА МНОЖИТЕЛИ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ОДНОРОДНЫЕ УРАВНЕНИЯ</vt:lpstr>
      <vt:lpstr>ОДНОРОДНЫЕ УРАВНЕНИЯ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IL96</cp:lastModifiedBy>
  <cp:revision>29</cp:revision>
  <dcterms:created xsi:type="dcterms:W3CDTF">2006-12-03T07:56:02Z</dcterms:created>
  <dcterms:modified xsi:type="dcterms:W3CDTF">2016-10-09T15:18:15Z</dcterms:modified>
</cp:coreProperties>
</file>