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7" r:id="rId3"/>
    <p:sldId id="282" r:id="rId4"/>
    <p:sldId id="268" r:id="rId5"/>
    <p:sldId id="280" r:id="rId6"/>
    <p:sldId id="257" r:id="rId7"/>
    <p:sldId id="258" r:id="rId8"/>
    <p:sldId id="259" r:id="rId9"/>
    <p:sldId id="260" r:id="rId10"/>
    <p:sldId id="261" r:id="rId11"/>
    <p:sldId id="266" r:id="rId12"/>
    <p:sldId id="270" r:id="rId13"/>
    <p:sldId id="272" r:id="rId14"/>
    <p:sldId id="273" r:id="rId15"/>
    <p:sldId id="274" r:id="rId16"/>
    <p:sldId id="275" r:id="rId17"/>
    <p:sldId id="262" r:id="rId18"/>
    <p:sldId id="263" r:id="rId19"/>
    <p:sldId id="264" r:id="rId20"/>
    <p:sldId id="265" r:id="rId21"/>
    <p:sldId id="269" r:id="rId22"/>
    <p:sldId id="271" r:id="rId23"/>
    <p:sldId id="276" r:id="rId24"/>
    <p:sldId id="277" r:id="rId25"/>
    <p:sldId id="278" r:id="rId26"/>
    <p:sldId id="279" r:id="rId27"/>
    <p:sldId id="281"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AD981B43-16AC-4D81-A18A-E72751AF901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981B43-16AC-4D81-A18A-E72751AF901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981B43-16AC-4D81-A18A-E72751AF901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ACAE8B7-55CC-4BC8-9F70-8915D4228D1C}" type="datetimeFigureOut">
              <a:rPr lang="ru-RU" smtClean="0"/>
              <a:pPr/>
              <a:t>26.02.2016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AD981B43-16AC-4D81-A18A-E72751AF901A}"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ACAE8B7-55CC-4BC8-9F70-8915D4228D1C}" type="datetimeFigureOut">
              <a:rPr lang="ru-RU" smtClean="0"/>
              <a:pPr/>
              <a:t>26.02.2016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D981B43-16AC-4D81-A18A-E72751AF901A}"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ırmızı-kitap.jpg"/>
          <p:cNvPicPr>
            <a:picLocks noChangeAspect="1"/>
          </p:cNvPicPr>
          <p:nvPr/>
        </p:nvPicPr>
        <p:blipFill>
          <a:blip r:embed="rId2"/>
          <a:stretch>
            <a:fillRect/>
          </a:stretch>
        </p:blipFill>
        <p:spPr>
          <a:xfrm>
            <a:off x="1214414" y="1000108"/>
            <a:ext cx="6500858" cy="4357718"/>
          </a:xfrm>
          <a:prstGeom prst="rect">
            <a:avLst/>
          </a:prstGeom>
        </p:spPr>
      </p:pic>
      <p:sp>
        <p:nvSpPr>
          <p:cNvPr id="3" name="Подзаголовок 2"/>
          <p:cNvSpPr>
            <a:spLocks noGrp="1"/>
          </p:cNvSpPr>
          <p:nvPr>
            <p:ph type="subTitle" idx="1"/>
          </p:nvPr>
        </p:nvSpPr>
        <p:spPr>
          <a:xfrm rot="20206747">
            <a:off x="3068302" y="2153462"/>
            <a:ext cx="2679954" cy="773256"/>
          </a:xfrm>
        </p:spPr>
        <p:txBody>
          <a:bodyPr>
            <a:noAutofit/>
          </a:bodyPr>
          <a:lstStyle/>
          <a:p>
            <a:pPr algn="ctr"/>
            <a:r>
              <a:rPr lang="ru-RU" sz="2400" dirty="0" smtClean="0">
                <a:solidFill>
                  <a:schemeClr val="bg1"/>
                </a:solidFill>
                <a:latin typeface="Times New Roman" pitchFamily="18" charset="0"/>
                <a:cs typeface="Times New Roman" pitchFamily="18" charset="0"/>
              </a:rPr>
              <a:t>КРАСНАЯ КНИГА РСО-АЛАНИЯ</a:t>
            </a:r>
            <a:endParaRPr lang="ru-RU" sz="2400" dirty="0">
              <a:solidFill>
                <a:schemeClr val="bg1"/>
              </a:solidFill>
              <a:latin typeface="Times New Roman" pitchFamily="18" charset="0"/>
              <a:cs typeface="Times New Roman" pitchFamily="18" charset="0"/>
            </a:endParaRPr>
          </a:p>
        </p:txBody>
      </p:sp>
      <p:pic>
        <p:nvPicPr>
          <p:cNvPr id="5" name="Рисунок 4" descr="кавказско-беловежский зубр.jpg"/>
          <p:cNvPicPr>
            <a:picLocks noChangeAspect="1"/>
          </p:cNvPicPr>
          <p:nvPr/>
        </p:nvPicPr>
        <p:blipFill>
          <a:blip r:embed="rId3" cstate="print"/>
          <a:stretch>
            <a:fillRect/>
          </a:stretch>
        </p:blipFill>
        <p:spPr>
          <a:xfrm rot="20375215">
            <a:off x="3074301" y="1356454"/>
            <a:ext cx="1420197" cy="1089302"/>
          </a:xfrm>
          <a:prstGeom prst="rect">
            <a:avLst/>
          </a:prstGeom>
        </p:spPr>
      </p:pic>
      <p:pic>
        <p:nvPicPr>
          <p:cNvPr id="6" name="Рисунок 5" descr="Снежный барс.jpg"/>
          <p:cNvPicPr>
            <a:picLocks noChangeAspect="1"/>
          </p:cNvPicPr>
          <p:nvPr/>
        </p:nvPicPr>
        <p:blipFill>
          <a:blip r:embed="rId4"/>
          <a:stretch>
            <a:fillRect/>
          </a:stretch>
        </p:blipFill>
        <p:spPr>
          <a:xfrm rot="20197468">
            <a:off x="4069518" y="2921328"/>
            <a:ext cx="1493586" cy="1132159"/>
          </a:xfrm>
          <a:prstGeom prst="rect">
            <a:avLst/>
          </a:prstGeom>
        </p:spPr>
      </p:pic>
      <p:sp>
        <p:nvSpPr>
          <p:cNvPr id="8" name="Подзаголовок 2"/>
          <p:cNvSpPr txBox="1">
            <a:spLocks/>
          </p:cNvSpPr>
          <p:nvPr/>
        </p:nvSpPr>
        <p:spPr>
          <a:xfrm>
            <a:off x="0" y="-20587"/>
            <a:ext cx="9144000" cy="877819"/>
          </a:xfrm>
          <a:prstGeom prst="rect">
            <a:avLst/>
          </a:prstGeom>
        </p:spPr>
        <p:txBody>
          <a:bodyPr vert="horz" lIns="0" rIns="18288">
            <a:noAutofit/>
          </a:bodyPr>
          <a:lstStyle/>
          <a:p>
            <a:pPr marL="0" marR="45720" lvl="0" indent="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ru-RU" b="0" i="0" u="none" strike="noStrike" kern="1200" cap="none" spc="0" normalizeH="0" baseline="0" noProof="0" dirty="0">
              <a:ln>
                <a:noFill/>
              </a:ln>
              <a:solidFill>
                <a:srgbClr val="FFFF00"/>
              </a:solidFill>
              <a:effectLst/>
              <a:uLnTx/>
              <a:uFillTx/>
              <a:latin typeface="Times New Roman" pitchFamily="18" charset="0"/>
              <a:cs typeface="Times New Roman" pitchFamily="18" charset="0"/>
            </a:endParaRPr>
          </a:p>
        </p:txBody>
      </p:sp>
      <p:sp>
        <p:nvSpPr>
          <p:cNvPr id="10" name="Подзаголовок 2"/>
          <p:cNvSpPr txBox="1">
            <a:spLocks/>
          </p:cNvSpPr>
          <p:nvPr/>
        </p:nvSpPr>
        <p:spPr>
          <a:xfrm>
            <a:off x="500034" y="5357826"/>
            <a:ext cx="3143272" cy="1269717"/>
          </a:xfrm>
          <a:prstGeom prst="rect">
            <a:avLst/>
          </a:prstGeom>
        </p:spPr>
        <p:txBody>
          <a:bodyPr vert="horz" lIns="0" rIns="18288">
            <a:noAutofit/>
          </a:bodyPr>
          <a:lstStyle/>
          <a:p>
            <a:pPr marL="0" marR="45720" lvl="0" indent="0" algn="ctr" defTabSz="914400" rtl="0" eaLnBrk="1" fontAlgn="auto" latinLnBrk="0" hangingPunct="1">
              <a:lnSpc>
                <a:spcPct val="100000"/>
              </a:lnSpc>
              <a:spcAft>
                <a:spcPts val="0"/>
              </a:spcAft>
              <a:buClr>
                <a:schemeClr val="accent3"/>
              </a:buClr>
              <a:buSzPct val="95000"/>
              <a:buFont typeface="Wingdings 2"/>
              <a:buNone/>
              <a:tabLst/>
              <a:defRPr/>
            </a:pPr>
            <a:endParaRPr kumimoji="0" lang="ru-RU" b="0" i="0" u="none" strike="noStrike" kern="1200" cap="none" spc="0" normalizeH="0" baseline="0" noProof="0" dirty="0">
              <a:ln>
                <a:noFill/>
              </a:ln>
              <a:solidFill>
                <a:schemeClr val="bg1"/>
              </a:solidFill>
              <a:effectLst/>
              <a:uLnTx/>
              <a:uFillTx/>
              <a:latin typeface="Times New Roman" pitchFamily="18" charset="0"/>
              <a:cs typeface="Times New Roman" pitchFamily="18" charset="0"/>
            </a:endParaRPr>
          </a:p>
        </p:txBody>
      </p:sp>
      <p:sp>
        <p:nvSpPr>
          <p:cNvPr id="11" name="Подзаголовок 2"/>
          <p:cNvSpPr txBox="1">
            <a:spLocks/>
          </p:cNvSpPr>
          <p:nvPr/>
        </p:nvSpPr>
        <p:spPr>
          <a:xfrm>
            <a:off x="6143636" y="5510226"/>
            <a:ext cx="2500330" cy="1269717"/>
          </a:xfrm>
          <a:prstGeom prst="rect">
            <a:avLst/>
          </a:prstGeom>
        </p:spPr>
        <p:txBody>
          <a:bodyPr vert="horz" lIns="0" rIns="18288">
            <a:noAutofit/>
          </a:bodyPr>
          <a:lstStyle/>
          <a:p>
            <a:pPr marL="0" marR="45720" lvl="0" indent="0" algn="ctr" defTabSz="914400" rtl="0" eaLnBrk="1" fontAlgn="auto" latinLnBrk="0" hangingPunct="1">
              <a:lnSpc>
                <a:spcPct val="100000"/>
              </a:lnSpc>
              <a:spcAft>
                <a:spcPts val="0"/>
              </a:spcAft>
              <a:buClr>
                <a:schemeClr val="accent3"/>
              </a:buClr>
              <a:buSzPct val="95000"/>
              <a:buFont typeface="Wingdings 2"/>
              <a:buNone/>
              <a:tabLst/>
              <a:defRPr/>
            </a:pPr>
            <a:endParaRPr kumimoji="0" lang="ru-RU" b="0" i="0" u="none" strike="noStrike" kern="1200" cap="none" spc="0" normalizeH="0" baseline="0" noProof="0" dirty="0">
              <a:ln>
                <a:noFill/>
              </a:ln>
              <a:solidFill>
                <a:schemeClr val="bg1"/>
              </a:solidFill>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2000" b="1" dirty="0" smtClean="0">
                <a:solidFill>
                  <a:srgbClr val="FF0000"/>
                </a:solidFill>
                <a:latin typeface="Times New Roman" pitchFamily="18" charset="0"/>
                <a:cs typeface="Times New Roman" pitchFamily="18" charset="0"/>
              </a:rPr>
              <a:t>Черный гриф.</a:t>
            </a:r>
            <a:r>
              <a:rPr lang="ru-RU" sz="20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Исчезающий вид – «Красная страница». Изредка наблюдается РСО-А над Лесистым, Пастбищными  котловинами. Очень крупная (вес до 12 кг., размах  крыльев до 3 метров), красивая с густым оперением, птица -</a:t>
            </a:r>
            <a:r>
              <a:rPr lang="ru-RU" sz="2000" dirty="0" err="1" smtClean="0">
                <a:latin typeface="Times New Roman" pitchFamily="18" charset="0"/>
                <a:cs typeface="Times New Roman" pitchFamily="18" charset="0"/>
              </a:rPr>
              <a:t>падальщик</a:t>
            </a:r>
            <a:r>
              <a:rPr lang="ru-RU" sz="2000" dirty="0" smtClean="0">
                <a:latin typeface="Times New Roman" pitchFamily="18" charset="0"/>
                <a:cs typeface="Times New Roman" pitchFamily="18" charset="0"/>
              </a:rPr>
              <a:t>. Основным питанием является павший скот, поэтому грифов называют хищниками, не сеющими смерть, а ждущими прихода ее. Они поедают все попадающие на пути трупы животных, которых легко могут разглядеть даже с высоты 3-4 см.</a:t>
            </a:r>
          </a:p>
          <a:p>
            <a:pPr algn="l"/>
            <a:endParaRPr lang="ru-RU" sz="2000" dirty="0"/>
          </a:p>
        </p:txBody>
      </p:sp>
      <p:pic>
        <p:nvPicPr>
          <p:cNvPr id="3" name="Рисунок 2" descr="черный гриф.jpg"/>
          <p:cNvPicPr>
            <a:picLocks noChangeAspect="1"/>
          </p:cNvPicPr>
          <p:nvPr/>
        </p:nvPicPr>
        <p:blipFill>
          <a:blip r:embed="rId2"/>
          <a:stretch>
            <a:fillRect/>
          </a:stretch>
        </p:blipFill>
        <p:spPr>
          <a:xfrm>
            <a:off x="428596" y="1357298"/>
            <a:ext cx="4143404" cy="414338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2000" b="1" dirty="0" smtClean="0">
                <a:solidFill>
                  <a:srgbClr val="FF0000"/>
                </a:solidFill>
                <a:latin typeface="Times New Roman" pitchFamily="18" charset="0"/>
                <a:cs typeface="Times New Roman" pitchFamily="18" charset="0"/>
              </a:rPr>
              <a:t>Зубр.</a:t>
            </a:r>
            <a:r>
              <a:rPr lang="ru-RU" sz="2000" dirty="0" smtClean="0">
                <a:latin typeface="Times New Roman" pitchFamily="18" charset="0"/>
                <a:cs typeface="Times New Roman" pitchFamily="18" charset="0"/>
              </a:rPr>
              <a:t> Численность восстанавливается – «З</a:t>
            </a:r>
            <a:r>
              <a:rPr lang="ru-RU" sz="2000" dirty="0" smtClean="0"/>
              <a:t>еленые страницы» </a:t>
            </a:r>
            <a:r>
              <a:rPr lang="ru-RU" sz="2000" dirty="0" smtClean="0">
                <a:latin typeface="Times New Roman" pitchFamily="18" charset="0"/>
                <a:cs typeface="Times New Roman" pitchFamily="18" charset="0"/>
              </a:rPr>
              <a:t>Это очень красивые, крупные (до 1 тонны весом) спокойные травоядные животные. Когда - то их в горах Осетии было очень много, но люди их полностью стали истребили. Их снова стали разводить и сейчас их численность составляет 70 голов. Они обитают в Государственном природном заповеднике, находится в </a:t>
            </a:r>
            <a:r>
              <a:rPr lang="ru-RU" sz="2000" dirty="0" err="1" smtClean="0">
                <a:latin typeface="Times New Roman" pitchFamily="18" charset="0"/>
                <a:cs typeface="Times New Roman" pitchFamily="18" charset="0"/>
              </a:rPr>
              <a:t>Алагирском</a:t>
            </a:r>
            <a:r>
              <a:rPr lang="ru-RU" sz="2000" dirty="0" smtClean="0">
                <a:latin typeface="Times New Roman" pitchFamily="18" charset="0"/>
                <a:cs typeface="Times New Roman" pitchFamily="18" charset="0"/>
              </a:rPr>
              <a:t> район</a:t>
            </a:r>
            <a:r>
              <a:rPr lang="ru-RU" sz="2000" dirty="0" smtClean="0"/>
              <a:t>е.</a:t>
            </a:r>
          </a:p>
          <a:p>
            <a:r>
              <a:rPr lang="ru-RU" sz="2000" dirty="0" smtClean="0"/>
              <a:t> </a:t>
            </a:r>
          </a:p>
          <a:p>
            <a:pPr algn="l"/>
            <a:endParaRPr lang="ru-RU" sz="2000" dirty="0"/>
          </a:p>
        </p:txBody>
      </p:sp>
      <p:pic>
        <p:nvPicPr>
          <p:cNvPr id="5" name="Рисунок 4" descr="Зубр.jpg"/>
          <p:cNvPicPr>
            <a:picLocks noChangeAspect="1"/>
          </p:cNvPicPr>
          <p:nvPr/>
        </p:nvPicPr>
        <p:blipFill>
          <a:blip r:embed="rId2"/>
          <a:stretch>
            <a:fillRect/>
          </a:stretch>
        </p:blipFill>
        <p:spPr>
          <a:xfrm>
            <a:off x="285720" y="1357298"/>
            <a:ext cx="4228893" cy="3810627"/>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dirty="0" smtClean="0">
                <a:solidFill>
                  <a:srgbClr val="FF0000"/>
                </a:solidFill>
                <a:latin typeface="Times New Roman" pitchFamily="18" charset="0"/>
                <a:cs typeface="Times New Roman" pitchFamily="18" charset="0"/>
              </a:rPr>
              <a:t>Косуля. </a:t>
            </a:r>
            <a:r>
              <a:rPr lang="ru-RU" sz="1800" dirty="0" smtClean="0">
                <a:latin typeface="Times New Roman" pitchFamily="18" charset="0"/>
                <a:cs typeface="Times New Roman" pitchFamily="18" charset="0"/>
              </a:rPr>
              <a:t>Небольшие олени. Самцы имеют небольшие дважды ветвящиеся рога. Окраска летом тёмно-рыжая, зимой серо-бурая, в области хвоста белое пятно; хвост очень мал. В западной части Палеарктики распространена европейская косуля(лат. </a:t>
            </a:r>
            <a:r>
              <a:rPr lang="la-Latn" sz="1800" i="1" dirty="0" smtClean="0">
                <a:latin typeface="Times New Roman" pitchFamily="18" charset="0"/>
                <a:cs typeface="Times New Roman" pitchFamily="18" charset="0"/>
              </a:rPr>
              <a:t>Capreolus Capreolus</a:t>
            </a:r>
            <a:r>
              <a:rPr lang="ru-RU" sz="1800" dirty="0" smtClean="0">
                <a:latin typeface="Times New Roman" pitchFamily="18" charset="0"/>
                <a:cs typeface="Times New Roman" pitchFamily="18" charset="0"/>
              </a:rPr>
              <a:t>), далее на восток живёт сибирская косуля (лат. </a:t>
            </a:r>
            <a:r>
              <a:rPr lang="la-Latn" sz="1800" i="1" dirty="0" smtClean="0">
                <a:latin typeface="Times New Roman" pitchFamily="18" charset="0"/>
                <a:cs typeface="Times New Roman" pitchFamily="18" charset="0"/>
              </a:rPr>
              <a:t>Capreolus pygargus</a:t>
            </a:r>
            <a:r>
              <a:rPr lang="ru-RU" sz="1800" dirty="0" smtClean="0">
                <a:latin typeface="Times New Roman" pitchFamily="18" charset="0"/>
                <a:cs typeface="Times New Roman" pitchFamily="18" charset="0"/>
              </a:rPr>
              <a:t>), отличающаяся более крупными размерами (высота в плечах более 80 см) и большими, широко расставленными, сильно бугорчатыми рогами. Косуля является ценным охотничьим (в Сибири промысловым) животным. Обитает в лиственных и смешанных лесах и в открытых местностях по кустарникам, типична для лесостепи, в горах поднимается до полосы вечных снегов.</a:t>
            </a:r>
            <a:endParaRPr lang="ru-RU" sz="1800" dirty="0">
              <a:latin typeface="Times New Roman" pitchFamily="18" charset="0"/>
              <a:cs typeface="Times New Roman" pitchFamily="18" charset="0"/>
            </a:endParaRPr>
          </a:p>
        </p:txBody>
      </p:sp>
      <p:pic>
        <p:nvPicPr>
          <p:cNvPr id="5" name="Рисунок 4" descr="косуля.jpg"/>
          <p:cNvPicPr>
            <a:picLocks noChangeAspect="1"/>
          </p:cNvPicPr>
          <p:nvPr/>
        </p:nvPicPr>
        <p:blipFill>
          <a:blip r:embed="rId2"/>
          <a:stretch>
            <a:fillRect/>
          </a:stretch>
        </p:blipFill>
        <p:spPr>
          <a:xfrm>
            <a:off x="142844" y="1223979"/>
            <a:ext cx="4786346" cy="456247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071934" y="500042"/>
            <a:ext cx="5072066" cy="6357958"/>
          </a:xfrm>
        </p:spPr>
        <p:txBody>
          <a:bodyPr>
            <a:noAutofit/>
          </a:bodyPr>
          <a:lstStyle/>
          <a:p>
            <a:r>
              <a:rPr lang="ru-RU" sz="1800" dirty="0" smtClean="0">
                <a:solidFill>
                  <a:srgbClr val="FF0000"/>
                </a:solidFill>
                <a:latin typeface="Times New Roman" pitchFamily="18" charset="0"/>
                <a:cs typeface="Times New Roman" pitchFamily="18" charset="0"/>
              </a:rPr>
              <a:t>Стервятник. </a:t>
            </a:r>
            <a:r>
              <a:rPr lang="ru-RU" sz="1800" dirty="0" smtClean="0">
                <a:latin typeface="Times New Roman" pitchFamily="18" charset="0"/>
                <a:cs typeface="Times New Roman" pitchFamily="18" charset="0"/>
              </a:rPr>
              <a:t>Общая численность в России 65-70 пар, из них в Краснодарском крае - 4-5 пар, в Ставропольском крае - 30 пар. Несколько пар гнездится, по-видимому, в системе Скалистого хр. Северной Осетии и в предгорных и горных р-нах Дагестана. Вероятно, гнездится в </a:t>
            </a:r>
            <a:r>
              <a:rPr lang="ru-RU" sz="1800" dirty="0" err="1" smtClean="0">
                <a:latin typeface="Times New Roman" pitchFamily="18" charset="0"/>
                <a:cs typeface="Times New Roman" pitchFamily="18" charset="0"/>
              </a:rPr>
              <a:t>Приэльбрусье</a:t>
            </a:r>
            <a:r>
              <a:rPr lang="ru-RU" sz="1800" dirty="0" smtClean="0">
                <a:latin typeface="Times New Roman" pitchFamily="18" charset="0"/>
                <a:cs typeface="Times New Roman" pitchFamily="18" charset="0"/>
              </a:rPr>
              <a:t>. Для популяции характерно наличие группировок особей, не участвующих в размножении. В Краснодарском крае в таких группировках отмечалось от 7 до 22 особей, причем большинство птиц были половозрелыми. Сокращение ареала и численности вида происходит в результате хозяйственного освоения гнездовых местообитаний, прямого уничтожения. В последнее время в некоторых р-нах (например, на Зап. Кавказе) существенно ухудшились трофические условия обитания стервятника в связи с сокращением пастбищного скотоводства и уменьшением числа скотомогильников. Броский внешний вид и меньшая по сравнению с другими хищными </a:t>
            </a:r>
            <a:r>
              <a:rPr lang="ru-RU" sz="1800" dirty="0" err="1" smtClean="0">
                <a:latin typeface="Times New Roman" pitchFamily="18" charset="0"/>
                <a:cs typeface="Times New Roman" pitchFamily="18" charset="0"/>
              </a:rPr>
              <a:t>птицами-некрофагами</a:t>
            </a:r>
            <a:r>
              <a:rPr lang="ru-RU" sz="1800" dirty="0" smtClean="0">
                <a:latin typeface="Times New Roman" pitchFamily="18" charset="0"/>
                <a:cs typeface="Times New Roman" pitchFamily="18" charset="0"/>
              </a:rPr>
              <a:t> осторожность определяет уязвимость стервятников как потенциальных жертв незаконного отстрела.</a:t>
            </a:r>
            <a:endParaRPr lang="ru-RU" sz="1800" dirty="0" smtClean="0"/>
          </a:p>
        </p:txBody>
      </p:sp>
      <p:pic>
        <p:nvPicPr>
          <p:cNvPr id="4" name="Рисунок 3" descr="стервятник.jpg"/>
          <p:cNvPicPr>
            <a:picLocks noChangeAspect="1"/>
          </p:cNvPicPr>
          <p:nvPr/>
        </p:nvPicPr>
        <p:blipFill>
          <a:blip r:embed="rId2"/>
          <a:stretch>
            <a:fillRect/>
          </a:stretch>
        </p:blipFill>
        <p:spPr>
          <a:xfrm>
            <a:off x="214282" y="1380186"/>
            <a:ext cx="3777620" cy="440626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286248" y="142852"/>
            <a:ext cx="4857752" cy="6715148"/>
          </a:xfrm>
        </p:spPr>
        <p:txBody>
          <a:bodyPr>
            <a:noAutofit/>
          </a:bodyPr>
          <a:lstStyle/>
          <a:p>
            <a:r>
              <a:rPr lang="ru-RU" sz="1400" dirty="0" smtClean="0">
                <a:solidFill>
                  <a:srgbClr val="FF0000"/>
                </a:solidFill>
                <a:latin typeface="Times New Roman" pitchFamily="18" charset="0"/>
                <a:cs typeface="Times New Roman" pitchFamily="18" charset="0"/>
              </a:rPr>
              <a:t>Филин</a:t>
            </a:r>
            <a:r>
              <a:rPr lang="ru-RU" sz="1400" dirty="0" smtClean="0">
                <a:latin typeface="Times New Roman" pitchFamily="18" charset="0"/>
                <a:cs typeface="Times New Roman" pitchFamily="18" charset="0"/>
              </a:rPr>
              <a:t> одна из крупных сов мира. Размеры самцов варьируют географически от 50 см и 1100 г до 65 см и 2800 г, самки крупнее: 60-75 см и 1700-4200 г. Размах крыльев — от 160 до 188 см.</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Строение лапы — </a:t>
            </a:r>
            <a:r>
              <a:rPr lang="ru-RU" sz="1400" dirty="0" err="1" smtClean="0">
                <a:latin typeface="Times New Roman" pitchFamily="18" charset="0"/>
                <a:cs typeface="Times New Roman" pitchFamily="18" charset="0"/>
              </a:rPr>
              <a:t>зигодактильное</a:t>
            </a:r>
            <a:r>
              <a:rPr lang="ru-RU" sz="1400" dirty="0" smtClean="0">
                <a:latin typeface="Times New Roman" pitchFamily="18" charset="0"/>
                <a:cs typeface="Times New Roman" pitchFamily="18" charset="0"/>
              </a:rPr>
              <a:t>: два пальца обращены вперёд, а два — назад. Это помогает филинам легко хватать добычу. Иногда, для удобного сидения на ветке или насесте, третий палец птицы может повернуться вперёд.</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Интенсивность тёмного рисунка оперения различна, характерны тонкая поперечная рябь на брюхе и чёрные широкие продольные пестрины на груди и шее.</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В природе филины доживают до 20 и более лет, в неволе — до 60. Филин — один из самых распространённых представителей совиных в России. По размерам уступает лишь рыбному филину. Филин легко определяется по своим размерам, тёмному клюву, опушённым до когтей лапам и перьевым ушкам, наклонённым наружу. От рыбного филина отличается более насыщенной пигментацией оперения и радужных глаз, оперёнными лапами и бесшумным полётом.</a:t>
            </a:r>
          </a:p>
          <a:p>
            <a:r>
              <a:rPr lang="ru-RU" sz="1400" dirty="0" smtClean="0">
                <a:latin typeface="Times New Roman" pitchFamily="18" charset="0"/>
                <a:cs typeface="Times New Roman" pitchFamily="18" charset="0"/>
              </a:rPr>
              <a:t>Для филина характерны глубокие и размеренные взмахи широких крыльев. Как правило, эта птица неторопливо летает над землёй, высматривая добычу, чередуя машущий полёт с непродолжительным планированием.</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Филины, обитающие в горах и ущельях, могут использовать восходящие потоки воздуха и подолгу парить, описывая круги в высоте, однако такой полёт не является для него характерным. При необходимости филин способен лететь со скоростью достаточной для того, чтобы легко догнать ворону. Также он обладает способностью развивать полную скорость практически мгновенно, с первого взмаха. Присаживаясь для отдыха на дерево или землю, держит тело вертикально.</a:t>
            </a:r>
          </a:p>
        </p:txBody>
      </p:sp>
      <p:pic>
        <p:nvPicPr>
          <p:cNvPr id="4" name="Рисунок 3" descr="филин.jpg"/>
          <p:cNvPicPr>
            <a:picLocks noChangeAspect="1"/>
          </p:cNvPicPr>
          <p:nvPr/>
        </p:nvPicPr>
        <p:blipFill>
          <a:blip r:embed="rId2"/>
          <a:stretch>
            <a:fillRect/>
          </a:stretch>
        </p:blipFill>
        <p:spPr>
          <a:xfrm>
            <a:off x="0" y="1285860"/>
            <a:ext cx="4286248" cy="45720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00562" y="357166"/>
            <a:ext cx="4643470" cy="6500834"/>
          </a:xfrm>
        </p:spPr>
        <p:txBody>
          <a:bodyPr>
            <a:noAutofit/>
          </a:bodyPr>
          <a:lstStyle/>
          <a:p>
            <a:r>
              <a:rPr lang="ru-RU" sz="2000" dirty="0" smtClean="0">
                <a:solidFill>
                  <a:srgbClr val="FF0000"/>
                </a:solidFill>
                <a:latin typeface="Times New Roman" pitchFamily="18" charset="0"/>
                <a:cs typeface="Times New Roman" pitchFamily="18" charset="0"/>
              </a:rPr>
              <a:t>Лесная куница. </a:t>
            </a:r>
            <a:r>
              <a:rPr lang="ru-RU" sz="2000" dirty="0" smtClean="0">
                <a:latin typeface="Times New Roman" pitchFamily="18" charset="0"/>
                <a:cs typeface="Times New Roman" pitchFamily="18" charset="0"/>
              </a:rPr>
              <a:t>Шерсть лесной куницы окрашена в каштановый или тёмно-коричневый цвет с желтоватым округлым горловым пятном, которое в отличие от пятна у каменной куницы не раздвоено. Зимний мех длинный и шелковистый, летом шерсть у лесной куницы короче и жёстче. Как у многих куниц тело лесной куницы продолговатое с относительно короткими лапками и волосяным покровом на ступнях. Хвост сравнительно длинный и пушистый и его функция заключается в сохранении равновесия при лазании и прыгании. На голове расположены треугольные, окаймлённые жёлтой полоской уши, нос в отличие от каменных куниц тёмный. Длина тела составляет от 45 до 58 см, длина хвоста — от 16 до 28 см, а вес — от 0,8 до 1,8 кг. Самцы в среднем на 30% тяжелее самок.</a:t>
            </a:r>
          </a:p>
        </p:txBody>
      </p:sp>
      <p:pic>
        <p:nvPicPr>
          <p:cNvPr id="4" name="Рисунок 3" descr="лесная куница.jpg"/>
          <p:cNvPicPr>
            <a:picLocks noChangeAspect="1"/>
          </p:cNvPicPr>
          <p:nvPr/>
        </p:nvPicPr>
        <p:blipFill>
          <a:blip r:embed="rId2"/>
          <a:stretch>
            <a:fillRect/>
          </a:stretch>
        </p:blipFill>
        <p:spPr>
          <a:xfrm>
            <a:off x="142844" y="1785926"/>
            <a:ext cx="4286280" cy="364333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127364" y="928646"/>
            <a:ext cx="5016636" cy="5929354"/>
          </a:xfrm>
        </p:spPr>
        <p:txBody>
          <a:bodyPr>
            <a:normAutofit/>
          </a:bodyPr>
          <a:lstStyle/>
          <a:p>
            <a:r>
              <a:rPr lang="ru-RU" sz="2000" dirty="0" smtClean="0">
                <a:solidFill>
                  <a:srgbClr val="FF0000"/>
                </a:solidFill>
                <a:latin typeface="Times New Roman" pitchFamily="18" charset="0"/>
                <a:cs typeface="Times New Roman" pitchFamily="18" charset="0"/>
              </a:rPr>
              <a:t>Кавказский улар </a:t>
            </a:r>
            <a:r>
              <a:rPr lang="ru-RU" sz="2000" dirty="0" smtClean="0">
                <a:latin typeface="Times New Roman" pitchFamily="18" charset="0"/>
                <a:cs typeface="Times New Roman" pitchFamily="18" charset="0"/>
              </a:rPr>
              <a:t>- типичный представитель альпийского и </a:t>
            </a:r>
            <a:r>
              <a:rPr lang="ru-RU" sz="2000" dirty="0" err="1" smtClean="0">
                <a:latin typeface="Times New Roman" pitchFamily="18" charset="0"/>
                <a:cs typeface="Times New Roman" pitchFamily="18" charset="0"/>
              </a:rPr>
              <a:t>субнивального</a:t>
            </a:r>
            <a:r>
              <a:rPr lang="ru-RU" sz="2000" dirty="0" smtClean="0">
                <a:latin typeface="Times New Roman" pitchFamily="18" charset="0"/>
                <a:cs typeface="Times New Roman" pitchFamily="18" charset="0"/>
              </a:rPr>
              <a:t> поясов Главного Кавказского хребта и его отрогов. Здесь он довольно обычен и встречается в верховьях почти всех долин. Лишь там, где хребты не поднимаются выше зоны лесной растительности, улары отсутствуют. Летом эти птицы придерживаются крутых склонов с пятнами снега. По мере таяния снега самцы и холостые особи перекочевывают на более снежные склоны и встречаются, как правило, не ниже 2500 метров над уровнем моря. </a:t>
            </a:r>
            <a:endParaRPr lang="ru-RU" sz="2000" dirty="0">
              <a:solidFill>
                <a:schemeClr val="bg1"/>
              </a:solidFill>
              <a:latin typeface="Times New Roman" pitchFamily="18" charset="0"/>
              <a:cs typeface="Times New Roman" pitchFamily="18" charset="0"/>
            </a:endParaRPr>
          </a:p>
        </p:txBody>
      </p:sp>
      <p:pic>
        <p:nvPicPr>
          <p:cNvPr id="28674" name="Picture 2" descr="Кавказский улар."/>
          <p:cNvPicPr>
            <a:picLocks noChangeAspect="1" noChangeArrowheads="1"/>
          </p:cNvPicPr>
          <p:nvPr/>
        </p:nvPicPr>
        <p:blipFill>
          <a:blip r:embed="rId2"/>
          <a:srcRect/>
          <a:stretch>
            <a:fillRect/>
          </a:stretch>
        </p:blipFill>
        <p:spPr bwMode="auto">
          <a:xfrm>
            <a:off x="285720" y="1309706"/>
            <a:ext cx="3305175" cy="476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4857752" y="714356"/>
            <a:ext cx="4101848" cy="6143644"/>
          </a:xfrm>
        </p:spPr>
        <p:txBody>
          <a:bodyPr numCol="1">
            <a:noAutofit/>
          </a:bodyPr>
          <a:lstStyle/>
          <a:p>
            <a:pPr algn="l"/>
            <a:r>
              <a:rPr lang="ru-RU" sz="1600" b="1" dirty="0" smtClean="0">
                <a:solidFill>
                  <a:srgbClr val="FF0000"/>
                </a:solidFill>
                <a:latin typeface="Times New Roman" pitchFamily="18" charset="0"/>
                <a:cs typeface="Times New Roman" pitchFamily="18" charset="0"/>
              </a:rPr>
              <a:t>Тис ягодный.</a:t>
            </a:r>
            <a:r>
              <a:rPr lang="ru-RU" sz="1600" dirty="0" smtClean="0">
                <a:latin typeface="Times New Roman" pitchFamily="18" charset="0"/>
                <a:cs typeface="Times New Roman" pitchFamily="18" charset="0"/>
              </a:rPr>
              <a:t> Его численность сокращается – «Желтая страница». Удивительно красивое и ценное реликтовое (очень древнее) хвойное растение, может жить до 3000 лет. Некоторым деревьям, растущим на Кавказе, около 1500 лет. От других хвойных отличается тем, что семена созревают не в шишках, а в особых ярко-красных образованиях, напоминающих ягоды, отсюда и его название – «ягодный». Имеет очень плотную красноватую древесину, которая столетиями не гниет. За это его называют «негной-дерево». Высококачественная древесина тиса с древности и по настоящее время используется людьми в строительстве, изготовлении мебели и предметов быта, является одной из причин сокращения его запасов в </a:t>
            </a:r>
            <a:r>
              <a:rPr lang="ru-RU" sz="1600" dirty="0" err="1" smtClean="0">
                <a:latin typeface="Times New Roman" pitchFamily="18" charset="0"/>
                <a:cs typeface="Times New Roman" pitchFamily="18" charset="0"/>
              </a:rPr>
              <a:t>РСО-Алании</a:t>
            </a:r>
            <a:r>
              <a:rPr lang="ru-RU" sz="1600" dirty="0" smtClean="0">
                <a:latin typeface="Times New Roman" pitchFamily="18" charset="0"/>
                <a:cs typeface="Times New Roman" pitchFamily="18" charset="0"/>
              </a:rPr>
              <a:t>. Тис растет одиночными деревьями или небольшими рощами на Лесистом, Пастбищном и северных склонах Скалистого хребта.</a:t>
            </a:r>
          </a:p>
          <a:p>
            <a:pPr algn="l"/>
            <a:endParaRPr lang="ru-RU" sz="2000" dirty="0"/>
          </a:p>
        </p:txBody>
      </p:sp>
      <p:pic>
        <p:nvPicPr>
          <p:cNvPr id="3" name="Рисунок 2" descr="тис ягодный.jpg"/>
          <p:cNvPicPr>
            <a:picLocks noChangeAspect="1"/>
          </p:cNvPicPr>
          <p:nvPr/>
        </p:nvPicPr>
        <p:blipFill>
          <a:blip r:embed="rId2"/>
          <a:stretch>
            <a:fillRect/>
          </a:stretch>
        </p:blipFill>
        <p:spPr>
          <a:xfrm>
            <a:off x="357158" y="1714488"/>
            <a:ext cx="4357718" cy="3286148"/>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b="1" dirty="0" smtClean="0">
                <a:solidFill>
                  <a:srgbClr val="FF0000"/>
                </a:solidFill>
                <a:latin typeface="Times New Roman" pitchFamily="18" charset="0"/>
                <a:cs typeface="Times New Roman" pitchFamily="18" charset="0"/>
              </a:rPr>
              <a:t>Копытень промежуточный.</a:t>
            </a:r>
            <a:r>
              <a:rPr lang="ru-RU" sz="1800" dirty="0" smtClean="0">
                <a:solidFill>
                  <a:srgbClr val="FF0000"/>
                </a:solidFill>
                <a:latin typeface="Times New Roman" pitchFamily="18" charset="0"/>
                <a:cs typeface="Times New Roman" pitchFamily="18" charset="0"/>
              </a:rPr>
              <a:t> </a:t>
            </a:r>
            <a:r>
              <a:rPr lang="ru-RU" sz="1800" dirty="0" smtClean="0">
                <a:latin typeface="Times New Roman" pitchFamily="18" charset="0"/>
                <a:cs typeface="Times New Roman" pitchFamily="18" charset="0"/>
              </a:rPr>
              <a:t>Редкий вид – «Белая страница». Очень интересное реликтовое растение с вечнозелеными листьями, напоминающими по форме след лошадиного копыта. Растет в тенистых лесах, редко встречается на освещенных местах. Зацветает ранней весной красно-коричневыми цветками. Замечателен тем, что обладает вкусом и запахом черного перца. Является ядовитым, но также и лекарственным растением, народные целители применяли его для лечения болезней сердца. В </a:t>
            </a:r>
            <a:r>
              <a:rPr lang="ru-RU" sz="1800" dirty="0" err="1" smtClean="0">
                <a:latin typeface="Times New Roman" pitchFamily="18" charset="0"/>
                <a:cs typeface="Times New Roman" pitchFamily="18" charset="0"/>
              </a:rPr>
              <a:t>РСО-Алании</a:t>
            </a:r>
            <a:r>
              <a:rPr lang="ru-RU" sz="1800" dirty="0" smtClean="0">
                <a:latin typeface="Times New Roman" pitchFamily="18" charset="0"/>
                <a:cs typeface="Times New Roman" pitchFamily="18" charset="0"/>
              </a:rPr>
              <a:t> копытень известен только в местах: на Лесистом хребте вблизи г. Владикавказа, и в окрестностях села </a:t>
            </a:r>
            <a:r>
              <a:rPr lang="ru-RU" sz="1800" dirty="0" err="1" smtClean="0">
                <a:latin typeface="Times New Roman" pitchFamily="18" charset="0"/>
                <a:cs typeface="Times New Roman" pitchFamily="18" charset="0"/>
              </a:rPr>
              <a:t>Бекан</a:t>
            </a:r>
            <a:r>
              <a:rPr lang="ru-RU" sz="1800" dirty="0" smtClean="0">
                <a:latin typeface="Times New Roman" pitchFamily="18" charset="0"/>
                <a:cs typeface="Times New Roman" pitchFamily="18" charset="0"/>
              </a:rPr>
              <a:t> (у подножия южного склона </a:t>
            </a:r>
            <a:r>
              <a:rPr lang="ru-RU" sz="1800" dirty="0" err="1" smtClean="0">
                <a:latin typeface="Times New Roman" pitchFamily="18" charset="0"/>
                <a:cs typeface="Times New Roman" pitchFamily="18" charset="0"/>
              </a:rPr>
              <a:t>Змейских</a:t>
            </a:r>
            <a:r>
              <a:rPr lang="ru-RU" sz="1800" dirty="0" smtClean="0">
                <a:latin typeface="Times New Roman" pitchFamily="18" charset="0"/>
                <a:cs typeface="Times New Roman" pitchFamily="18" charset="0"/>
              </a:rPr>
              <a:t> гор).</a:t>
            </a:r>
            <a:endParaRPr lang="ru-RU" sz="1800" dirty="0">
              <a:latin typeface="Times New Roman" pitchFamily="18" charset="0"/>
              <a:cs typeface="Times New Roman" pitchFamily="18" charset="0"/>
            </a:endParaRPr>
          </a:p>
        </p:txBody>
      </p:sp>
      <p:pic>
        <p:nvPicPr>
          <p:cNvPr id="3" name="Рисунок 2" descr="копытень.jpg"/>
          <p:cNvPicPr>
            <a:picLocks noChangeAspect="1"/>
          </p:cNvPicPr>
          <p:nvPr/>
        </p:nvPicPr>
        <p:blipFill>
          <a:blip r:embed="rId2"/>
          <a:stretch>
            <a:fillRect/>
          </a:stretch>
        </p:blipFill>
        <p:spPr>
          <a:xfrm>
            <a:off x="285720" y="1500174"/>
            <a:ext cx="4429156" cy="35719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600" b="1" dirty="0" smtClean="0">
                <a:solidFill>
                  <a:srgbClr val="FF0000"/>
                </a:solidFill>
                <a:latin typeface="Times New Roman" pitchFamily="18" charset="0"/>
                <a:cs typeface="Times New Roman" pitchFamily="18" charset="0"/>
              </a:rPr>
              <a:t>Подснежник узколистный.</a:t>
            </a:r>
            <a:r>
              <a:rPr lang="ru-RU" sz="1600" dirty="0" smtClean="0">
                <a:solidFill>
                  <a:srgbClr val="FF0000"/>
                </a:solidFill>
                <a:latin typeface="Times New Roman" pitchFamily="18" charset="0"/>
                <a:cs typeface="Times New Roman" pitchFamily="18" charset="0"/>
              </a:rPr>
              <a:t> </a:t>
            </a:r>
            <a:r>
              <a:rPr lang="ru-RU" sz="1600" dirty="0" smtClean="0">
                <a:latin typeface="Times New Roman" pitchFamily="18" charset="0"/>
                <a:cs typeface="Times New Roman" pitchFamily="18" charset="0"/>
              </a:rPr>
              <a:t>Его численность сокращается – «Желтая страница». Встречается только на Северном Кавказе.</a:t>
            </a:r>
          </a:p>
          <a:p>
            <a:pPr algn="l"/>
            <a:r>
              <a:rPr lang="ru-RU" sz="1600" dirty="0" smtClean="0">
                <a:latin typeface="Times New Roman" pitchFamily="18" charset="0"/>
                <a:cs typeface="Times New Roman" pitchFamily="18" charset="0"/>
              </a:rPr>
              <a:t>Растет в лиственных лесах, среди кустарников и по опушкам в горах и предгорьях республики (в </a:t>
            </a:r>
            <a:r>
              <a:rPr lang="ru-RU" sz="1600" dirty="0" err="1" smtClean="0">
                <a:latin typeface="Times New Roman" pitchFamily="18" charset="0"/>
                <a:cs typeface="Times New Roman" pitchFamily="18" charset="0"/>
              </a:rPr>
              <a:t>Змейских</a:t>
            </a:r>
            <a:r>
              <a:rPr lang="ru-RU" sz="1600" dirty="0" smtClean="0">
                <a:latin typeface="Times New Roman" pitchFamily="18" charset="0"/>
                <a:cs typeface="Times New Roman" pitchFamily="18" charset="0"/>
              </a:rPr>
              <a:t> горах, на Лесистом, Пастбищном, Скалистом и Боковом Хребтах). Очень красивое ранневесеннее растение с нежным ароматом. Начинает цвести в феврале – марте, когда снег ещё не сошел, а при теплой зиме – уже в январе. Исчезает из-за массового сбора цветущих растений, главным образом для продажи. Чтобы спасти растения, подобный сбор должен быть полностью прекращен. Его можно выращивать как декоративное садовое растение.</a:t>
            </a:r>
          </a:p>
          <a:p>
            <a:pPr algn="l"/>
            <a:r>
              <a:rPr lang="ru-RU" sz="1600" dirty="0" smtClean="0">
                <a:latin typeface="Times New Roman" pitchFamily="18" charset="0"/>
                <a:cs typeface="Times New Roman" pitchFamily="18" charset="0"/>
              </a:rPr>
              <a:t>В красной книге </a:t>
            </a:r>
            <a:r>
              <a:rPr lang="ru-RU" sz="1600" dirty="0" err="1" smtClean="0">
                <a:latin typeface="Times New Roman" pitchFamily="18" charset="0"/>
                <a:cs typeface="Times New Roman" pitchFamily="18" charset="0"/>
              </a:rPr>
              <a:t>РСО-Алании</a:t>
            </a:r>
            <a:r>
              <a:rPr lang="ru-RU" sz="1600" dirty="0" smtClean="0">
                <a:latin typeface="Times New Roman" pitchFamily="18" charset="0"/>
                <a:cs typeface="Times New Roman" pitchFamily="18" charset="0"/>
              </a:rPr>
              <a:t> находится еще 3 вида подснежника: кавказский, </a:t>
            </a:r>
            <a:r>
              <a:rPr lang="ru-RU" sz="1600" dirty="0" err="1" smtClean="0">
                <a:latin typeface="Times New Roman" pitchFamily="18" charset="0"/>
                <a:cs typeface="Times New Roman" pitchFamily="18" charset="0"/>
              </a:rPr>
              <a:t>лагодехский</a:t>
            </a:r>
            <a:r>
              <a:rPr lang="ru-RU" sz="1600" dirty="0" smtClean="0">
                <a:latin typeface="Times New Roman" pitchFamily="18" charset="0"/>
                <a:cs typeface="Times New Roman" pitchFamily="18" charset="0"/>
              </a:rPr>
              <a:t> и широколиственный.</a:t>
            </a:r>
            <a:endParaRPr lang="ru-RU" sz="2000" dirty="0">
              <a:latin typeface="Times New Roman" pitchFamily="18" charset="0"/>
              <a:cs typeface="Times New Roman" pitchFamily="18" charset="0"/>
            </a:endParaRPr>
          </a:p>
        </p:txBody>
      </p:sp>
      <p:pic>
        <p:nvPicPr>
          <p:cNvPr id="3" name="Рисунок 2" descr="подснежник узколистный.jpg"/>
          <p:cNvPicPr>
            <a:picLocks noChangeAspect="1"/>
          </p:cNvPicPr>
          <p:nvPr/>
        </p:nvPicPr>
        <p:blipFill>
          <a:blip r:embed="rId2"/>
          <a:stretch>
            <a:fillRect/>
          </a:stretch>
        </p:blipFill>
        <p:spPr>
          <a:xfrm>
            <a:off x="0" y="1428736"/>
            <a:ext cx="5000628" cy="364331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780660"/>
            <a:ext cx="7772400" cy="790952"/>
          </a:xfrm>
        </p:spPr>
        <p:txBody>
          <a:bodyPr/>
          <a:lstStyle/>
          <a:p>
            <a:pPr algn="ctr"/>
            <a:r>
              <a:rPr lang="ru-RU" sz="4000" dirty="0" smtClean="0">
                <a:solidFill>
                  <a:srgbClr val="FF0000"/>
                </a:solidFill>
                <a:effectLst>
                  <a:outerShdw blurRad="38100" dist="38100" dir="2700000" algn="tl">
                    <a:srgbClr val="000000"/>
                  </a:outerShdw>
                </a:effectLst>
                <a:latin typeface="Times New Roman" pitchFamily="18" charset="0"/>
                <a:cs typeface="Times New Roman" pitchFamily="18" charset="0"/>
              </a:rPr>
              <a:t>Цели:</a:t>
            </a:r>
            <a:endParaRPr lang="ru-RU" dirty="0">
              <a:solidFill>
                <a:srgbClr val="FF0000"/>
              </a:solidFill>
              <a:latin typeface="Times New Roman" pitchFamily="18" charset="0"/>
              <a:cs typeface="Times New Roman" pitchFamily="18" charset="0"/>
            </a:endParaRPr>
          </a:p>
        </p:txBody>
      </p:sp>
      <p:sp>
        <p:nvSpPr>
          <p:cNvPr id="3" name="Текст 2"/>
          <p:cNvSpPr>
            <a:spLocks noGrp="1"/>
          </p:cNvSpPr>
          <p:nvPr>
            <p:ph type="body" idx="1"/>
          </p:nvPr>
        </p:nvSpPr>
        <p:spPr>
          <a:xfrm>
            <a:off x="530352" y="2143116"/>
            <a:ext cx="7772400" cy="1643074"/>
          </a:xfrm>
        </p:spPr>
        <p:txBody>
          <a:bodyPr>
            <a:noAutofit/>
          </a:bodyPr>
          <a:lstStyle/>
          <a:p>
            <a:pPr>
              <a:buFontTx/>
              <a:buChar char="-"/>
              <a:defRPr/>
            </a:pPr>
            <a:r>
              <a:rPr lang="ru-RU" sz="2800" dirty="0" smtClean="0">
                <a:latin typeface="Times New Roman" pitchFamily="18" charset="0"/>
                <a:cs typeface="Times New Roman" pitchFamily="18" charset="0"/>
              </a:rPr>
              <a:t>познакомить детей с Красной книгой </a:t>
            </a:r>
            <a:r>
              <a:rPr lang="ru-RU" sz="2800" dirty="0" err="1" smtClean="0">
                <a:latin typeface="Times New Roman" pitchFamily="18" charset="0"/>
                <a:cs typeface="Times New Roman" pitchFamily="18" charset="0"/>
              </a:rPr>
              <a:t>РСО-Алания</a:t>
            </a:r>
            <a:r>
              <a:rPr lang="ru-RU" sz="2800" dirty="0" smtClean="0">
                <a:latin typeface="Times New Roman" pitchFamily="18" charset="0"/>
                <a:cs typeface="Times New Roman" pitchFamily="18" charset="0"/>
              </a:rPr>
              <a:t>, животными и растениями, которые в нее внесены;</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b="1" dirty="0" smtClean="0">
                <a:solidFill>
                  <a:srgbClr val="FF0000"/>
                </a:solidFill>
                <a:latin typeface="Times New Roman" pitchFamily="18" charset="0"/>
                <a:cs typeface="Times New Roman" pitchFamily="18" charset="0"/>
              </a:rPr>
              <a:t>Колокольчик осетинский.</a:t>
            </a:r>
            <a:r>
              <a:rPr lang="ru-RU" sz="1800" dirty="0" smtClean="0">
                <a:solidFill>
                  <a:srgbClr val="FF0000"/>
                </a:solidFill>
                <a:latin typeface="Times New Roman" pitchFamily="18" charset="0"/>
                <a:cs typeface="Times New Roman" pitchFamily="18" charset="0"/>
              </a:rPr>
              <a:t> </a:t>
            </a:r>
            <a:r>
              <a:rPr lang="ru-RU" sz="1800" dirty="0" smtClean="0">
                <a:latin typeface="Times New Roman" pitchFamily="18" charset="0"/>
                <a:cs typeface="Times New Roman" pitchFamily="18" charset="0"/>
              </a:rPr>
              <a:t>Численность сокращается – «Желтая страница». Это очень красивое хрупкое растение с бледно-фиолетовыми цветками можно встретить только на территории Центрального и Восточного Кавказа. Обладает удивительной способностью поселяться на отвесных известняковых скалах, иногда встречается на горных лугах. Распространен в республике на Скалистом хребте, реже на Пастбищном хребте, от р. Урух до верховьев р. </a:t>
            </a:r>
            <a:r>
              <a:rPr lang="ru-RU" sz="1800" dirty="0" err="1" smtClean="0">
                <a:latin typeface="Times New Roman" pitchFamily="18" charset="0"/>
                <a:cs typeface="Times New Roman" pitchFamily="18" charset="0"/>
              </a:rPr>
              <a:t>Камбилеевки</a:t>
            </a:r>
            <a:r>
              <a:rPr lang="ru-RU" sz="1800" dirty="0" smtClean="0">
                <a:latin typeface="Times New Roman" pitchFamily="18" charset="0"/>
                <a:cs typeface="Times New Roman" pitchFamily="18" charset="0"/>
              </a:rPr>
              <a:t> на высоте от 700 до 2400 м. над уровнем моря. В Красную книгу </a:t>
            </a:r>
            <a:r>
              <a:rPr lang="ru-RU" sz="1800" dirty="0" err="1" smtClean="0">
                <a:latin typeface="Times New Roman" pitchFamily="18" charset="0"/>
                <a:cs typeface="Times New Roman" pitchFamily="18" charset="0"/>
              </a:rPr>
              <a:t>РСО-Алании</a:t>
            </a:r>
            <a:r>
              <a:rPr lang="ru-RU" sz="1800" dirty="0" smtClean="0">
                <a:latin typeface="Times New Roman" pitchFamily="18" charset="0"/>
                <a:cs typeface="Times New Roman" pitchFamily="18" charset="0"/>
              </a:rPr>
              <a:t> внесено еще 6 видов колокольчика: </a:t>
            </a:r>
            <a:r>
              <a:rPr lang="ru-RU" sz="1800" dirty="0" err="1" smtClean="0">
                <a:latin typeface="Times New Roman" pitchFamily="18" charset="0"/>
                <a:cs typeface="Times New Roman" pitchFamily="18" charset="0"/>
              </a:rPr>
              <a:t>ардонский</a:t>
            </a:r>
            <a:r>
              <a:rPr lang="ru-RU" sz="1800" dirty="0" smtClean="0">
                <a:latin typeface="Times New Roman" pitchFamily="18" charset="0"/>
                <a:cs typeface="Times New Roman" pitchFamily="18" charset="0"/>
              </a:rPr>
              <a:t>, доломитовый и др. их численность восстанавливается с большим трудом и поэтому сохранение этих чудес нашей флоры особенно важно.</a:t>
            </a:r>
          </a:p>
          <a:p>
            <a:pPr algn="l"/>
            <a:endParaRPr lang="ru-RU" sz="2000" dirty="0"/>
          </a:p>
        </p:txBody>
      </p:sp>
      <p:pic>
        <p:nvPicPr>
          <p:cNvPr id="3" name="Рисунок 2" descr="осетинский колокольчик.jpg"/>
          <p:cNvPicPr>
            <a:picLocks noChangeAspect="1"/>
          </p:cNvPicPr>
          <p:nvPr/>
        </p:nvPicPr>
        <p:blipFill>
          <a:blip r:embed="rId2"/>
          <a:stretch>
            <a:fillRect/>
          </a:stretch>
        </p:blipFill>
        <p:spPr>
          <a:xfrm>
            <a:off x="285720" y="1643050"/>
            <a:ext cx="4643470" cy="380524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fontAlgn="base"/>
            <a:r>
              <a:rPr lang="ru-RU" sz="2000" dirty="0" smtClean="0">
                <a:solidFill>
                  <a:srgbClr val="FF0000"/>
                </a:solidFill>
                <a:latin typeface="Times New Roman" pitchFamily="18" charset="0"/>
                <a:cs typeface="Times New Roman" pitchFamily="18" charset="0"/>
              </a:rPr>
              <a:t>Береза Радде </a:t>
            </a:r>
            <a:r>
              <a:rPr lang="ru-RU" sz="2000" dirty="0" smtClean="0">
                <a:latin typeface="Times New Roman" pitchFamily="18" charset="0"/>
                <a:cs typeface="Times New Roman" pitchFamily="18" charset="0"/>
              </a:rPr>
              <a:t>— небольшое дерево с розовато-белой корой. Сережки одиночные, торчащие.</a:t>
            </a:r>
          </a:p>
          <a:p>
            <a:pPr algn="l" fontAlgn="base"/>
            <a:r>
              <a:rPr lang="ru-RU" sz="2000" dirty="0" smtClean="0">
                <a:latin typeface="Times New Roman" pitchFamily="18" charset="0"/>
                <a:cs typeface="Times New Roman" pitchFamily="18" charset="0"/>
              </a:rPr>
              <a:t>Распространена по Главному Кавказскому хребту и в Дагестане, сохранившись в качестве реликта третичного периода.</a:t>
            </a:r>
          </a:p>
          <a:p>
            <a:pPr algn="l" fontAlgn="base"/>
            <a:r>
              <a:rPr lang="ru-RU" sz="2000" dirty="0" smtClean="0">
                <a:latin typeface="Times New Roman" pitchFamily="18" charset="0"/>
                <a:cs typeface="Times New Roman" pitchFamily="18" charset="0"/>
              </a:rPr>
              <a:t>Занимает пояс субальпийского криволесья до 2000 м над уровнем моря.</a:t>
            </a:r>
          </a:p>
          <a:p>
            <a:pPr algn="l" fontAlgn="base"/>
            <a:r>
              <a:rPr lang="ru-RU" sz="2000" dirty="0" smtClean="0">
                <a:latin typeface="Times New Roman" pitchFamily="18" charset="0"/>
                <a:cs typeface="Times New Roman" pitchFamily="18" charset="0"/>
              </a:rPr>
              <a:t>Образует чистые сообщества или встречается в виде примеси к другим древесным породам.</a:t>
            </a:r>
          </a:p>
          <a:p>
            <a:pPr algn="l" fontAlgn="base"/>
            <a:r>
              <a:rPr lang="ru-RU" sz="2000" dirty="0" smtClean="0">
                <a:latin typeface="Times New Roman" pitchFamily="18" charset="0"/>
                <a:cs typeface="Times New Roman" pitchFamily="18" charset="0"/>
              </a:rPr>
              <a:t>Популяции сильно страдают от рубок. Охраняется в Дагестане (</a:t>
            </a:r>
            <a:r>
              <a:rPr lang="ru-RU" sz="2000" dirty="0" err="1" smtClean="0">
                <a:latin typeface="Times New Roman" pitchFamily="18" charset="0"/>
                <a:cs typeface="Times New Roman" pitchFamily="18" charset="0"/>
              </a:rPr>
              <a:t>Гунибская</a:t>
            </a:r>
            <a:r>
              <a:rPr lang="ru-RU" sz="2000" dirty="0" smtClean="0">
                <a:latin typeface="Times New Roman" pitchFamily="18" charset="0"/>
                <a:cs typeface="Times New Roman" pitchFamily="18" charset="0"/>
              </a:rPr>
              <a:t> роща) и в Северной Осетии.</a:t>
            </a:r>
          </a:p>
        </p:txBody>
      </p:sp>
      <p:pic>
        <p:nvPicPr>
          <p:cNvPr id="6" name="Рисунок 5" descr="Береза Радде.jpg"/>
          <p:cNvPicPr>
            <a:picLocks noChangeAspect="1"/>
          </p:cNvPicPr>
          <p:nvPr/>
        </p:nvPicPr>
        <p:blipFill>
          <a:blip r:embed="rId2"/>
          <a:stretch>
            <a:fillRect/>
          </a:stretch>
        </p:blipFill>
        <p:spPr>
          <a:xfrm>
            <a:off x="357158" y="1071546"/>
            <a:ext cx="4429156" cy="478155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357686" y="357166"/>
            <a:ext cx="4786314" cy="6500834"/>
          </a:xfrm>
        </p:spPr>
        <p:txBody>
          <a:bodyPr>
            <a:noAutofit/>
          </a:bodyPr>
          <a:lstStyle/>
          <a:p>
            <a:r>
              <a:rPr lang="ru-RU" sz="2000" dirty="0" smtClean="0">
                <a:solidFill>
                  <a:srgbClr val="FF0000"/>
                </a:solidFill>
                <a:latin typeface="Times New Roman" pitchFamily="18" charset="0"/>
                <a:cs typeface="Times New Roman" pitchFamily="18" charset="0"/>
              </a:rPr>
              <a:t>Рябина греческая,</a:t>
            </a:r>
            <a:r>
              <a:rPr lang="ru-RU" sz="2000" dirty="0" smtClean="0">
                <a:latin typeface="Times New Roman" pitchFamily="18" charset="0"/>
                <a:cs typeface="Times New Roman" pitchFamily="18" charset="0"/>
              </a:rPr>
              <a:t> несмотря на свое имя, широко распространена от Ирака, Кавказа и Ливана до юго-востока Западной Европы, а на юг до Северной Африки. В лесах она поднимается в горы до верхней границы леса, заходя в субальпийский пояс (до 2500 м). Введена в культуру еще в первой половине XIX века, но в России мало известна. Ее красные плоды применяются в кондитерской промышленности.</a:t>
            </a:r>
          </a:p>
          <a:p>
            <a:r>
              <a:rPr lang="ru-RU" sz="2000" dirty="0" smtClean="0">
                <a:latin typeface="Times New Roman" pitchFamily="18" charset="0"/>
                <a:cs typeface="Times New Roman" pitchFamily="18" charset="0"/>
              </a:rPr>
              <a:t>Рябина греческая хороша как в одиночных посадках, так и в группах. Это невысокое деревце может использоваться в садах малых форм. Листья с нижней стороны густо </a:t>
            </a:r>
            <a:r>
              <a:rPr lang="ru-RU" sz="2000" dirty="0" err="1" smtClean="0">
                <a:latin typeface="Times New Roman" pitchFamily="18" charset="0"/>
                <a:cs typeface="Times New Roman" pitchFamily="18" charset="0"/>
              </a:rPr>
              <a:t>бело-войлочные</a:t>
            </a:r>
            <a:r>
              <a:rPr lang="ru-RU" sz="2000" dirty="0" smtClean="0">
                <a:latin typeface="Times New Roman" pitchFamily="18" charset="0"/>
                <a:cs typeface="Times New Roman" pitchFamily="18" charset="0"/>
              </a:rPr>
              <a:t>, в верхней и средней части с намечающимися лопастями, кожистые, на вершине тупые, к основанию закругленные или клиновидно суженные, имеющие с каждой стороны по 20–35 острых зубцов.</a:t>
            </a:r>
          </a:p>
        </p:txBody>
      </p:sp>
      <p:pic>
        <p:nvPicPr>
          <p:cNvPr id="4" name="Рисунок 3" descr="Рябина греческая.jpg"/>
          <p:cNvPicPr>
            <a:picLocks noChangeAspect="1"/>
          </p:cNvPicPr>
          <p:nvPr/>
        </p:nvPicPr>
        <p:blipFill>
          <a:blip r:embed="rId2"/>
          <a:stretch>
            <a:fillRect/>
          </a:stretch>
        </p:blipFill>
        <p:spPr>
          <a:xfrm>
            <a:off x="214282" y="1714488"/>
            <a:ext cx="4000528" cy="3340608"/>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357686" y="642918"/>
            <a:ext cx="4786346" cy="6215082"/>
          </a:xfrm>
        </p:spPr>
        <p:txBody>
          <a:bodyPr>
            <a:noAutofit/>
          </a:bodyPr>
          <a:lstStyle/>
          <a:p>
            <a:r>
              <a:rPr lang="ru-RU" sz="1400" dirty="0" smtClean="0">
                <a:solidFill>
                  <a:srgbClr val="FF0000"/>
                </a:solidFill>
                <a:latin typeface="Times New Roman" pitchFamily="18" charset="0"/>
                <a:cs typeface="Times New Roman" pitchFamily="18" charset="0"/>
              </a:rPr>
              <a:t>Колокольчик </a:t>
            </a:r>
            <a:r>
              <a:rPr lang="ru-RU" sz="1400" dirty="0" err="1" smtClean="0">
                <a:solidFill>
                  <a:srgbClr val="FF0000"/>
                </a:solidFill>
                <a:latin typeface="Times New Roman" pitchFamily="18" charset="0"/>
                <a:cs typeface="Times New Roman" pitchFamily="18" charset="0"/>
              </a:rPr>
              <a:t>ардонский</a:t>
            </a:r>
            <a:r>
              <a:rPr lang="ru-RU" sz="1400" dirty="0" smtClean="0">
                <a:solidFill>
                  <a:srgbClr val="FF000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Узколокальный эндемик бассейна р. Ардов в восточной части Центрального Кавказа. Облигатный </a:t>
            </a:r>
            <a:r>
              <a:rPr lang="ru-RU" sz="1400" dirty="0" err="1" smtClean="0">
                <a:latin typeface="Times New Roman" pitchFamily="18" charset="0"/>
                <a:cs typeface="Times New Roman" pitchFamily="18" charset="0"/>
              </a:rPr>
              <a:t>петрофит</a:t>
            </a:r>
            <a:r>
              <a:rPr lang="ru-RU" sz="1400" dirty="0" smtClean="0">
                <a:latin typeface="Times New Roman" pitchFamily="18" charset="0"/>
                <a:cs typeface="Times New Roman" pitchFamily="18" charset="0"/>
              </a:rPr>
              <a:t>, произрастает на скалах, сложенных глинистыми и кристаллическими сланцами, известняками, песчаниками и гранитами, преимущественно восточных (юго-восточных) и западных (юго-западных) экспозиций, расположенных в лесном и нижней части субальпийского поясов на высоте от 800 до 2900 м над </a:t>
            </a:r>
            <a:r>
              <a:rPr lang="ru-RU" sz="1400" dirty="0" err="1" smtClean="0">
                <a:latin typeface="Times New Roman" pitchFamily="18" charset="0"/>
                <a:cs typeface="Times New Roman" pitchFamily="18" charset="0"/>
              </a:rPr>
              <a:t>ур</a:t>
            </a:r>
            <a:r>
              <a:rPr lang="ru-RU" sz="1400" dirty="0" smtClean="0">
                <a:latin typeface="Times New Roman" pitchFamily="18" charset="0"/>
                <a:cs typeface="Times New Roman" pitchFamily="18" charset="0"/>
              </a:rPr>
              <a:t>. моря; оптимальные условия произрастания вида - высота 1300- 2400 м над </a:t>
            </a:r>
            <a:r>
              <a:rPr lang="ru-RU" sz="1400" dirty="0" err="1" smtClean="0">
                <a:latin typeface="Times New Roman" pitchFamily="18" charset="0"/>
                <a:cs typeface="Times New Roman" pitchFamily="18" charset="0"/>
              </a:rPr>
              <a:t>ур</a:t>
            </a:r>
            <a:r>
              <a:rPr lang="ru-RU" sz="1400" dirty="0" smtClean="0">
                <a:latin typeface="Times New Roman" pitchFamily="18" charset="0"/>
                <a:cs typeface="Times New Roman" pitchFamily="18" charset="0"/>
              </a:rPr>
              <a:t>. моря. </a:t>
            </a:r>
          </a:p>
          <a:p>
            <a:r>
              <a:rPr lang="ru-RU" sz="1400" dirty="0" smtClean="0">
                <a:latin typeface="Times New Roman" pitchFamily="18" charset="0"/>
                <a:cs typeface="Times New Roman" pitchFamily="18" charset="0"/>
              </a:rPr>
              <a:t>Многолетнее травянистое растение с толстым, ветвистым, многоглавым корневищем. Надземная часть почти голая или совершенно лишена </a:t>
            </a:r>
            <a:r>
              <a:rPr lang="ru-RU" sz="1400" dirty="0" err="1" smtClean="0">
                <a:latin typeface="Times New Roman" pitchFamily="18" charset="0"/>
                <a:cs typeface="Times New Roman" pitchFamily="18" charset="0"/>
              </a:rPr>
              <a:t>опушения</a:t>
            </a:r>
            <a:r>
              <a:rPr lang="ru-RU" sz="1400" dirty="0" smtClean="0">
                <a:latin typeface="Times New Roman" pitchFamily="18" charset="0"/>
                <a:cs typeface="Times New Roman" pitchFamily="18" charset="0"/>
              </a:rPr>
              <a:t>. Стебли высотой 10—20 см, тонкие, одноцветковые. Основания стеблей густо покрыты остатками черешков отмерших листьев. Прикорневые листья узколинейные, с </a:t>
            </a:r>
            <a:r>
              <a:rPr lang="ru-RU" sz="1400" dirty="0" err="1" smtClean="0">
                <a:latin typeface="Times New Roman" pitchFamily="18" charset="0"/>
                <a:cs typeface="Times New Roman" pitchFamily="18" charset="0"/>
              </a:rPr>
              <a:t>расставленно-пильчатым</a:t>
            </a:r>
            <a:r>
              <a:rPr lang="ru-RU" sz="1400" dirty="0" smtClean="0">
                <a:latin typeface="Times New Roman" pitchFamily="18" charset="0"/>
                <a:cs typeface="Times New Roman" pitchFamily="18" charset="0"/>
              </a:rPr>
              <a:t> краем, основание оттянуто в узкий нитевидный черешок. Стеблевые листья очень узкие. Цветёт в мае—июне. Цветки с тёмно-синим узкоколокольчатым венчиком длиной 1,5—2 см, примерно до половины разделённым на лопасти. Чашечка с узколинейными, заострёнными, почти шиловидными зубцами. Столбик не выходит за пределы венчика. Плод — </a:t>
            </a:r>
            <a:r>
              <a:rPr lang="ru-RU" sz="1400" dirty="0" err="1" smtClean="0">
                <a:latin typeface="Times New Roman" pitchFamily="18" charset="0"/>
                <a:cs typeface="Times New Roman" pitchFamily="18" charset="0"/>
              </a:rPr>
              <a:t>полушаровидно-коническая</a:t>
            </a:r>
            <a:r>
              <a:rPr lang="ru-RU" sz="1400" dirty="0" smtClean="0">
                <a:latin typeface="Times New Roman" pitchFamily="18" charset="0"/>
                <a:cs typeface="Times New Roman" pitchFamily="18" charset="0"/>
              </a:rPr>
              <a:t> коробочка с продолговатыми бледно-бурыми семенами. Размножается колокольчик </a:t>
            </a:r>
            <a:r>
              <a:rPr lang="ru-RU" sz="1400" dirty="0" err="1" smtClean="0">
                <a:latin typeface="Times New Roman" pitchFamily="18" charset="0"/>
                <a:cs typeface="Times New Roman" pitchFamily="18" charset="0"/>
              </a:rPr>
              <a:t>ардонский</a:t>
            </a:r>
            <a:r>
              <a:rPr lang="ru-RU" sz="1400" dirty="0" smtClean="0">
                <a:latin typeface="Times New Roman" pitchFamily="18" charset="0"/>
                <a:cs typeface="Times New Roman" pitchFamily="18" charset="0"/>
              </a:rPr>
              <a:t> семенами и вегетативно.</a:t>
            </a:r>
          </a:p>
        </p:txBody>
      </p:sp>
      <p:pic>
        <p:nvPicPr>
          <p:cNvPr id="4" name="Рисунок 3" descr="колокольчик ардонский.jpg"/>
          <p:cNvPicPr>
            <a:picLocks noChangeAspect="1"/>
          </p:cNvPicPr>
          <p:nvPr/>
        </p:nvPicPr>
        <p:blipFill>
          <a:blip r:embed="rId2"/>
          <a:stretch>
            <a:fillRect/>
          </a:stretch>
        </p:blipFill>
        <p:spPr>
          <a:xfrm>
            <a:off x="0" y="1276350"/>
            <a:ext cx="4357686" cy="3724286"/>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357686" y="714356"/>
            <a:ext cx="4786314" cy="6143644"/>
          </a:xfrm>
        </p:spPr>
        <p:txBody>
          <a:bodyPr>
            <a:noAutofit/>
          </a:bodyPr>
          <a:lstStyle/>
          <a:p>
            <a:r>
              <a:rPr lang="ru-RU" sz="1600" dirty="0" smtClean="0">
                <a:solidFill>
                  <a:srgbClr val="FF0000"/>
                </a:solidFill>
                <a:latin typeface="Times New Roman" pitchFamily="18" charset="0"/>
                <a:cs typeface="Times New Roman" pitchFamily="18" charset="0"/>
              </a:rPr>
              <a:t>Ель Восточная.</a:t>
            </a:r>
            <a:r>
              <a:rPr lang="ru-RU" sz="1600" dirty="0" smtClean="0">
                <a:latin typeface="Times New Roman" pitchFamily="18" charset="0"/>
                <a:cs typeface="Times New Roman" pitchFamily="18" charset="0"/>
              </a:rPr>
              <a:t> Дерево 32—47 (55) м высотой, с густой ветвистой конической кроной. Кора чешуйчатая, бурая, у взрослых растений тёмно-серая.</a:t>
            </a:r>
          </a:p>
          <a:p>
            <a:r>
              <a:rPr lang="ru-RU" sz="1600" dirty="0" smtClean="0">
                <a:latin typeface="Times New Roman" pitchFamily="18" charset="0"/>
                <a:cs typeface="Times New Roman" pitchFamily="18" charset="0"/>
              </a:rPr>
              <a:t>Молодые побеги жёлто-серые или красные, более зрелые побеги светло-серые или серые.</a:t>
            </a:r>
          </a:p>
          <a:p>
            <a:r>
              <a:rPr lang="ru-RU" sz="1600" dirty="0" smtClean="0">
                <a:latin typeface="Times New Roman" pitchFamily="18" charset="0"/>
                <a:cs typeface="Times New Roman" pitchFamily="18" charset="0"/>
              </a:rPr>
              <a:t>Почки 2—6 мм длиной, яйцевидные, красновато-коричневые, </a:t>
            </a:r>
            <a:r>
              <a:rPr lang="ru-RU" sz="1600" dirty="0" err="1" smtClean="0">
                <a:latin typeface="Times New Roman" pitchFamily="18" charset="0"/>
                <a:cs typeface="Times New Roman" pitchFamily="18" charset="0"/>
              </a:rPr>
              <a:t>несмолистые</a:t>
            </a:r>
            <a:r>
              <a:rPr lang="ru-RU" sz="1600" dirty="0" smtClean="0">
                <a:latin typeface="Times New Roman" pitchFamily="18" charset="0"/>
                <a:cs typeface="Times New Roman" pitchFamily="18" charset="0"/>
              </a:rPr>
              <a:t>, с треугольными чешуями, верхушки которых слегка отогнуты.</a:t>
            </a:r>
          </a:p>
          <a:p>
            <a:r>
              <a:rPr lang="ru-RU" sz="1600" dirty="0" smtClean="0">
                <a:latin typeface="Times New Roman" pitchFamily="18" charset="0"/>
                <a:cs typeface="Times New Roman" pitchFamily="18" charset="0"/>
              </a:rPr>
              <a:t>Хвоинки менее 10 (обычно 5—9) мм длиной, 0,8—1,1 мм шириной, четырёхгранные, притуплённые сверху, немного сплюснутые, грубые, ярко блестящие, на верхней стороне с одной — двумя </a:t>
            </a:r>
            <a:r>
              <a:rPr lang="ru-RU" sz="1600" dirty="0" err="1" smtClean="0">
                <a:latin typeface="Times New Roman" pitchFamily="18" charset="0"/>
                <a:cs typeface="Times New Roman" pitchFamily="18" charset="0"/>
              </a:rPr>
              <a:t>устьичными</a:t>
            </a:r>
            <a:r>
              <a:rPr lang="ru-RU" sz="1600" dirty="0" smtClean="0">
                <a:latin typeface="Times New Roman" pitchFamily="18" charset="0"/>
                <a:cs typeface="Times New Roman" pitchFamily="18" charset="0"/>
              </a:rPr>
              <a:t> линиями на каждой грани, а снизу — с двумя — пятью </a:t>
            </a:r>
            <a:r>
              <a:rPr lang="ru-RU" sz="1600" dirty="0" err="1" smtClean="0">
                <a:latin typeface="Times New Roman" pitchFamily="18" charset="0"/>
                <a:cs typeface="Times New Roman" pitchFamily="18" charset="0"/>
              </a:rPr>
              <a:t>устьичными</a:t>
            </a:r>
            <a:r>
              <a:rPr lang="ru-RU" sz="1600" dirty="0" smtClean="0">
                <a:latin typeface="Times New Roman" pitchFamily="18" charset="0"/>
                <a:cs typeface="Times New Roman" pitchFamily="18" charset="0"/>
              </a:rPr>
              <a:t> линиями; хвоя располагается более-менее </a:t>
            </a:r>
            <a:r>
              <a:rPr lang="ru-RU" sz="1600" dirty="0" err="1" smtClean="0">
                <a:latin typeface="Times New Roman" pitchFamily="18" charset="0"/>
                <a:cs typeface="Times New Roman" pitchFamily="18" charset="0"/>
              </a:rPr>
              <a:t>настильно</a:t>
            </a:r>
            <a:r>
              <a:rPr lang="ru-RU"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Шишки цилиндрические, 6—11 см длиной и 2 см толщиной, молодые красные, затем светло-бурые. Семенные чешуи обратнояйцевидные, с почти округлым цельным верхним краем, на спинке вдоль </a:t>
            </a:r>
            <a:r>
              <a:rPr lang="ru-RU" sz="1600" dirty="0" err="1" smtClean="0">
                <a:latin typeface="Times New Roman" pitchFamily="18" charset="0"/>
                <a:cs typeface="Times New Roman" pitchFamily="18" charset="0"/>
              </a:rPr>
              <a:t>штриховатые</a:t>
            </a:r>
            <a:r>
              <a:rPr lang="ru-RU" sz="1600" dirty="0" smtClean="0">
                <a:latin typeface="Times New Roman" pitchFamily="18" charset="0"/>
                <a:cs typeface="Times New Roman" pitchFamily="18" charset="0"/>
              </a:rPr>
              <a:t>, с ярким блеском. Семена 2—5 мм длиной, чёрные, с более длинным желтовато-коричневым крылом.</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714876" y="1142984"/>
            <a:ext cx="4429124" cy="5072098"/>
          </a:xfrm>
        </p:spPr>
        <p:txBody>
          <a:bodyPr>
            <a:noAutofit/>
          </a:bodyPr>
          <a:lstStyle/>
          <a:p>
            <a:pPr fontAlgn="base"/>
            <a:r>
              <a:rPr lang="ru-RU" sz="2000" dirty="0" smtClean="0">
                <a:solidFill>
                  <a:srgbClr val="FF0000"/>
                </a:solidFill>
                <a:latin typeface="Times New Roman" pitchFamily="18" charset="0"/>
                <a:cs typeface="Times New Roman" pitchFamily="18" charset="0"/>
              </a:rPr>
              <a:t>Колокольчик доломитовый </a:t>
            </a:r>
            <a:r>
              <a:rPr lang="ru-RU" sz="2000" dirty="0" smtClean="0">
                <a:latin typeface="Times New Roman" pitchFamily="18" charset="0"/>
                <a:cs typeface="Times New Roman" pitchFamily="18" charset="0"/>
              </a:rPr>
              <a:t>встречается на субальпийских лугах с доломитовой основой Скалистого и Бокового хребтов Северного Кавказа.</a:t>
            </a:r>
          </a:p>
          <a:p>
            <a:pPr fontAlgn="base"/>
            <a:r>
              <a:rPr lang="ru-RU" sz="2000" dirty="0" smtClean="0">
                <a:latin typeface="Times New Roman" pitchFamily="18" charset="0"/>
                <a:cs typeface="Times New Roman" pitchFamily="18" charset="0"/>
              </a:rPr>
              <a:t>Листья с длинными черешками, с серовато-войлочным </a:t>
            </a:r>
            <a:r>
              <a:rPr lang="ru-RU" sz="2000" dirty="0" err="1" smtClean="0">
                <a:latin typeface="Times New Roman" pitchFamily="18" charset="0"/>
                <a:cs typeface="Times New Roman" pitchFamily="18" charset="0"/>
              </a:rPr>
              <a:t>опушением</a:t>
            </a:r>
            <a:r>
              <a:rPr lang="ru-RU" sz="2000" dirty="0" smtClean="0">
                <a:latin typeface="Times New Roman" pitchFamily="18" charset="0"/>
                <a:cs typeface="Times New Roman" pitchFamily="18" charset="0"/>
              </a:rPr>
              <a:t>. Цветки на длинных цветоносах белые и очень крупные.</a:t>
            </a:r>
          </a:p>
          <a:p>
            <a:pPr fontAlgn="base"/>
            <a:r>
              <a:rPr lang="ru-RU" sz="2000" dirty="0" smtClean="0">
                <a:latin typeface="Times New Roman" pitchFamily="18" charset="0"/>
                <a:cs typeface="Times New Roman" pitchFamily="18" charset="0"/>
              </a:rPr>
              <a:t>Известно всего около десяти участков, заселенных этим редким растением. Охраняется в Северо-Осетинском заповеднике.</a:t>
            </a:r>
          </a:p>
        </p:txBody>
      </p:sp>
      <p:pic>
        <p:nvPicPr>
          <p:cNvPr id="4" name="Рисунок 3" descr="Колокольчик доломитовый.jpg"/>
          <p:cNvPicPr>
            <a:picLocks noChangeAspect="1"/>
          </p:cNvPicPr>
          <p:nvPr/>
        </p:nvPicPr>
        <p:blipFill>
          <a:blip r:embed="rId2"/>
          <a:stretch>
            <a:fillRect/>
          </a:stretch>
        </p:blipFill>
        <p:spPr>
          <a:xfrm>
            <a:off x="214282" y="928690"/>
            <a:ext cx="4357718" cy="4429136"/>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429124" y="857232"/>
            <a:ext cx="4714876" cy="6000768"/>
          </a:xfrm>
        </p:spPr>
        <p:txBody>
          <a:bodyPr>
            <a:noAutofit/>
          </a:bodyPr>
          <a:lstStyle/>
          <a:p>
            <a:r>
              <a:rPr lang="ru-RU" sz="1800" dirty="0" smtClean="0">
                <a:solidFill>
                  <a:srgbClr val="FF0000"/>
                </a:solidFill>
                <a:latin typeface="Times New Roman" pitchFamily="18" charset="0"/>
                <a:cs typeface="Times New Roman" pitchFamily="18" charset="0"/>
              </a:rPr>
              <a:t>Камнеломка колончатая.</a:t>
            </a:r>
            <a:r>
              <a:rPr lang="ru-RU" sz="2000" dirty="0" smtClean="0">
                <a:solidFill>
                  <a:srgbClr val="FF0000"/>
                </a:solidFill>
                <a:latin typeface="Times New Roman" pitchFamily="18" charset="0"/>
                <a:cs typeface="Times New Roman" pitchFamily="18" charset="0"/>
              </a:rPr>
              <a:t> </a:t>
            </a:r>
            <a:r>
              <a:rPr lang="ru-RU" sz="1800" dirty="0" smtClean="0">
                <a:latin typeface="Times New Roman" pitchFamily="18" charset="0"/>
                <a:cs typeface="Times New Roman" pitchFamily="18" charset="0"/>
              </a:rPr>
              <a:t>Все известные местонахождения находятся на Скалистом хребте - от </a:t>
            </a:r>
            <a:r>
              <a:rPr lang="ru-RU" sz="1800" dirty="0" err="1" smtClean="0">
                <a:latin typeface="Times New Roman" pitchFamily="18" charset="0"/>
                <a:cs typeface="Times New Roman" pitchFamily="18" charset="0"/>
              </a:rPr>
              <a:t>Гизельдона</a:t>
            </a:r>
            <a:r>
              <a:rPr lang="ru-RU" sz="1800" dirty="0" smtClean="0">
                <a:latin typeface="Times New Roman" pitchFamily="18" charset="0"/>
                <a:cs typeface="Times New Roman" pitchFamily="18" charset="0"/>
              </a:rPr>
              <a:t> в Северной Осетии до р. Малки в Кабардино-Балкарии. Недавно обнаружен в Чечено-Ингушетии - среднее течение р. </a:t>
            </a:r>
            <a:r>
              <a:rPr lang="ru-RU" sz="1800" dirty="0" err="1" smtClean="0">
                <a:latin typeface="Times New Roman" pitchFamily="18" charset="0"/>
                <a:cs typeface="Times New Roman" pitchFamily="18" charset="0"/>
              </a:rPr>
              <a:t>Армхи</a:t>
            </a:r>
            <a:r>
              <a:rPr lang="ru-RU" sz="1800" dirty="0" smtClean="0">
                <a:latin typeface="Times New Roman" pitchFamily="18" charset="0"/>
                <a:cs typeface="Times New Roman" pitchFamily="18" charset="0"/>
              </a:rPr>
              <a:t>, южные </a:t>
            </a:r>
            <a:r>
              <a:rPr lang="ru-RU" sz="1800" dirty="0" err="1" smtClean="0">
                <a:latin typeface="Times New Roman" pitchFamily="18" charset="0"/>
                <a:cs typeface="Times New Roman" pitchFamily="18" charset="0"/>
              </a:rPr>
              <a:t>скло</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ны</a:t>
            </a:r>
            <a:r>
              <a:rPr lang="ru-RU" sz="1800" dirty="0" smtClean="0">
                <a:latin typeface="Times New Roman" pitchFamily="18" charset="0"/>
                <a:cs typeface="Times New Roman" pitchFamily="18" charset="0"/>
              </a:rPr>
              <a:t> г. Столовой (Назрановский р-н) и верховья р. </a:t>
            </a:r>
            <a:r>
              <a:rPr lang="ru-RU" sz="1800" dirty="0" err="1" smtClean="0">
                <a:latin typeface="Times New Roman" pitchFamily="18" charset="0"/>
                <a:cs typeface="Times New Roman" pitchFamily="18" charset="0"/>
              </a:rPr>
              <a:t>Фортанга</a:t>
            </a:r>
            <a:r>
              <a:rPr lang="ru-RU" sz="1800" dirty="0" smtClean="0">
                <a:latin typeface="Times New Roman" pitchFamily="18" charset="0"/>
                <a:cs typeface="Times New Roman" pitchFamily="18" charset="0"/>
              </a:rPr>
              <a:t> в окрестностях развалин сел. Хай (</a:t>
            </a:r>
            <a:r>
              <a:rPr lang="ru-RU" sz="1800" dirty="0" err="1" smtClean="0">
                <a:latin typeface="Times New Roman" pitchFamily="18" charset="0"/>
                <a:cs typeface="Times New Roman" pitchFamily="18" charset="0"/>
              </a:rPr>
              <a:t>Ачхой-Мартановский</a:t>
            </a:r>
            <a:r>
              <a:rPr lang="ru-RU" sz="1800" dirty="0" smtClean="0">
                <a:latin typeface="Times New Roman" pitchFamily="18" charset="0"/>
                <a:cs typeface="Times New Roman" pitchFamily="18" charset="0"/>
              </a:rPr>
              <a:t> р-н).</a:t>
            </a:r>
          </a:p>
          <a:p>
            <a:r>
              <a:rPr lang="ru-RU" sz="1800" dirty="0" smtClean="0">
                <a:latin typeface="Times New Roman" pitchFamily="18" charset="0"/>
                <a:cs typeface="Times New Roman" pitchFamily="18" charset="0"/>
              </a:rPr>
              <a:t>Встречается только на скалах в </a:t>
            </a:r>
            <a:r>
              <a:rPr lang="ru-RU" sz="1800" dirty="0" err="1" smtClean="0">
                <a:latin typeface="Times New Roman" pitchFamily="18" charset="0"/>
                <a:cs typeface="Times New Roman" pitchFamily="18" charset="0"/>
              </a:rPr>
              <a:t>субаль</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пийском</a:t>
            </a:r>
            <a:r>
              <a:rPr lang="ru-RU" sz="1800" dirty="0" smtClean="0">
                <a:latin typeface="Times New Roman" pitchFamily="18" charset="0"/>
                <a:cs typeface="Times New Roman" pitchFamily="18" charset="0"/>
              </a:rPr>
              <a:t> поясе. Нуждается в достаточном увлажнении и </a:t>
            </a:r>
            <a:r>
              <a:rPr lang="ru-RU" sz="1800" dirty="0" err="1" smtClean="0">
                <a:latin typeface="Times New Roman" pitchFamily="18" charset="0"/>
                <a:cs typeface="Times New Roman" pitchFamily="18" charset="0"/>
              </a:rPr>
              <a:t>приу</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рочен</a:t>
            </a:r>
            <a:r>
              <a:rPr lang="ru-RU" sz="1800" dirty="0" smtClean="0">
                <a:latin typeface="Times New Roman" pitchFamily="18" charset="0"/>
                <a:cs typeface="Times New Roman" pitchFamily="18" charset="0"/>
              </a:rPr>
              <a:t> к известнякам. Ценный для науки вид, кроме того, очень красив и своеобразен, представляет большой интерес для декоративного садоводства.</a:t>
            </a:r>
          </a:p>
          <a:p>
            <a:r>
              <a:rPr lang="ru-RU" sz="1800" dirty="0" smtClean="0">
                <a:latin typeface="Times New Roman" pitchFamily="18" charset="0"/>
                <a:cs typeface="Times New Roman" pitchFamily="18" charset="0"/>
              </a:rPr>
              <a:t>Необходимы организация заказников в местах его произрастания и полная охрана. Следует организовать контроль за состоянием популяций при участии </a:t>
            </a:r>
            <a:r>
              <a:rPr lang="ru-RU" sz="1800" dirty="0" err="1" smtClean="0">
                <a:latin typeface="Times New Roman" pitchFamily="18" charset="0"/>
                <a:cs typeface="Times New Roman" pitchFamily="18" charset="0"/>
              </a:rPr>
              <a:t>Северо-Осе</a:t>
            </a:r>
            <a:r>
              <a:rPr lang="ru-RU" sz="18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тинского</a:t>
            </a:r>
            <a:r>
              <a:rPr lang="ru-RU" sz="1800" dirty="0" smtClean="0">
                <a:latin typeface="Times New Roman" pitchFamily="18" charset="0"/>
                <a:cs typeface="Times New Roman" pitchFamily="18" charset="0"/>
              </a:rPr>
              <a:t> и Кабардино-Балкарского заповедников. Есть опыт выращивания в культуре.</a:t>
            </a:r>
          </a:p>
        </p:txBody>
      </p:sp>
      <p:pic>
        <p:nvPicPr>
          <p:cNvPr id="4" name="Рисунок 3" descr="камнеломка колончатая.jpg"/>
          <p:cNvPicPr>
            <a:picLocks noChangeAspect="1"/>
          </p:cNvPicPr>
          <p:nvPr/>
        </p:nvPicPr>
        <p:blipFill>
          <a:blip r:embed="rId2"/>
          <a:stretch>
            <a:fillRect/>
          </a:stretch>
        </p:blipFill>
        <p:spPr>
          <a:xfrm>
            <a:off x="142844" y="2000240"/>
            <a:ext cx="4143404" cy="342902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0816" y="2571744"/>
            <a:ext cx="7854696" cy="857256"/>
          </a:xfrm>
        </p:spPr>
        <p:txBody>
          <a:bodyPr>
            <a:normAutofit/>
          </a:bodyPr>
          <a:lstStyle/>
          <a:p>
            <a:pPr algn="ctr"/>
            <a:r>
              <a:rPr lang="ru-RU" sz="4400" dirty="0" smtClean="0">
                <a:solidFill>
                  <a:srgbClr val="FFFF00"/>
                </a:solidFill>
                <a:latin typeface="Times New Roman" pitchFamily="18" charset="0"/>
                <a:cs typeface="Times New Roman" pitchFamily="18" charset="0"/>
              </a:rPr>
              <a:t>СПАСИБО ЗА ВНИМАНИЕ!</a:t>
            </a:r>
            <a:endParaRPr lang="ru-RU" sz="4400" dirty="0">
              <a:solidFill>
                <a:srgbClr val="FFFF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85728"/>
            <a:ext cx="7772400" cy="790952"/>
          </a:xfrm>
        </p:spPr>
        <p:txBody>
          <a:bodyPr/>
          <a:lstStyle/>
          <a:p>
            <a:pPr algn="ctr"/>
            <a:r>
              <a:rPr lang="ru-RU" sz="4000" dirty="0" smtClean="0">
                <a:solidFill>
                  <a:srgbClr val="FF0000"/>
                </a:solidFill>
                <a:effectLst>
                  <a:outerShdw blurRad="38100" dist="38100" dir="2700000" algn="tl">
                    <a:srgbClr val="000000"/>
                  </a:outerShdw>
                </a:effectLst>
                <a:latin typeface="Times New Roman" pitchFamily="18" charset="0"/>
                <a:cs typeface="Times New Roman" pitchFamily="18" charset="0"/>
              </a:rPr>
              <a:t>Задачи:</a:t>
            </a:r>
            <a:endParaRPr lang="ru-RU" dirty="0">
              <a:solidFill>
                <a:srgbClr val="FF0000"/>
              </a:solidFill>
              <a:latin typeface="Times New Roman" pitchFamily="18" charset="0"/>
              <a:cs typeface="Times New Roman" pitchFamily="18" charset="0"/>
            </a:endParaRPr>
          </a:p>
        </p:txBody>
      </p:sp>
      <p:sp>
        <p:nvSpPr>
          <p:cNvPr id="3" name="Текст 2"/>
          <p:cNvSpPr>
            <a:spLocks noGrp="1"/>
          </p:cNvSpPr>
          <p:nvPr>
            <p:ph type="body" idx="1"/>
          </p:nvPr>
        </p:nvSpPr>
        <p:spPr>
          <a:xfrm>
            <a:off x="530352" y="1214422"/>
            <a:ext cx="7772400" cy="4429156"/>
          </a:xfrm>
        </p:spPr>
        <p:txBody>
          <a:bodyPr>
            <a:noAutofit/>
          </a:bodyPr>
          <a:lstStyle/>
          <a:p>
            <a:pPr>
              <a:buFontTx/>
              <a:buChar char="-"/>
              <a:defRPr/>
            </a:pPr>
            <a:r>
              <a:rPr lang="ru-RU" sz="2800" dirty="0" smtClean="0">
                <a:solidFill>
                  <a:srgbClr val="FFFF00"/>
                </a:solidFill>
                <a:latin typeface="Times New Roman" pitchFamily="18" charset="0"/>
                <a:cs typeface="Times New Roman" pitchFamily="18" charset="0"/>
              </a:rPr>
              <a:t>Образовательные:</a:t>
            </a:r>
            <a:r>
              <a:rPr lang="ru-RU" sz="2800" dirty="0" smtClean="0">
                <a:latin typeface="Times New Roman" pitchFamily="18" charset="0"/>
                <a:cs typeface="Times New Roman" pitchFamily="18" charset="0"/>
              </a:rPr>
              <a:t> расширить и углубить знания о растениях и животных, встречающихся в </a:t>
            </a:r>
            <a:r>
              <a:rPr lang="ru-RU" sz="2800" smtClean="0">
                <a:latin typeface="Times New Roman" pitchFamily="18" charset="0"/>
                <a:cs typeface="Times New Roman" pitchFamily="18" charset="0"/>
              </a:rPr>
              <a:t>нашей местности.</a:t>
            </a:r>
            <a:endParaRPr lang="ru-RU" sz="2800" dirty="0" smtClean="0">
              <a:latin typeface="Times New Roman" pitchFamily="18" charset="0"/>
              <a:cs typeface="Times New Roman" pitchFamily="18" charset="0"/>
            </a:endParaRPr>
          </a:p>
          <a:p>
            <a:pPr>
              <a:buFontTx/>
              <a:buChar char="-"/>
              <a:defRPr/>
            </a:pPr>
            <a:r>
              <a:rPr lang="ru-RU" sz="2800" dirty="0" smtClean="0">
                <a:solidFill>
                  <a:srgbClr val="FFFF00"/>
                </a:solidFill>
                <a:latin typeface="Times New Roman" pitchFamily="18" charset="0"/>
                <a:cs typeface="Times New Roman" pitchFamily="18" charset="0"/>
              </a:rPr>
              <a:t>Развивающие: </a:t>
            </a:r>
            <a:r>
              <a:rPr lang="ru-RU" sz="2800" dirty="0" smtClean="0">
                <a:latin typeface="Times New Roman" pitchFamily="18" charset="0"/>
                <a:cs typeface="Times New Roman" pitchFamily="18" charset="0"/>
              </a:rPr>
              <a:t>развивать у обучающихся понимание значения роли животных и растений в жизни человека.</a:t>
            </a:r>
          </a:p>
          <a:p>
            <a:pPr>
              <a:buFontTx/>
              <a:buChar char="-"/>
              <a:defRPr/>
            </a:pPr>
            <a:r>
              <a:rPr lang="ru-RU" sz="2800" dirty="0" smtClean="0">
                <a:solidFill>
                  <a:srgbClr val="FFFF00"/>
                </a:solidFill>
                <a:latin typeface="Times New Roman" pitchFamily="18" charset="0"/>
                <a:cs typeface="Times New Roman" pitchFamily="18" charset="0"/>
              </a:rPr>
              <a:t>Воспитательные:</a:t>
            </a:r>
            <a:r>
              <a:rPr lang="ru-RU" sz="2800" dirty="0" smtClean="0">
                <a:latin typeface="Times New Roman" pitchFamily="18" charset="0"/>
                <a:cs typeface="Times New Roman" pitchFamily="18" charset="0"/>
              </a:rPr>
              <a:t> воспитание чувства ответственности обучающихся за свое поведение в мире природы, бережное отношение к животным и растениям.</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1462"/>
            <a:ext cx="8129590" cy="862390"/>
          </a:xfrm>
        </p:spPr>
        <p:txBody>
          <a:bodyPr>
            <a:normAutofit/>
          </a:bodyPr>
          <a:lstStyle/>
          <a:p>
            <a:r>
              <a:rPr lang="ru-RU" sz="4800" dirty="0" smtClean="0">
                <a:solidFill>
                  <a:srgbClr val="FF0000"/>
                </a:solidFill>
              </a:rPr>
              <a:t>КРАСНАЯ КНИГА РСО-АЛАНИЯ</a:t>
            </a:r>
            <a:endParaRPr lang="ru-RU" sz="4400" dirty="0"/>
          </a:p>
        </p:txBody>
      </p:sp>
      <p:sp>
        <p:nvSpPr>
          <p:cNvPr id="3" name="Текст 2"/>
          <p:cNvSpPr>
            <a:spLocks noGrp="1"/>
          </p:cNvSpPr>
          <p:nvPr>
            <p:ph type="body" idx="1"/>
          </p:nvPr>
        </p:nvSpPr>
        <p:spPr>
          <a:xfrm>
            <a:off x="214282" y="714356"/>
            <a:ext cx="8572560" cy="5857916"/>
          </a:xfrm>
        </p:spPr>
        <p:txBody>
          <a:bodyPr>
            <a:noAutofit/>
          </a:bodyPr>
          <a:lstStyle/>
          <a:p>
            <a:r>
              <a:rPr lang="ru-RU" sz="1600" dirty="0" smtClean="0">
                <a:latin typeface="Times New Roman" pitchFamily="18" charset="0"/>
                <a:cs typeface="Times New Roman" pitchFamily="18" charset="0"/>
              </a:rPr>
              <a:t>«Красная книга Северной Осетии» была издана в 1981 г. она была неполной, так как в нее вошли только млекопитающие, птицы и сосудистые растения. Второе издание Красной книги было в 2002 г. В нее вошли: 9 видов лишайников, 16 видов грибов, 105 видов сосудистых растений, 1 вид круглоротых, 3 вида рыб, 3 вида амфибий, более 30 видов птиц, 45 видов насекомых, 9 видов рептилий, 15 видов млекопитающих.</a:t>
            </a:r>
          </a:p>
          <a:p>
            <a:r>
              <a:rPr lang="ru-RU" sz="1600" dirty="0" smtClean="0">
                <a:latin typeface="Times New Roman" pitchFamily="18" charset="0"/>
                <a:cs typeface="Times New Roman" pitchFamily="18" charset="0"/>
              </a:rPr>
              <a:t>В 1999 г. в   Северной Осетии была издана Красная книга, учрежденная постановлением Правительства Республики №34 от 14 февраля 1997 г., которым утвержден список редких и находящихся под угрозой исчезновения видов растений, животных и грибов. В  нее было включено 12 видов грибов, 6 видов лишайников, 4 вида голосеменных и 101 вид покрытосеменных растений, 15 видов млекопитающих, 51 вид птиц, 11видов земноводных4 вида круглоротых и рыб 46 видов насекомых.</a:t>
            </a:r>
          </a:p>
          <a:p>
            <a:r>
              <a:rPr lang="ru-RU" sz="1600" dirty="0" smtClean="0"/>
              <a:t> </a:t>
            </a:r>
            <a:r>
              <a:rPr lang="ru-RU" sz="1600" dirty="0" smtClean="0">
                <a:latin typeface="Times New Roman" pitchFamily="18" charset="0"/>
                <a:cs typeface="Times New Roman" pitchFamily="18" charset="0"/>
              </a:rPr>
              <a:t>Красная книга Республики Северная Осетия Алания содержит большой перечень видов, которые стали редкими и исчезающими на территории республики её страницы не раскрашены сигнальными цветами, но если бы они были, на черных страницах, к сожалению, следовало бы записать 9 видов животных, которые исчезли с территории. Какие же это животные? (Ответы детей - птицы степной орел, красавка, дрофа, стрепет, авдотка, звери - летучая мышь длиннокрылая, кавказская норка, переднеазиатский леопард или барс (он уничтожен почти на всей территории Кавказа).</a:t>
            </a:r>
          </a:p>
          <a:p>
            <a:r>
              <a:rPr lang="ru-RU" sz="1600" dirty="0" smtClean="0">
                <a:latin typeface="Times New Roman" pitchFamily="18" charset="0"/>
                <a:cs typeface="Times New Roman" pitchFamily="18" charset="0"/>
              </a:rPr>
              <a:t>А зеленые страницы пока может быть внесен единственный вид - зубр, численность которого восстанавливается. Это очень красивые, крупные (до 1 тонны весом) спокойные травоядные животные. Когда - то их в горах Осетии было очень много, но люди их полностью истребили. Их снова стали разводить и сейчас их численность составляет 70 голов. Они обитают в Государственном природном заповеднике, находится в </a:t>
            </a:r>
            <a:r>
              <a:rPr lang="ru-RU" sz="1600" dirty="0" err="1" smtClean="0">
                <a:latin typeface="Times New Roman" pitchFamily="18" charset="0"/>
                <a:cs typeface="Times New Roman" pitchFamily="18" charset="0"/>
              </a:rPr>
              <a:t>Алагирском</a:t>
            </a:r>
            <a:r>
              <a:rPr lang="ru-RU" sz="1600" dirty="0" smtClean="0">
                <a:latin typeface="Times New Roman" pitchFamily="18" charset="0"/>
                <a:cs typeface="Times New Roman" pitchFamily="18" charset="0"/>
              </a:rPr>
              <a:t> районе.</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785794"/>
            <a:ext cx="7772400" cy="500066"/>
          </a:xfrm>
        </p:spPr>
        <p:txBody>
          <a:bodyPr>
            <a:normAutofit/>
          </a:bodyPr>
          <a:lstStyle/>
          <a:p>
            <a:pPr algn="ctr"/>
            <a:r>
              <a:rPr lang="ru-RU" sz="3200" dirty="0" smtClean="0">
                <a:solidFill>
                  <a:srgbClr val="FF0000"/>
                </a:solidFill>
                <a:latin typeface="Times New Roman" pitchFamily="18" charset="0"/>
                <a:cs typeface="Times New Roman" pitchFamily="18" charset="0"/>
              </a:rPr>
              <a:t>Описание</a:t>
            </a:r>
            <a:endParaRPr lang="ru-RU" sz="3200" dirty="0">
              <a:solidFill>
                <a:srgbClr val="FF0000"/>
              </a:solidFill>
              <a:latin typeface="Times New Roman" pitchFamily="18" charset="0"/>
              <a:cs typeface="Times New Roman" pitchFamily="18" charset="0"/>
            </a:endParaRPr>
          </a:p>
        </p:txBody>
      </p:sp>
      <p:sp>
        <p:nvSpPr>
          <p:cNvPr id="3" name="Текст 2"/>
          <p:cNvSpPr>
            <a:spLocks noGrp="1"/>
          </p:cNvSpPr>
          <p:nvPr>
            <p:ph type="body" idx="1"/>
          </p:nvPr>
        </p:nvSpPr>
        <p:spPr>
          <a:xfrm>
            <a:off x="530352" y="1357298"/>
            <a:ext cx="7772400" cy="3929090"/>
          </a:xfrm>
        </p:spPr>
        <p:txBody>
          <a:bodyPr>
            <a:normAutofit/>
          </a:bodyPr>
          <a:lstStyle/>
          <a:p>
            <a:r>
              <a:rPr lang="ru-RU" dirty="0" smtClean="0"/>
              <a:t>В настоящее время весьма актуальна проблема сохранения многих видов растений из-за их исчезновения. Гипотеза: в республике большое количество исчезающих видов растений. Цель: выяснить, какие редкие растения растут в нашей местности. Объект исследования: коллекция редких и исчезающих видов растений Предмет исследования: редкие растения нашего края</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857232"/>
            <a:ext cx="3816096" cy="6000768"/>
          </a:xfrm>
        </p:spPr>
        <p:txBody>
          <a:bodyPr numCol="1">
            <a:normAutofit fontScale="62500" lnSpcReduction="20000"/>
          </a:bodyPr>
          <a:lstStyle/>
          <a:p>
            <a:pPr algn="l"/>
            <a:r>
              <a:rPr lang="ru-RU" sz="3200" dirty="0" smtClean="0">
                <a:solidFill>
                  <a:srgbClr val="FF0000"/>
                </a:solidFill>
                <a:latin typeface="Times New Roman" pitchFamily="18" charset="0"/>
                <a:cs typeface="Times New Roman" pitchFamily="18" charset="0"/>
              </a:rPr>
              <a:t>Желтобрюхий полоз. </a:t>
            </a:r>
            <a:r>
              <a:rPr lang="ru-RU" sz="3200" dirty="0" smtClean="0">
                <a:latin typeface="Times New Roman" pitchFamily="18" charset="0"/>
                <a:cs typeface="Times New Roman" pitchFamily="18" charset="0"/>
              </a:rPr>
              <a:t>Численность сокращается – «Желтая страница». Неопасный для человека и очень красивый обитатель степного пояса.</a:t>
            </a:r>
          </a:p>
          <a:p>
            <a:pPr algn="l"/>
            <a:r>
              <a:rPr lang="ru-RU" sz="3200" dirty="0" smtClean="0">
                <a:latin typeface="Times New Roman" pitchFamily="18" charset="0"/>
                <a:cs typeface="Times New Roman" pitchFamily="18" charset="0"/>
              </a:rPr>
              <a:t>Уникальность его заключается в способности быстро (до 4 км в час) передвигаться по любой местности: каменистой, овражистой, поросшей кустарниками. Так же ловко он перемещается по деревьям и в воде. Умеет высоко прыгать. Любит селиться по крутым берегам степных рек. Его основную пищу составляют грызуны, птицы и ящерицы, реже поедает земноводных, змей, крупных насекомых.</a:t>
            </a:r>
          </a:p>
          <a:p>
            <a:pPr algn="l"/>
            <a:r>
              <a:rPr lang="ru-RU" sz="3200" dirty="0" smtClean="0">
                <a:latin typeface="Times New Roman" pitchFamily="18" charset="0"/>
                <a:cs typeface="Times New Roman" pitchFamily="18" charset="0"/>
              </a:rPr>
              <a:t>Главной причиной снижения численности является распашонка степей. Часто гибнет при встречах с людьми.</a:t>
            </a:r>
          </a:p>
          <a:p>
            <a:endParaRPr lang="ru-RU" dirty="0"/>
          </a:p>
        </p:txBody>
      </p:sp>
      <p:pic>
        <p:nvPicPr>
          <p:cNvPr id="5" name="Рисунок 4" descr="желтобрюхи полоз.jpg"/>
          <p:cNvPicPr>
            <a:picLocks noChangeAspect="1"/>
          </p:cNvPicPr>
          <p:nvPr/>
        </p:nvPicPr>
        <p:blipFill>
          <a:blip r:embed="rId2"/>
          <a:stretch>
            <a:fillRect/>
          </a:stretch>
        </p:blipFill>
        <p:spPr>
          <a:xfrm>
            <a:off x="142844" y="1571612"/>
            <a:ext cx="4572000" cy="3429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2000" b="1" dirty="0" smtClean="0">
                <a:solidFill>
                  <a:srgbClr val="FF0000"/>
                </a:solidFill>
                <a:latin typeface="Times New Roman" pitchFamily="18" charset="0"/>
                <a:cs typeface="Times New Roman" pitchFamily="18" charset="0"/>
              </a:rPr>
              <a:t>Махаон.</a:t>
            </a:r>
            <a:r>
              <a:rPr lang="ru-RU" sz="2000" dirty="0" smtClean="0">
                <a:solidFill>
                  <a:srgbClr val="FF0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Численность сокращается – «Желтая страница». Встречается небольшими группами в степном и альпийском поясах. Необычайно красивая и яркая дневная бабочка, крылья которой в размахе достигают 7 см. Она опыляет цветущий клевер и другие растения лугов. Дает два поколения в год: весной и летом. Гусеницы желто-зеленые, с черными и оранжевыми пятнышками, живут на различных видах зонтичных растений и ими питаются. Причины гибели – деградация пастбищ и отлов коллекционерами- энтомологами.</a:t>
            </a:r>
            <a:endParaRPr lang="ru-RU" sz="2000" dirty="0">
              <a:latin typeface="Times New Roman" pitchFamily="18" charset="0"/>
              <a:cs typeface="Times New Roman" pitchFamily="18" charset="0"/>
            </a:endParaRPr>
          </a:p>
        </p:txBody>
      </p:sp>
      <p:pic>
        <p:nvPicPr>
          <p:cNvPr id="6" name="Рисунок 5" descr="Махаон.jpg"/>
          <p:cNvPicPr>
            <a:picLocks noChangeAspect="1"/>
          </p:cNvPicPr>
          <p:nvPr/>
        </p:nvPicPr>
        <p:blipFill>
          <a:blip r:embed="rId2"/>
          <a:stretch>
            <a:fillRect/>
          </a:stretch>
        </p:blipFill>
        <p:spPr>
          <a:xfrm>
            <a:off x="357158" y="2000240"/>
            <a:ext cx="4429124" cy="335758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b="1" dirty="0" smtClean="0">
                <a:solidFill>
                  <a:srgbClr val="FF0000"/>
                </a:solidFill>
                <a:latin typeface="Times New Roman" pitchFamily="18" charset="0"/>
                <a:cs typeface="Times New Roman" pitchFamily="18" charset="0"/>
              </a:rPr>
              <a:t>Кавказская речная выдра.</a:t>
            </a:r>
            <a:r>
              <a:rPr lang="ru-RU" sz="1800" dirty="0" smtClean="0">
                <a:solidFill>
                  <a:srgbClr val="FF0000"/>
                </a:solidFill>
                <a:latin typeface="Times New Roman" pitchFamily="18" charset="0"/>
                <a:cs typeface="Times New Roman" pitchFamily="18" charset="0"/>
              </a:rPr>
              <a:t> </a:t>
            </a:r>
            <a:r>
              <a:rPr lang="ru-RU" sz="1800" dirty="0" smtClean="0">
                <a:latin typeface="Times New Roman" pitchFamily="18" charset="0"/>
                <a:cs typeface="Times New Roman" pitchFamily="18" charset="0"/>
              </a:rPr>
              <a:t>Исчезающий вид – «Красная страница». Это некрупный хищный зверек, обитающий в р. Терек на территории Моздокского района республики. У выдры замечательная блестящая и абсолютно </a:t>
            </a:r>
            <a:r>
              <a:rPr lang="ru-RU" sz="1800" dirty="0" err="1" smtClean="0">
                <a:latin typeface="Times New Roman" pitchFamily="18" charset="0"/>
                <a:cs typeface="Times New Roman" pitchFamily="18" charset="0"/>
              </a:rPr>
              <a:t>непромокающая</a:t>
            </a:r>
            <a:r>
              <a:rPr lang="ru-RU" sz="1800" dirty="0" smtClean="0">
                <a:latin typeface="Times New Roman" pitchFamily="18" charset="0"/>
                <a:cs typeface="Times New Roman" pitchFamily="18" charset="0"/>
              </a:rPr>
              <a:t> шкурка.</a:t>
            </a:r>
          </a:p>
          <a:p>
            <a:pPr algn="l"/>
            <a:r>
              <a:rPr lang="ru-RU" sz="1800" dirty="0" smtClean="0">
                <a:latin typeface="Times New Roman" pitchFamily="18" charset="0"/>
                <a:cs typeface="Times New Roman" pitchFamily="18" charset="0"/>
              </a:rPr>
              <a:t>Основной пищей выдры является рыба, но она не враг, а друг рыболова, так как очищает водоемы от ослабленных и больных рыб, исполняя роль санитара. Снижение численности выдры в реке, как правило, сопровождается уменьшением в ней запасов рыбы. Среди причин уменьшение численности выдры в нашей республике – охота, загрязнение водоемов, недостаток корма.</a:t>
            </a:r>
            <a:endParaRPr lang="ru-RU" sz="1800" dirty="0">
              <a:latin typeface="Times New Roman" pitchFamily="18" charset="0"/>
              <a:cs typeface="Times New Roman" pitchFamily="18" charset="0"/>
            </a:endParaRPr>
          </a:p>
        </p:txBody>
      </p:sp>
      <p:pic>
        <p:nvPicPr>
          <p:cNvPr id="3" name="Рисунок 2" descr="кавказская выдра.jpg"/>
          <p:cNvPicPr>
            <a:picLocks noChangeAspect="1"/>
          </p:cNvPicPr>
          <p:nvPr/>
        </p:nvPicPr>
        <p:blipFill>
          <a:blip r:embed="rId2"/>
          <a:stretch>
            <a:fillRect/>
          </a:stretch>
        </p:blipFill>
        <p:spPr>
          <a:xfrm>
            <a:off x="357158" y="2000240"/>
            <a:ext cx="4064000" cy="308356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5143504" y="714356"/>
            <a:ext cx="3816096" cy="6143644"/>
          </a:xfrm>
        </p:spPr>
        <p:txBody>
          <a:bodyPr numCol="1">
            <a:noAutofit/>
          </a:bodyPr>
          <a:lstStyle/>
          <a:p>
            <a:pPr algn="l"/>
            <a:r>
              <a:rPr lang="ru-RU" sz="1800" b="1" dirty="0" smtClean="0">
                <a:solidFill>
                  <a:srgbClr val="FF0000"/>
                </a:solidFill>
                <a:latin typeface="Times New Roman" pitchFamily="18" charset="0"/>
                <a:cs typeface="Times New Roman" pitchFamily="18" charset="0"/>
              </a:rPr>
              <a:t>Кавказский тетерев.</a:t>
            </a:r>
            <a:r>
              <a:rPr lang="ru-RU" sz="1800" dirty="0" smtClean="0">
                <a:latin typeface="Times New Roman" pitchFamily="18" charset="0"/>
                <a:cs typeface="Times New Roman" pitchFamily="18" charset="0"/>
              </a:rPr>
              <a:t> Численность сокращается – «Желтая страница». Как и все тетеревиные, кавказский тетерев – мастер красивых брачных игр, которые называются токованием. Начиная с мая, нарядные </a:t>
            </a:r>
            <a:r>
              <a:rPr lang="ru-RU" sz="1800" dirty="0" err="1" smtClean="0">
                <a:latin typeface="Times New Roman" pitchFamily="18" charset="0"/>
                <a:cs typeface="Times New Roman" pitchFamily="18" charset="0"/>
              </a:rPr>
              <a:t>краснобровые</a:t>
            </a:r>
            <a:r>
              <a:rPr lang="ru-RU" sz="1800" dirty="0" smtClean="0">
                <a:latin typeface="Times New Roman" pitchFamily="18" charset="0"/>
                <a:cs typeface="Times New Roman" pitchFamily="18" charset="0"/>
              </a:rPr>
              <a:t> самцы часами могут красоваться перед скромными серыми </a:t>
            </a:r>
            <a:r>
              <a:rPr lang="ru-RU" sz="1800" dirty="0" err="1" smtClean="0">
                <a:latin typeface="Times New Roman" pitchFamily="18" charset="0"/>
                <a:cs typeface="Times New Roman" pitchFamily="18" charset="0"/>
              </a:rPr>
              <a:t>самочками</a:t>
            </a:r>
            <a:r>
              <a:rPr lang="ru-RU" sz="1800" dirty="0" smtClean="0">
                <a:latin typeface="Times New Roman" pitchFamily="18" charset="0"/>
                <a:cs typeface="Times New Roman" pitchFamily="18" charset="0"/>
              </a:rPr>
              <a:t>, доказывая свое превосходство над другими самцами.</a:t>
            </a:r>
          </a:p>
          <a:p>
            <a:pPr algn="l"/>
            <a:r>
              <a:rPr lang="ru-RU" sz="1800" dirty="0" smtClean="0">
                <a:latin typeface="Times New Roman" pitchFamily="18" charset="0"/>
                <a:cs typeface="Times New Roman" pitchFamily="18" charset="0"/>
              </a:rPr>
              <a:t>Кавказский тетерев населяет все высокогорные хребты </a:t>
            </a:r>
            <a:r>
              <a:rPr lang="ru-RU" sz="1800" dirty="0" err="1" smtClean="0">
                <a:latin typeface="Times New Roman" pitchFamily="18" charset="0"/>
                <a:cs typeface="Times New Roman" pitchFamily="18" charset="0"/>
              </a:rPr>
              <a:t>РСО-Алании</a:t>
            </a:r>
            <a:r>
              <a:rPr lang="ru-RU" sz="1800" dirty="0" smtClean="0">
                <a:latin typeface="Times New Roman" pitchFamily="18" charset="0"/>
                <a:cs typeface="Times New Roman" pitchFamily="18" charset="0"/>
              </a:rPr>
              <a:t>, гнездится на высоте 2000-2200 м. над уровнем моря, предпочитает жить на крутых горных склонах у верхней границы леса. Питается ягодами и побегами черники, брусники, листьями клевера, весной – березовыми почками. Гнезда строит на земле, они часто вытаптываются скотом или разоряются пастушьими собаками и людьми.</a:t>
            </a:r>
            <a:endParaRPr lang="ru-RU" sz="1800" dirty="0">
              <a:latin typeface="Times New Roman" pitchFamily="18" charset="0"/>
              <a:cs typeface="Times New Roman" pitchFamily="18" charset="0"/>
            </a:endParaRPr>
          </a:p>
        </p:txBody>
      </p:sp>
      <p:pic>
        <p:nvPicPr>
          <p:cNvPr id="3" name="Рисунок 2" descr="кавказский тетерев.jpg"/>
          <p:cNvPicPr>
            <a:picLocks noChangeAspect="1"/>
          </p:cNvPicPr>
          <p:nvPr/>
        </p:nvPicPr>
        <p:blipFill>
          <a:blip r:embed="rId2"/>
          <a:stretch>
            <a:fillRect/>
          </a:stretch>
        </p:blipFill>
        <p:spPr>
          <a:xfrm>
            <a:off x="285720" y="1714488"/>
            <a:ext cx="4572032" cy="35433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644</TotalTime>
  <Words>1965</Words>
  <Application>Microsoft Office PowerPoint</Application>
  <PresentationFormat>Экран (4:3)</PresentationFormat>
  <Paragraphs>58</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Поток</vt:lpstr>
      <vt:lpstr>Слайд 1</vt:lpstr>
      <vt:lpstr>Цели:</vt:lpstr>
      <vt:lpstr>Задачи:</vt:lpstr>
      <vt:lpstr>КРАСНАЯ КНИГА РСО-АЛАНИЯ</vt:lpstr>
      <vt:lpstr>Описание</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23</cp:lastModifiedBy>
  <cp:revision>67</cp:revision>
  <dcterms:created xsi:type="dcterms:W3CDTF">2014-02-19T05:07:51Z</dcterms:created>
  <dcterms:modified xsi:type="dcterms:W3CDTF">2016-02-26T11:10:25Z</dcterms:modified>
</cp:coreProperties>
</file>