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9" r:id="rId2"/>
    <p:sldId id="260" r:id="rId3"/>
    <p:sldId id="257" r:id="rId4"/>
    <p:sldId id="258" r:id="rId5"/>
    <p:sldId id="261" r:id="rId6"/>
    <p:sldId id="262" r:id="rId7"/>
    <p:sldId id="264" r:id="rId8"/>
    <p:sldId id="265" r:id="rId9"/>
    <p:sldId id="266" r:id="rId10"/>
    <p:sldId id="268" r:id="rId11"/>
    <p:sldId id="269" r:id="rId12"/>
    <p:sldId id="267" r:id="rId13"/>
    <p:sldId id="270" r:id="rId14"/>
    <p:sldId id="271" r:id="rId15"/>
    <p:sldId id="273" r:id="rId16"/>
    <p:sldId id="272" r:id="rId17"/>
    <p:sldId id="278" r:id="rId18"/>
    <p:sldId id="274" r:id="rId19"/>
    <p:sldId id="275" r:id="rId20"/>
    <p:sldId id="276"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50" autoAdjust="0"/>
  </p:normalViewPr>
  <p:slideViewPr>
    <p:cSldViewPr>
      <p:cViewPr>
        <p:scale>
          <a:sx n="77" d="100"/>
          <a:sy n="77" d="100"/>
        </p:scale>
        <p:origin x="-1176" y="1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3A788B-F9EF-47C8-83C1-A0BFED0CC4DC}" type="datetimeFigureOut">
              <a:rPr lang="ru-RU" smtClean="0"/>
              <a:t>20.11.2016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28AFEA-0969-488B-9290-5DF09DDE0812}" type="slidenum">
              <a:rPr lang="ru-RU" smtClean="0"/>
              <a:t>‹#›</a:t>
            </a:fld>
            <a:endParaRPr lang="ru-RU"/>
          </a:p>
        </p:txBody>
      </p:sp>
    </p:spTree>
    <p:extLst>
      <p:ext uri="{BB962C8B-B14F-4D97-AF65-F5344CB8AC3E}">
        <p14:creationId xmlns:p14="http://schemas.microsoft.com/office/powerpoint/2010/main" val="3073000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228AFEA-0969-488B-9290-5DF09DDE0812}" type="slidenum">
              <a:rPr lang="ru-RU" smtClean="0"/>
              <a:t>21</a:t>
            </a:fld>
            <a:endParaRPr lang="ru-RU"/>
          </a:p>
        </p:txBody>
      </p:sp>
    </p:spTree>
    <p:extLst>
      <p:ext uri="{BB962C8B-B14F-4D97-AF65-F5344CB8AC3E}">
        <p14:creationId xmlns:p14="http://schemas.microsoft.com/office/powerpoint/2010/main" val="367160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B15A585-A58B-484A-AAB7-9C1A35D24A03}"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2335028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B15A585-A58B-484A-AAB7-9C1A35D24A03}"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993247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B15A585-A58B-484A-AAB7-9C1A35D24A03}"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1560964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B15A585-A58B-484A-AAB7-9C1A35D24A03}"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2106351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B15A585-A58B-484A-AAB7-9C1A35D24A03}"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1471485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B15A585-A58B-484A-AAB7-9C1A35D24A03}" type="datetimeFigureOut">
              <a:rPr lang="ru-RU" smtClean="0"/>
              <a:t>20.11.2016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970224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B15A585-A58B-484A-AAB7-9C1A35D24A03}" type="datetimeFigureOut">
              <a:rPr lang="ru-RU" smtClean="0"/>
              <a:t>20.11.2016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2010200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B15A585-A58B-484A-AAB7-9C1A35D24A03}" type="datetimeFigureOut">
              <a:rPr lang="ru-RU" smtClean="0"/>
              <a:t>20.11.2016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3329499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B15A585-A58B-484A-AAB7-9C1A35D24A03}" type="datetimeFigureOut">
              <a:rPr lang="ru-RU" smtClean="0"/>
              <a:t>20.11.2016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3165398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B15A585-A58B-484A-AAB7-9C1A35D24A03}" type="datetimeFigureOut">
              <a:rPr lang="ru-RU" smtClean="0"/>
              <a:t>20.11.2016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2920057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B15A585-A58B-484A-AAB7-9C1A35D24A03}" type="datetimeFigureOut">
              <a:rPr lang="ru-RU" smtClean="0"/>
              <a:t>20.11.2016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7B82469-0419-4D95-8261-FB2AC8C629E3}" type="slidenum">
              <a:rPr lang="ru-RU" smtClean="0"/>
              <a:t>‹#›</a:t>
            </a:fld>
            <a:endParaRPr lang="ru-RU"/>
          </a:p>
        </p:txBody>
      </p:sp>
    </p:spTree>
    <p:extLst>
      <p:ext uri="{BB962C8B-B14F-4D97-AF65-F5344CB8AC3E}">
        <p14:creationId xmlns:p14="http://schemas.microsoft.com/office/powerpoint/2010/main" val="190406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15A585-A58B-484A-AAB7-9C1A35D24A03}" type="datetimeFigureOut">
              <a:rPr lang="ru-RU" smtClean="0"/>
              <a:t>20.11.2016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82469-0419-4D95-8261-FB2AC8C629E3}" type="slidenum">
              <a:rPr lang="ru-RU" smtClean="0"/>
              <a:t>‹#›</a:t>
            </a:fld>
            <a:endParaRPr lang="ru-RU"/>
          </a:p>
        </p:txBody>
      </p:sp>
    </p:spTree>
    <p:extLst>
      <p:ext uri="{BB962C8B-B14F-4D97-AF65-F5344CB8AC3E}">
        <p14:creationId xmlns:p14="http://schemas.microsoft.com/office/powerpoint/2010/main" val="3240349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8" Type="http://schemas.openxmlformats.org/officeDocument/2006/relationships/image" Target="../media/image25.jpeg"/><Relationship Id="rId13" Type="http://schemas.openxmlformats.org/officeDocument/2006/relationships/image" Target="../media/image30.jpeg"/><Relationship Id="rId3" Type="http://schemas.openxmlformats.org/officeDocument/2006/relationships/image" Target="../media/image20.jpeg"/><Relationship Id="rId7" Type="http://schemas.openxmlformats.org/officeDocument/2006/relationships/image" Target="../media/image24.jpeg"/><Relationship Id="rId12" Type="http://schemas.openxmlformats.org/officeDocument/2006/relationships/image" Target="../media/image29.jpeg"/><Relationship Id="rId17" Type="http://schemas.openxmlformats.org/officeDocument/2006/relationships/image" Target="../media/image34.jpeg"/><Relationship Id="rId2" Type="http://schemas.openxmlformats.org/officeDocument/2006/relationships/image" Target="../media/image1.jpeg"/><Relationship Id="rId16" Type="http://schemas.openxmlformats.org/officeDocument/2006/relationships/image" Target="../media/image33.jpeg"/><Relationship Id="rId1" Type="http://schemas.openxmlformats.org/officeDocument/2006/relationships/slideLayout" Target="../slideLayouts/slideLayout1.xml"/><Relationship Id="rId6" Type="http://schemas.openxmlformats.org/officeDocument/2006/relationships/image" Target="../media/image23.jpeg"/><Relationship Id="rId11" Type="http://schemas.openxmlformats.org/officeDocument/2006/relationships/image" Target="../media/image28.jpeg"/><Relationship Id="rId5" Type="http://schemas.openxmlformats.org/officeDocument/2006/relationships/image" Target="../media/image22.jpeg"/><Relationship Id="rId15" Type="http://schemas.openxmlformats.org/officeDocument/2006/relationships/image" Target="../media/image32.jpe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 Id="rId14" Type="http://schemas.openxmlformats.org/officeDocument/2006/relationships/image" Target="../media/image31.jpeg"/></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18" Type="http://schemas.openxmlformats.org/officeDocument/2006/relationships/image" Target="../media/image53.png"/><Relationship Id="rId26" Type="http://schemas.openxmlformats.org/officeDocument/2006/relationships/image" Target="../media/image61.jpeg"/><Relationship Id="rId3" Type="http://schemas.openxmlformats.org/officeDocument/2006/relationships/image" Target="../media/image1.jpeg"/><Relationship Id="rId21" Type="http://schemas.openxmlformats.org/officeDocument/2006/relationships/image" Target="../media/image56.jpeg"/><Relationship Id="rId7" Type="http://schemas.openxmlformats.org/officeDocument/2006/relationships/image" Target="../media/image42.png"/><Relationship Id="rId12" Type="http://schemas.openxmlformats.org/officeDocument/2006/relationships/image" Target="../media/image47.jpeg"/><Relationship Id="rId17" Type="http://schemas.openxmlformats.org/officeDocument/2006/relationships/image" Target="../media/image52.jpeg"/><Relationship Id="rId25" Type="http://schemas.openxmlformats.org/officeDocument/2006/relationships/image" Target="../media/image60.jpeg"/><Relationship Id="rId2" Type="http://schemas.openxmlformats.org/officeDocument/2006/relationships/notesSlide" Target="../notesSlides/notesSlide1.xml"/><Relationship Id="rId16" Type="http://schemas.openxmlformats.org/officeDocument/2006/relationships/image" Target="../media/image51.png"/><Relationship Id="rId20" Type="http://schemas.openxmlformats.org/officeDocument/2006/relationships/image" Target="../media/image55.jpeg"/><Relationship Id="rId1" Type="http://schemas.openxmlformats.org/officeDocument/2006/relationships/slideLayout" Target="../slideLayouts/slideLayout1.xml"/><Relationship Id="rId6" Type="http://schemas.openxmlformats.org/officeDocument/2006/relationships/image" Target="../media/image41.jpeg"/><Relationship Id="rId11" Type="http://schemas.openxmlformats.org/officeDocument/2006/relationships/image" Target="../media/image46.jpeg"/><Relationship Id="rId24" Type="http://schemas.openxmlformats.org/officeDocument/2006/relationships/image" Target="../media/image59.jpeg"/><Relationship Id="rId5" Type="http://schemas.openxmlformats.org/officeDocument/2006/relationships/image" Target="../media/image40.jpeg"/><Relationship Id="rId15" Type="http://schemas.openxmlformats.org/officeDocument/2006/relationships/image" Target="../media/image50.png"/><Relationship Id="rId23" Type="http://schemas.openxmlformats.org/officeDocument/2006/relationships/image" Target="../media/image58.jpeg"/><Relationship Id="rId10" Type="http://schemas.openxmlformats.org/officeDocument/2006/relationships/image" Target="../media/image45.jpeg"/><Relationship Id="rId19" Type="http://schemas.openxmlformats.org/officeDocument/2006/relationships/image" Target="../media/image54.jpeg"/><Relationship Id="rId4" Type="http://schemas.openxmlformats.org/officeDocument/2006/relationships/image" Target="../media/image39.jpeg"/><Relationship Id="rId9" Type="http://schemas.openxmlformats.org/officeDocument/2006/relationships/image" Target="../media/image44.jpeg"/><Relationship Id="rId14" Type="http://schemas.openxmlformats.org/officeDocument/2006/relationships/image" Target="../media/image49.png"/><Relationship Id="rId22" Type="http://schemas.openxmlformats.org/officeDocument/2006/relationships/image" Target="../media/image57.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23624"/>
            <a:ext cx="9144000" cy="69052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85800" y="260648"/>
            <a:ext cx="7772400" cy="1512167"/>
          </a:xfrm>
        </p:spPr>
        <p:txBody>
          <a:bodyPr>
            <a:normAutofit fontScale="90000"/>
          </a:bodyPr>
          <a:lstStyle/>
          <a:p>
            <a:r>
              <a:rPr kumimoji="0" lang="ru-RU" sz="3000" b="1" i="0" u="none" strike="noStrike" kern="0" cap="none" spc="0" normalizeH="0" baseline="0" noProof="0" dirty="0" smtClean="0">
                <a:ln>
                  <a:noFill/>
                </a:ln>
                <a:solidFill>
                  <a:srgbClr val="009900"/>
                </a:solidFill>
                <a:effectLst/>
                <a:uLnTx/>
                <a:uFillTx/>
                <a:latin typeface="Times New Roman"/>
                <a:ea typeface="Calibri"/>
                <a:cs typeface="Times New Roman"/>
              </a:rPr>
              <a:t/>
            </a:r>
            <a:br>
              <a:rPr kumimoji="0" lang="ru-RU" sz="3000" b="1" i="0" u="none" strike="noStrike" kern="0" cap="none" spc="0" normalizeH="0" baseline="0" noProof="0" dirty="0" smtClean="0">
                <a:ln>
                  <a:noFill/>
                </a:ln>
                <a:solidFill>
                  <a:srgbClr val="009900"/>
                </a:solidFill>
                <a:effectLst/>
                <a:uLnTx/>
                <a:uFillTx/>
                <a:latin typeface="Times New Roman"/>
                <a:ea typeface="Calibri"/>
                <a:cs typeface="Times New Roman"/>
              </a:rPr>
            </a:br>
            <a:r>
              <a:rPr kumimoji="0" lang="ru-RU" sz="3000" b="1" i="0" u="none" strike="noStrike" kern="0" cap="none" spc="0" normalizeH="0" baseline="0" noProof="0" dirty="0" smtClean="0">
                <a:ln>
                  <a:noFill/>
                </a:ln>
                <a:solidFill>
                  <a:srgbClr val="009900"/>
                </a:solidFill>
                <a:effectLst/>
                <a:uLnTx/>
                <a:uFillTx/>
                <a:latin typeface="Times New Roman"/>
                <a:ea typeface="Calibri"/>
                <a:cs typeface="Times New Roman"/>
              </a:rPr>
              <a:t>Системно-</a:t>
            </a:r>
            <a:r>
              <a:rPr kumimoji="0" lang="ru-RU" sz="3000" b="1" i="0" u="none" strike="noStrike" kern="0" cap="none" spc="0" normalizeH="0" baseline="0" noProof="0" dirty="0" err="1" smtClean="0">
                <a:ln>
                  <a:noFill/>
                </a:ln>
                <a:solidFill>
                  <a:srgbClr val="009900"/>
                </a:solidFill>
                <a:effectLst/>
                <a:uLnTx/>
                <a:uFillTx/>
                <a:latin typeface="Times New Roman"/>
                <a:ea typeface="Calibri"/>
                <a:cs typeface="Times New Roman"/>
              </a:rPr>
              <a:t>деятельностный</a:t>
            </a:r>
            <a:r>
              <a:rPr kumimoji="0" lang="ru-RU" sz="3000" b="1" i="0" u="none" strike="noStrike" kern="0" cap="none" spc="0" normalizeH="0" baseline="0" noProof="0" dirty="0" smtClean="0">
                <a:ln>
                  <a:noFill/>
                </a:ln>
                <a:solidFill>
                  <a:srgbClr val="009900"/>
                </a:solidFill>
                <a:effectLst/>
                <a:uLnTx/>
                <a:uFillTx/>
                <a:latin typeface="Times New Roman"/>
                <a:ea typeface="Calibri"/>
                <a:cs typeface="Times New Roman"/>
              </a:rPr>
              <a:t> подход на уроках музыки в контексте  реализации ФГОС</a:t>
            </a:r>
            <a:r>
              <a:rPr lang="ru-RU" sz="3000" b="1" kern="0" dirty="0">
                <a:solidFill>
                  <a:srgbClr val="009900"/>
                </a:solidFill>
                <a:ea typeface="Calibri"/>
                <a:cs typeface="Times New Roman"/>
              </a:rPr>
              <a:t/>
            </a:r>
            <a:br>
              <a:rPr lang="ru-RU" sz="3000" b="1" kern="0" dirty="0">
                <a:solidFill>
                  <a:srgbClr val="009900"/>
                </a:solidFill>
                <a:ea typeface="Calibri"/>
                <a:cs typeface="Times New Roman"/>
              </a:rPr>
            </a:br>
            <a:endParaRPr lang="ru-RU" dirty="0"/>
          </a:p>
        </p:txBody>
      </p:sp>
      <p:sp>
        <p:nvSpPr>
          <p:cNvPr id="3" name="Подзаголовок 2"/>
          <p:cNvSpPr>
            <a:spLocks noGrp="1"/>
          </p:cNvSpPr>
          <p:nvPr>
            <p:ph type="subTitle" idx="1"/>
          </p:nvPr>
        </p:nvSpPr>
        <p:spPr>
          <a:xfrm>
            <a:off x="3563888" y="1700808"/>
            <a:ext cx="5184576" cy="4608512"/>
          </a:xfrm>
        </p:spPr>
        <p:txBody>
          <a:bodyPr>
            <a:normAutofit fontScale="92500" lnSpcReduction="10000"/>
          </a:bodyPr>
          <a:lstStyle/>
          <a:p>
            <a:pPr lvl="0" fontAlgn="base">
              <a:spcBef>
                <a:spcPct val="0"/>
              </a:spcBef>
              <a:spcAft>
                <a:spcPct val="0"/>
              </a:spcAft>
              <a:defRPr/>
            </a:pPr>
            <a:r>
              <a:rPr lang="ru-RU" b="1" kern="0" dirty="0">
                <a:solidFill>
                  <a:srgbClr val="009900"/>
                </a:solidFill>
                <a:latin typeface="Times New Roman" pitchFamily="18" charset="0"/>
                <a:ea typeface="Calibri"/>
                <a:cs typeface="Times New Roman" pitchFamily="18" charset="0"/>
              </a:rPr>
              <a:t>Описание опыта работы учителя музыки </a:t>
            </a:r>
          </a:p>
          <a:p>
            <a:pPr lvl="0" fontAlgn="base">
              <a:spcBef>
                <a:spcPct val="0"/>
              </a:spcBef>
              <a:spcAft>
                <a:spcPct val="0"/>
              </a:spcAft>
              <a:defRPr/>
            </a:pPr>
            <a:r>
              <a:rPr lang="en-US" b="1" kern="0" dirty="0">
                <a:solidFill>
                  <a:srgbClr val="009900"/>
                </a:solidFill>
                <a:latin typeface="Times New Roman" pitchFamily="18" charset="0"/>
                <a:ea typeface="Calibri"/>
                <a:cs typeface="Times New Roman" pitchFamily="18" charset="0"/>
              </a:rPr>
              <a:t>I </a:t>
            </a:r>
            <a:r>
              <a:rPr lang="ru-RU" b="1" kern="0" dirty="0">
                <a:solidFill>
                  <a:srgbClr val="009900"/>
                </a:solidFill>
                <a:latin typeface="Times New Roman" pitchFamily="18" charset="0"/>
                <a:ea typeface="Calibri"/>
                <a:cs typeface="Times New Roman" pitchFamily="18" charset="0"/>
              </a:rPr>
              <a:t>квалификационной категории </a:t>
            </a:r>
          </a:p>
          <a:p>
            <a:pPr lvl="0" fontAlgn="base">
              <a:spcBef>
                <a:spcPct val="0"/>
              </a:spcBef>
              <a:spcAft>
                <a:spcPct val="0"/>
              </a:spcAft>
              <a:defRPr/>
            </a:pPr>
            <a:r>
              <a:rPr lang="ru-RU" b="1" kern="0" dirty="0">
                <a:solidFill>
                  <a:srgbClr val="009900"/>
                </a:solidFill>
                <a:latin typeface="Times New Roman" pitchFamily="18" charset="0"/>
                <a:ea typeface="Calibri"/>
                <a:cs typeface="Times New Roman" pitchFamily="18" charset="0"/>
              </a:rPr>
              <a:t>Мироновой </a:t>
            </a:r>
          </a:p>
          <a:p>
            <a:pPr lvl="0" fontAlgn="base">
              <a:spcBef>
                <a:spcPct val="0"/>
              </a:spcBef>
              <a:spcAft>
                <a:spcPct val="0"/>
              </a:spcAft>
              <a:defRPr/>
            </a:pPr>
            <a:r>
              <a:rPr lang="ru-RU" b="1" kern="0" dirty="0">
                <a:solidFill>
                  <a:srgbClr val="009900"/>
                </a:solidFill>
                <a:latin typeface="Times New Roman" pitchFamily="18" charset="0"/>
                <a:ea typeface="Calibri"/>
                <a:cs typeface="Times New Roman" pitchFamily="18" charset="0"/>
              </a:rPr>
              <a:t>Нины Викторовны</a:t>
            </a:r>
          </a:p>
          <a:p>
            <a:pPr lvl="0" fontAlgn="base">
              <a:spcBef>
                <a:spcPct val="0"/>
              </a:spcBef>
              <a:spcAft>
                <a:spcPct val="0"/>
              </a:spcAft>
              <a:defRPr/>
            </a:pPr>
            <a:endParaRPr lang="ru-RU" kern="0" dirty="0">
              <a:solidFill>
                <a:srgbClr val="009900"/>
              </a:solidFill>
              <a:latin typeface="Times New Roman" pitchFamily="18" charset="0"/>
              <a:ea typeface="Calibri"/>
              <a:cs typeface="Times New Roman" pitchFamily="18" charset="0"/>
            </a:endParaRPr>
          </a:p>
          <a:p>
            <a:pPr lvl="0" fontAlgn="base">
              <a:spcBef>
                <a:spcPct val="0"/>
              </a:spcBef>
              <a:spcAft>
                <a:spcPct val="0"/>
              </a:spcAft>
              <a:defRPr/>
            </a:pPr>
            <a:r>
              <a:rPr lang="ru-RU" sz="2600" b="1" kern="0" dirty="0">
                <a:solidFill>
                  <a:srgbClr val="009900"/>
                </a:solidFill>
                <a:latin typeface="Times New Roman" pitchFamily="18" charset="0"/>
                <a:ea typeface="Calibri"/>
                <a:cs typeface="Times New Roman" pitchFamily="18" charset="0"/>
              </a:rPr>
              <a:t>МКОУ «Средняя общеобразовательная школа №6»</a:t>
            </a:r>
          </a:p>
          <a:p>
            <a:pPr lvl="0" fontAlgn="base">
              <a:spcBef>
                <a:spcPct val="0"/>
              </a:spcBef>
              <a:spcAft>
                <a:spcPct val="0"/>
              </a:spcAft>
              <a:defRPr/>
            </a:pPr>
            <a:r>
              <a:rPr lang="ru-RU" sz="2600" b="1" kern="0" dirty="0">
                <a:solidFill>
                  <a:srgbClr val="009900"/>
                </a:solidFill>
                <a:latin typeface="Times New Roman" pitchFamily="18" charset="0"/>
                <a:ea typeface="Calibri"/>
                <a:cs typeface="Times New Roman" pitchFamily="18" charset="0"/>
              </a:rPr>
              <a:t>п. </a:t>
            </a:r>
            <a:r>
              <a:rPr lang="ru-RU" sz="2600" b="1" kern="0" dirty="0" err="1">
                <a:solidFill>
                  <a:srgbClr val="009900"/>
                </a:solidFill>
                <a:latin typeface="Times New Roman" pitchFamily="18" charset="0"/>
                <a:ea typeface="Calibri"/>
                <a:cs typeface="Times New Roman" pitchFamily="18" charset="0"/>
              </a:rPr>
              <a:t>Медвеженский</a:t>
            </a:r>
            <a:r>
              <a:rPr lang="ru-RU" sz="2600" b="1" kern="0" dirty="0">
                <a:solidFill>
                  <a:srgbClr val="009900"/>
                </a:solidFill>
                <a:latin typeface="Times New Roman" pitchFamily="18" charset="0"/>
                <a:ea typeface="Calibri"/>
                <a:cs typeface="Times New Roman" pitchFamily="18" charset="0"/>
              </a:rPr>
              <a:t/>
            </a:r>
            <a:br>
              <a:rPr lang="ru-RU" sz="2600" b="1" kern="0" dirty="0">
                <a:solidFill>
                  <a:srgbClr val="009900"/>
                </a:solidFill>
                <a:latin typeface="Times New Roman" pitchFamily="18" charset="0"/>
                <a:ea typeface="Calibri"/>
                <a:cs typeface="Times New Roman" pitchFamily="18" charset="0"/>
              </a:rPr>
            </a:br>
            <a:endParaRPr lang="ru-RU" sz="2600" b="1" dirty="0">
              <a:solidFill>
                <a:srgbClr val="000000"/>
              </a:solidFill>
              <a:latin typeface="Times New Roman" pitchFamily="18" charset="0"/>
              <a:cs typeface="Times New Roman" pitchFamily="18" charset="0"/>
            </a:endParaRPr>
          </a:p>
          <a:p>
            <a:endParaRPr lang="ru-RU" dirty="0"/>
          </a:p>
        </p:txBody>
      </p:sp>
      <p:pic>
        <p:nvPicPr>
          <p:cNvPr id="6" name="Picture 2" descr="C:\Users\USER\Desktop\Миронова.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7213" y="1844824"/>
            <a:ext cx="2536825" cy="383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6535371"/>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760"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5" name="Прямоугольник 4"/>
          <p:cNvSpPr/>
          <p:nvPr/>
        </p:nvSpPr>
        <p:spPr>
          <a:xfrm>
            <a:off x="971600" y="1678742"/>
            <a:ext cx="7416824" cy="410882"/>
          </a:xfrm>
          <a:prstGeom prst="rect">
            <a:avLst/>
          </a:prstGeom>
        </p:spPr>
        <p:txBody>
          <a:bodyPr wrap="square">
            <a:spAutoFit/>
          </a:bodyPr>
          <a:lstStyle/>
          <a:p>
            <a:pPr marL="457200">
              <a:lnSpc>
                <a:spcPct val="115000"/>
              </a:lnSpc>
              <a:spcAft>
                <a:spcPts val="1000"/>
              </a:spcAft>
            </a:pPr>
            <a:r>
              <a:rPr lang="ru-RU" dirty="0">
                <a:solidFill>
                  <a:srgbClr val="009900"/>
                </a:solidFill>
                <a:latin typeface="Times New Roman"/>
                <a:ea typeface="Calibri"/>
                <a:cs typeface="Times New Roman"/>
              </a:rPr>
              <a:t> </a:t>
            </a:r>
            <a:endParaRPr lang="ru-RU" sz="1400" dirty="0">
              <a:solidFill>
                <a:srgbClr val="009900"/>
              </a:solidFill>
              <a:ea typeface="Calibri"/>
              <a:cs typeface="Times New Roman"/>
            </a:endParaRPr>
          </a:p>
        </p:txBody>
      </p:sp>
      <p:pic>
        <p:nvPicPr>
          <p:cNvPr id="2051" name="Picture 3" descr="C:\Users\USER\Desktop\Материалы к презентации опыта\Проект Мир танца Титульник.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9361" y="306128"/>
            <a:ext cx="8445697" cy="6337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565119"/>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760"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5" name="Прямоугольник 4"/>
          <p:cNvSpPr/>
          <p:nvPr/>
        </p:nvSpPr>
        <p:spPr>
          <a:xfrm>
            <a:off x="971600" y="1678742"/>
            <a:ext cx="7416824" cy="410882"/>
          </a:xfrm>
          <a:prstGeom prst="rect">
            <a:avLst/>
          </a:prstGeom>
        </p:spPr>
        <p:txBody>
          <a:bodyPr wrap="square">
            <a:spAutoFit/>
          </a:bodyPr>
          <a:lstStyle/>
          <a:p>
            <a:pPr marL="457200">
              <a:lnSpc>
                <a:spcPct val="115000"/>
              </a:lnSpc>
              <a:spcAft>
                <a:spcPts val="1000"/>
              </a:spcAft>
            </a:pPr>
            <a:r>
              <a:rPr lang="ru-RU" dirty="0">
                <a:solidFill>
                  <a:srgbClr val="009900"/>
                </a:solidFill>
                <a:latin typeface="Times New Roman"/>
                <a:ea typeface="Calibri"/>
                <a:cs typeface="Times New Roman"/>
              </a:rPr>
              <a:t> </a:t>
            </a:r>
            <a:endParaRPr lang="ru-RU" sz="1400" dirty="0">
              <a:solidFill>
                <a:srgbClr val="009900"/>
              </a:solidFill>
              <a:ea typeface="Calibri"/>
              <a:cs typeface="Times New Roman"/>
            </a:endParaRPr>
          </a:p>
        </p:txBody>
      </p:sp>
      <p:pic>
        <p:nvPicPr>
          <p:cNvPr id="3074" name="Picture 2" descr="C:\Users\USER\Desktop\Материалы к презентации опыта\Проект Тембр.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3206" y="420906"/>
            <a:ext cx="8661604" cy="6120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9562287"/>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5" name="Прямоугольник 4"/>
          <p:cNvSpPr/>
          <p:nvPr/>
        </p:nvSpPr>
        <p:spPr>
          <a:xfrm>
            <a:off x="971600" y="1678742"/>
            <a:ext cx="7416824" cy="5206810"/>
          </a:xfrm>
          <a:prstGeom prst="rect">
            <a:avLst/>
          </a:prstGeom>
        </p:spPr>
        <p:txBody>
          <a:bodyPr wrap="square">
            <a:spAutoFit/>
          </a:bodyPr>
          <a:lstStyle/>
          <a:p>
            <a:pPr marL="342900" lvl="0" indent="-342900">
              <a:lnSpc>
                <a:spcPct val="115000"/>
              </a:lnSpc>
              <a:spcAft>
                <a:spcPts val="0"/>
              </a:spcAft>
              <a:buFont typeface="Symbol"/>
              <a:buChar char=""/>
            </a:pPr>
            <a:endParaRPr lang="ru-RU" sz="1700" dirty="0" smtClean="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smtClean="0">
                <a:solidFill>
                  <a:srgbClr val="009900"/>
                </a:solidFill>
                <a:latin typeface="Times New Roman" pitchFamily="18" charset="0"/>
                <a:ea typeface="Calibri"/>
                <a:cs typeface="Times New Roman" pitchFamily="18" charset="0"/>
              </a:rPr>
              <a:t>Иллюстрации </a:t>
            </a:r>
            <a:r>
              <a:rPr lang="ru-RU" sz="1700" dirty="0">
                <a:solidFill>
                  <a:srgbClr val="009900"/>
                </a:solidFill>
                <a:latin typeface="Times New Roman" pitchFamily="18" charset="0"/>
                <a:ea typeface="Calibri"/>
                <a:cs typeface="Times New Roman" pitchFamily="18" charset="0"/>
              </a:rPr>
              <a:t>к музыкальным </a:t>
            </a:r>
            <a:r>
              <a:rPr lang="ru-RU" sz="1700" dirty="0" smtClean="0">
                <a:solidFill>
                  <a:srgbClr val="009900"/>
                </a:solidFill>
                <a:latin typeface="Times New Roman" pitchFamily="18" charset="0"/>
                <a:ea typeface="Calibri"/>
                <a:cs typeface="Times New Roman" pitchFamily="18" charset="0"/>
              </a:rPr>
              <a:t>произведениям.</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Слушание музыки </a:t>
            </a:r>
            <a:r>
              <a:rPr lang="ru-RU" sz="1700" dirty="0" smtClean="0">
                <a:solidFill>
                  <a:srgbClr val="009900"/>
                </a:solidFill>
                <a:latin typeface="Times New Roman" pitchFamily="18" charset="0"/>
                <a:ea typeface="Calibri"/>
                <a:cs typeface="Times New Roman" pitchFamily="18" charset="0"/>
              </a:rPr>
              <a:t>дома.</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smtClean="0">
                <a:solidFill>
                  <a:srgbClr val="009900"/>
                </a:solidFill>
                <a:latin typeface="Times New Roman" pitchFamily="18" charset="0"/>
                <a:ea typeface="Calibri"/>
                <a:cs typeface="Times New Roman" pitchFamily="18" charset="0"/>
              </a:rPr>
              <a:t>Сочинение-миниатюра.</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Дополнение таблицы анализа музыкальных </a:t>
            </a:r>
            <a:r>
              <a:rPr lang="ru-RU" sz="1700" dirty="0" smtClean="0">
                <a:solidFill>
                  <a:srgbClr val="009900"/>
                </a:solidFill>
                <a:latin typeface="Times New Roman" pitchFamily="18" charset="0"/>
                <a:ea typeface="Calibri"/>
                <a:cs typeface="Times New Roman" pitchFamily="18" charset="0"/>
              </a:rPr>
              <a:t>произведений.</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Придумывание вопросов, загадок к изученным терминам, произведениям, ключевым </a:t>
            </a:r>
            <a:r>
              <a:rPr lang="ru-RU" sz="1700" dirty="0" smtClean="0">
                <a:solidFill>
                  <a:srgbClr val="009900"/>
                </a:solidFill>
                <a:latin typeface="Times New Roman" pitchFamily="18" charset="0"/>
                <a:ea typeface="Calibri"/>
                <a:cs typeface="Times New Roman" pitchFamily="18" charset="0"/>
              </a:rPr>
              <a:t>словам.</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Составление </a:t>
            </a:r>
            <a:r>
              <a:rPr lang="ru-RU" sz="1700" dirty="0" smtClean="0">
                <a:solidFill>
                  <a:srgbClr val="009900"/>
                </a:solidFill>
                <a:latin typeface="Times New Roman" pitchFamily="18" charset="0"/>
                <a:ea typeface="Calibri"/>
                <a:cs typeface="Times New Roman" pitchFamily="18" charset="0"/>
              </a:rPr>
              <a:t>кроссворда.</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Я-композитор (рассказ о себе, о своём произведении, о месте персонажа в произведении).</a:t>
            </a: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Написание </a:t>
            </a:r>
            <a:r>
              <a:rPr lang="ru-RU" sz="1700" dirty="0" err="1" smtClean="0">
                <a:solidFill>
                  <a:srgbClr val="009900"/>
                </a:solidFill>
                <a:latin typeface="Times New Roman" pitchFamily="18" charset="0"/>
                <a:ea typeface="Calibri"/>
                <a:cs typeface="Times New Roman" pitchFamily="18" charset="0"/>
              </a:rPr>
              <a:t>синквейна</a:t>
            </a:r>
            <a:r>
              <a:rPr lang="ru-RU" sz="1700" dirty="0" smtClean="0">
                <a:solidFill>
                  <a:srgbClr val="009900"/>
                </a:solidFill>
                <a:latin typeface="Times New Roman" pitchFamily="18" charset="0"/>
                <a:ea typeface="Calibri"/>
                <a:cs typeface="Times New Roman" pitchFamily="18" charset="0"/>
              </a:rPr>
              <a:t>.</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Размышления о высказываниях о музыке, пении, исполнительском </a:t>
            </a:r>
            <a:r>
              <a:rPr lang="ru-RU" sz="1700" dirty="0" smtClean="0">
                <a:solidFill>
                  <a:srgbClr val="009900"/>
                </a:solidFill>
                <a:latin typeface="Times New Roman" pitchFamily="18" charset="0"/>
                <a:ea typeface="Calibri"/>
                <a:cs typeface="Times New Roman" pitchFamily="18" charset="0"/>
              </a:rPr>
              <a:t>мастерстве.</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Поиск музыкальных </a:t>
            </a:r>
            <a:r>
              <a:rPr lang="ru-RU" sz="1700" dirty="0" smtClean="0">
                <a:solidFill>
                  <a:srgbClr val="009900"/>
                </a:solidFill>
                <a:latin typeface="Times New Roman" pitchFamily="18" charset="0"/>
                <a:ea typeface="Calibri"/>
                <a:cs typeface="Times New Roman" pitchFamily="18" charset="0"/>
              </a:rPr>
              <a:t>примеров.</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Составление рейтинга популярности </a:t>
            </a:r>
            <a:r>
              <a:rPr lang="ru-RU" sz="1700" dirty="0" smtClean="0">
                <a:solidFill>
                  <a:srgbClr val="009900"/>
                </a:solidFill>
                <a:latin typeface="Times New Roman" pitchFamily="18" charset="0"/>
                <a:ea typeface="Calibri"/>
                <a:cs typeface="Times New Roman" pitchFamily="18" charset="0"/>
              </a:rPr>
              <a:t>произведения.</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0"/>
              </a:spcAft>
              <a:buFont typeface="Symbol"/>
              <a:buChar char=""/>
            </a:pPr>
            <a:r>
              <a:rPr lang="ru-RU" sz="1700" dirty="0">
                <a:solidFill>
                  <a:srgbClr val="009900"/>
                </a:solidFill>
                <a:latin typeface="Times New Roman" pitchFamily="18" charset="0"/>
                <a:ea typeface="Calibri"/>
                <a:cs typeface="Times New Roman" pitchFamily="18" charset="0"/>
              </a:rPr>
              <a:t>Написание музыкального </a:t>
            </a:r>
            <a:r>
              <a:rPr lang="ru-RU" sz="1700" dirty="0" smtClean="0">
                <a:solidFill>
                  <a:srgbClr val="009900"/>
                </a:solidFill>
                <a:latin typeface="Times New Roman" pitchFamily="18" charset="0"/>
                <a:ea typeface="Calibri"/>
                <a:cs typeface="Times New Roman" pitchFamily="18" charset="0"/>
              </a:rPr>
              <a:t>словаря.</a:t>
            </a:r>
            <a:endParaRPr lang="ru-RU" sz="1700" dirty="0">
              <a:solidFill>
                <a:srgbClr val="009900"/>
              </a:solidFill>
              <a:latin typeface="Times New Roman" pitchFamily="18" charset="0"/>
              <a:ea typeface="Calibri"/>
              <a:cs typeface="Times New Roman" pitchFamily="18" charset="0"/>
            </a:endParaRPr>
          </a:p>
          <a:p>
            <a:pPr marL="342900" lvl="0" indent="-342900">
              <a:lnSpc>
                <a:spcPct val="115000"/>
              </a:lnSpc>
              <a:spcAft>
                <a:spcPts val="1000"/>
              </a:spcAft>
              <a:buFont typeface="Symbol"/>
              <a:buChar char=""/>
            </a:pPr>
            <a:r>
              <a:rPr lang="ru-RU" sz="1700" dirty="0">
                <a:solidFill>
                  <a:srgbClr val="009900"/>
                </a:solidFill>
                <a:latin typeface="Times New Roman" pitchFamily="18" charset="0"/>
                <a:ea typeface="Calibri"/>
                <a:cs typeface="Times New Roman" pitchFamily="18" charset="0"/>
              </a:rPr>
              <a:t>Подготовка </a:t>
            </a:r>
            <a:r>
              <a:rPr lang="ru-RU" sz="1700" dirty="0" smtClean="0">
                <a:solidFill>
                  <a:srgbClr val="009900"/>
                </a:solidFill>
                <a:latin typeface="Times New Roman" pitchFamily="18" charset="0"/>
                <a:ea typeface="Calibri"/>
                <a:cs typeface="Times New Roman" pitchFamily="18" charset="0"/>
              </a:rPr>
              <a:t>презентаций.</a:t>
            </a:r>
            <a:r>
              <a:rPr lang="ru-RU" sz="1700" dirty="0">
                <a:solidFill>
                  <a:srgbClr val="009900"/>
                </a:solidFill>
                <a:latin typeface="Times New Roman" pitchFamily="18" charset="0"/>
                <a:ea typeface="Calibri"/>
                <a:cs typeface="Times New Roman" pitchFamily="18" charset="0"/>
              </a:rPr>
              <a:t> </a:t>
            </a:r>
          </a:p>
        </p:txBody>
      </p:sp>
      <p:sp>
        <p:nvSpPr>
          <p:cNvPr id="9" name="Прямоугольник 8"/>
          <p:cNvSpPr/>
          <p:nvPr/>
        </p:nvSpPr>
        <p:spPr>
          <a:xfrm>
            <a:off x="971600" y="764705"/>
            <a:ext cx="7848872" cy="1015663"/>
          </a:xfrm>
          <a:prstGeom prst="rect">
            <a:avLst/>
          </a:prstGeom>
        </p:spPr>
        <p:txBody>
          <a:bodyPr wrap="square">
            <a:spAutoFit/>
          </a:bodyPr>
          <a:lstStyle/>
          <a:p>
            <a:pPr>
              <a:spcAft>
                <a:spcPts val="0"/>
              </a:spcAft>
            </a:pPr>
            <a:r>
              <a:rPr lang="ru-RU" sz="2000" b="1" dirty="0">
                <a:solidFill>
                  <a:srgbClr val="009900"/>
                </a:solidFill>
                <a:latin typeface="Times New Roman"/>
                <a:ea typeface="Calibri"/>
                <a:cs typeface="Times New Roman"/>
              </a:rPr>
              <a:t>Технология индивидуально-</a:t>
            </a:r>
            <a:r>
              <a:rPr lang="ru-RU" sz="2000" b="1" dirty="0" err="1">
                <a:solidFill>
                  <a:srgbClr val="009900"/>
                </a:solidFill>
                <a:latin typeface="Times New Roman"/>
                <a:ea typeface="Calibri"/>
                <a:cs typeface="Times New Roman"/>
              </a:rPr>
              <a:t>деятельностного</a:t>
            </a:r>
            <a:r>
              <a:rPr lang="ru-RU" sz="2000" b="1" dirty="0">
                <a:solidFill>
                  <a:srgbClr val="009900"/>
                </a:solidFill>
                <a:latin typeface="Times New Roman"/>
                <a:ea typeface="Calibri"/>
                <a:cs typeface="Times New Roman"/>
              </a:rPr>
              <a:t> подхода</a:t>
            </a:r>
            <a:r>
              <a:rPr lang="ru-RU" sz="2000" dirty="0">
                <a:solidFill>
                  <a:srgbClr val="009900"/>
                </a:solidFill>
                <a:latin typeface="Times New Roman"/>
                <a:ea typeface="Calibri"/>
                <a:cs typeface="Times New Roman"/>
              </a:rPr>
              <a:t> применяется при разработке </a:t>
            </a:r>
            <a:r>
              <a:rPr lang="ru-RU" sz="2000" dirty="0" err="1">
                <a:solidFill>
                  <a:srgbClr val="009900"/>
                </a:solidFill>
                <a:latin typeface="Times New Roman"/>
                <a:ea typeface="Calibri"/>
                <a:cs typeface="Times New Roman"/>
              </a:rPr>
              <a:t>разноуровневых</a:t>
            </a:r>
            <a:r>
              <a:rPr lang="ru-RU" sz="2000" dirty="0">
                <a:solidFill>
                  <a:srgbClr val="009900"/>
                </a:solidFill>
                <a:latin typeface="Times New Roman"/>
                <a:ea typeface="Calibri"/>
                <a:cs typeface="Times New Roman"/>
              </a:rPr>
              <a:t> заданий на уроке и домашних заданий</a:t>
            </a:r>
            <a:r>
              <a:rPr lang="ru-RU" sz="2000" dirty="0" smtClean="0">
                <a:solidFill>
                  <a:srgbClr val="009900"/>
                </a:solidFill>
                <a:latin typeface="Times New Roman"/>
                <a:ea typeface="Calibri"/>
                <a:cs typeface="Times New Roman"/>
              </a:rPr>
              <a:t>:</a:t>
            </a:r>
            <a:endParaRPr lang="ru-RU" sz="2000" dirty="0">
              <a:solidFill>
                <a:srgbClr val="009900"/>
              </a:solidFill>
              <a:ea typeface="Calibri"/>
              <a:cs typeface="Times New Roman"/>
            </a:endParaRPr>
          </a:p>
        </p:txBody>
      </p:sp>
    </p:spTree>
    <p:extLst>
      <p:ext uri="{BB962C8B-B14F-4D97-AF65-F5344CB8AC3E}">
        <p14:creationId xmlns:p14="http://schemas.microsoft.com/office/powerpoint/2010/main" val="648947173"/>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70294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9" name="Прямоугольник 8"/>
          <p:cNvSpPr/>
          <p:nvPr/>
        </p:nvSpPr>
        <p:spPr>
          <a:xfrm>
            <a:off x="1403648" y="764705"/>
            <a:ext cx="6120680" cy="584775"/>
          </a:xfrm>
          <a:prstGeom prst="rect">
            <a:avLst/>
          </a:prstGeom>
        </p:spPr>
        <p:txBody>
          <a:bodyPr wrap="square">
            <a:spAutoFit/>
          </a:bodyPr>
          <a:lstStyle/>
          <a:p>
            <a:pPr algn="ctr">
              <a:spcAft>
                <a:spcPts val="0"/>
              </a:spcAft>
            </a:pPr>
            <a:r>
              <a:rPr lang="ru-RU" sz="3200" b="1" dirty="0" smtClean="0">
                <a:solidFill>
                  <a:srgbClr val="009900"/>
                </a:solidFill>
                <a:latin typeface="Times New Roman" pitchFamily="18" charset="0"/>
                <a:ea typeface="Calibri"/>
                <a:cs typeface="Times New Roman" pitchFamily="18" charset="0"/>
              </a:rPr>
              <a:t>6 класс «Космический пейзаж»</a:t>
            </a:r>
            <a:endParaRPr lang="ru-RU" sz="3200" b="1" dirty="0">
              <a:solidFill>
                <a:srgbClr val="009900"/>
              </a:solidFill>
              <a:latin typeface="Times New Roman" pitchFamily="18" charset="0"/>
              <a:ea typeface="Calibri"/>
              <a:cs typeface="Times New Roman" pitchFamily="18" charset="0"/>
            </a:endParaRPr>
          </a:p>
        </p:txBody>
      </p:sp>
      <p:pic>
        <p:nvPicPr>
          <p:cNvPr id="4098" name="Picture 2" descr="C:\Users\USER\Desktop\Материалы к презентации опыта\img04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8855" y="1401017"/>
            <a:ext cx="3818629" cy="269989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USER\Desktop\Материалы к презентации опыта\img04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79010" y="1339808"/>
            <a:ext cx="3881292" cy="274419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USER\Desktop\Материалы к презентации опыта\img047.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663236" y="4212376"/>
            <a:ext cx="3745519" cy="2650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12474"/>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202901" cy="706635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9" name="Прямоугольник 8"/>
          <p:cNvSpPr/>
          <p:nvPr/>
        </p:nvSpPr>
        <p:spPr>
          <a:xfrm>
            <a:off x="827584" y="764707"/>
            <a:ext cx="7488832" cy="461665"/>
          </a:xfrm>
          <a:prstGeom prst="rect">
            <a:avLst/>
          </a:prstGeom>
        </p:spPr>
        <p:txBody>
          <a:bodyPr wrap="square">
            <a:spAutoFit/>
          </a:bodyPr>
          <a:lstStyle/>
          <a:p>
            <a:pPr algn="ctr">
              <a:spcAft>
                <a:spcPts val="0"/>
              </a:spcAft>
            </a:pPr>
            <a:r>
              <a:rPr lang="ru-RU" sz="2400" b="1" dirty="0">
                <a:solidFill>
                  <a:srgbClr val="009900"/>
                </a:solidFill>
                <a:latin typeface="Times New Roman" pitchFamily="18" charset="0"/>
                <a:ea typeface="Calibri"/>
                <a:cs typeface="Times New Roman" pitchFamily="18" charset="0"/>
              </a:rPr>
              <a:t>9</a:t>
            </a:r>
            <a:r>
              <a:rPr lang="ru-RU" sz="2400" b="1" dirty="0" smtClean="0">
                <a:solidFill>
                  <a:srgbClr val="009900"/>
                </a:solidFill>
                <a:latin typeface="Times New Roman" pitchFamily="18" charset="0"/>
                <a:ea typeface="Calibri"/>
                <a:cs typeface="Times New Roman" pitchFamily="18" charset="0"/>
              </a:rPr>
              <a:t> класс «Джазовые композиции»</a:t>
            </a:r>
            <a:endParaRPr lang="ru-RU" sz="2400" b="1" dirty="0">
              <a:solidFill>
                <a:srgbClr val="009900"/>
              </a:solidFill>
              <a:latin typeface="Times New Roman" pitchFamily="18" charset="0"/>
              <a:ea typeface="Calibri"/>
              <a:cs typeface="Times New Roman" pitchFamily="18" charset="0"/>
            </a:endParaRPr>
          </a:p>
        </p:txBody>
      </p:sp>
      <p:pic>
        <p:nvPicPr>
          <p:cNvPr id="5122" name="Picture 2" descr="C:\Users\USER\Desktop\Материалы к презентации опыта\img03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0039" y="1401743"/>
            <a:ext cx="3508648" cy="2480724"/>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USER\Desktop\Материалы к презентации опыта\img04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25416" y="1401743"/>
            <a:ext cx="3508648" cy="248072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USER\Desktop\Материалы к презентации опыта\img044.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0150" y="4236396"/>
            <a:ext cx="3654650" cy="2583952"/>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USER\Desktop\Материалы к презентации опыта\img045.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25416" y="4236396"/>
            <a:ext cx="3508648" cy="2480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3050647"/>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solidFill>
                <a:prstClr val="black"/>
              </a:solidFill>
              <a:latin typeface="Times New Roman"/>
              <a:ea typeface="Calibri"/>
            </a:endParaRPr>
          </a:p>
          <a:p>
            <a:endParaRPr lang="ru-RU" dirty="0">
              <a:solidFill>
                <a:prstClr val="black"/>
              </a:solidFill>
            </a:endParaRPr>
          </a:p>
        </p:txBody>
      </p:sp>
      <p:sp>
        <p:nvSpPr>
          <p:cNvPr id="8" name="Прямоугольник 7"/>
          <p:cNvSpPr/>
          <p:nvPr/>
        </p:nvSpPr>
        <p:spPr>
          <a:xfrm>
            <a:off x="251520" y="764705"/>
            <a:ext cx="8712968" cy="587853"/>
          </a:xfrm>
          <a:prstGeom prst="rect">
            <a:avLst/>
          </a:prstGeom>
        </p:spPr>
        <p:txBody>
          <a:bodyPr wrap="square">
            <a:spAutoFit/>
          </a:bodyPr>
          <a:lstStyle/>
          <a:p>
            <a:pPr marL="457200" algn="ctr">
              <a:lnSpc>
                <a:spcPct val="115000"/>
              </a:lnSpc>
              <a:spcAft>
                <a:spcPts val="1000"/>
              </a:spcAft>
            </a:pPr>
            <a:r>
              <a:rPr lang="ru-RU" sz="2800" b="1" dirty="0">
                <a:solidFill>
                  <a:srgbClr val="009900"/>
                </a:solidFill>
                <a:latin typeface="Times New Roman"/>
                <a:ea typeface="Calibri"/>
                <a:cs typeface="Times New Roman"/>
              </a:rPr>
              <a:t>Информационные технологии на уроках музыки</a:t>
            </a:r>
            <a:endParaRPr lang="ru-RU" sz="2800" dirty="0">
              <a:solidFill>
                <a:srgbClr val="009900"/>
              </a:solidFill>
              <a:ea typeface="Calibri"/>
              <a:cs typeface="Times New Roman"/>
            </a:endParaRPr>
          </a:p>
        </p:txBody>
      </p:sp>
      <p:sp>
        <p:nvSpPr>
          <p:cNvPr id="10" name="Прямоугольник 9"/>
          <p:cNvSpPr/>
          <p:nvPr/>
        </p:nvSpPr>
        <p:spPr>
          <a:xfrm>
            <a:off x="611560" y="1352558"/>
            <a:ext cx="8208912" cy="5509200"/>
          </a:xfrm>
          <a:prstGeom prst="rect">
            <a:avLst/>
          </a:prstGeom>
        </p:spPr>
        <p:txBody>
          <a:bodyPr wrap="square">
            <a:spAutoFit/>
          </a:bodyPr>
          <a:lstStyle/>
          <a:p>
            <a:pPr>
              <a:spcAft>
                <a:spcPts val="0"/>
              </a:spcAft>
            </a:pPr>
            <a:r>
              <a:rPr lang="ru-RU" sz="2200" dirty="0">
                <a:solidFill>
                  <a:srgbClr val="009900"/>
                </a:solidFill>
                <a:latin typeface="Times New Roman"/>
                <a:ea typeface="Calibri"/>
                <a:cs typeface="Times New Roman"/>
              </a:rPr>
              <a:t>таят в себе немалые возможности для организации и проведения занятий с использованием наглядности, что особенно актуально при изучении тем по музыке и МХК. Их применение способствует формированию эстетического чувства у учащихся, воздействуя не только на слух, но и на зрение, создавая тем самым целостный образ произведения искусства. Создаётся возможность для интенсификации учебного процесса.  Хочу отметить, что у учащихся, работающих с компьютером, формируется более высокий уровень самообразовательных навыков, умений ориентироваться в огромном потоке информации, анализировать, сравнивать, аргументировать, обобщать, делать выводы. Подготовка компьютерных презентаций – творческий процесс, часто совместная деятельность учителя и ученика. Компьютер здесь используется как самое совершенное информационное средство, а также как средство связи ученика с учителем и одноклассниками.</a:t>
            </a:r>
            <a:endParaRPr lang="ru-RU" sz="2200" dirty="0">
              <a:solidFill>
                <a:srgbClr val="009900"/>
              </a:solidFill>
              <a:ea typeface="Calibri"/>
              <a:cs typeface="Times New Roman"/>
            </a:endParaRPr>
          </a:p>
        </p:txBody>
      </p:sp>
    </p:spTree>
    <p:extLst>
      <p:ext uri="{BB962C8B-B14F-4D97-AF65-F5344CB8AC3E}">
        <p14:creationId xmlns:p14="http://schemas.microsoft.com/office/powerpoint/2010/main" val="1041334866"/>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202901" cy="706635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9" name="Прямоугольник 8"/>
          <p:cNvSpPr/>
          <p:nvPr/>
        </p:nvSpPr>
        <p:spPr>
          <a:xfrm>
            <a:off x="827584" y="764707"/>
            <a:ext cx="7488832" cy="461665"/>
          </a:xfrm>
          <a:prstGeom prst="rect">
            <a:avLst/>
          </a:prstGeom>
        </p:spPr>
        <p:txBody>
          <a:bodyPr wrap="square">
            <a:spAutoFit/>
          </a:bodyPr>
          <a:lstStyle/>
          <a:p>
            <a:pPr algn="ctr">
              <a:spcAft>
                <a:spcPts val="0"/>
              </a:spcAft>
            </a:pPr>
            <a:r>
              <a:rPr lang="ru-RU" sz="2400" b="1" dirty="0" smtClean="0">
                <a:solidFill>
                  <a:srgbClr val="009900"/>
                </a:solidFill>
                <a:latin typeface="Times New Roman" pitchFamily="18" charset="0"/>
                <a:ea typeface="Calibri"/>
                <a:cs typeface="Times New Roman" pitchFamily="18" charset="0"/>
              </a:rPr>
              <a:t>Презентации</a:t>
            </a:r>
            <a:endParaRPr lang="ru-RU" sz="2400" b="1" dirty="0">
              <a:solidFill>
                <a:srgbClr val="009900"/>
              </a:solidFill>
              <a:latin typeface="Times New Roman" pitchFamily="18" charset="0"/>
              <a:ea typeface="Calibri"/>
              <a:cs typeface="Times New Roman" pitchFamily="18" charset="0"/>
            </a:endParaRPr>
          </a:p>
        </p:txBody>
      </p:sp>
      <p:pic>
        <p:nvPicPr>
          <p:cNvPr id="6146" name="Picture 2" descr="C:\Users\USER\Desktop\Материалы к презентации опыта\Чадаева Диана.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2464" y="1209604"/>
            <a:ext cx="3577272" cy="267707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USER\Desktop\Материалы к презентации опыта\Степанов Денис.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96502" y="1226372"/>
            <a:ext cx="3546318" cy="267707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USER\Desktop\Материалы к презентации опыта\Иваненко Роман.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7238" y="4111909"/>
            <a:ext cx="3654605" cy="2712755"/>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USER\Desktop\Материалы к презентации опыта\Куксова Светлана.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21519" y="4105259"/>
            <a:ext cx="3625872" cy="2719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0066070"/>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202901" cy="706635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9" name="Прямоугольник 8"/>
          <p:cNvSpPr/>
          <p:nvPr/>
        </p:nvSpPr>
        <p:spPr>
          <a:xfrm>
            <a:off x="827584" y="764707"/>
            <a:ext cx="7488832" cy="461665"/>
          </a:xfrm>
          <a:prstGeom prst="rect">
            <a:avLst/>
          </a:prstGeom>
        </p:spPr>
        <p:txBody>
          <a:bodyPr wrap="square">
            <a:spAutoFit/>
          </a:bodyPr>
          <a:lstStyle/>
          <a:p>
            <a:pPr algn="ctr">
              <a:spcAft>
                <a:spcPts val="0"/>
              </a:spcAft>
            </a:pPr>
            <a:r>
              <a:rPr lang="ru-RU" sz="2400" b="1" dirty="0" smtClean="0">
                <a:solidFill>
                  <a:srgbClr val="009900"/>
                </a:solidFill>
                <a:latin typeface="Times New Roman" pitchFamily="18" charset="0"/>
                <a:ea typeface="Calibri"/>
                <a:cs typeface="Times New Roman" pitchFamily="18" charset="0"/>
              </a:rPr>
              <a:t>Моё участие в </a:t>
            </a:r>
            <a:r>
              <a:rPr lang="ru-RU" sz="2400" b="1" dirty="0" err="1" smtClean="0">
                <a:solidFill>
                  <a:srgbClr val="009900"/>
                </a:solidFill>
                <a:latin typeface="Times New Roman" pitchFamily="18" charset="0"/>
                <a:ea typeface="Calibri"/>
                <a:cs typeface="Times New Roman" pitchFamily="18" charset="0"/>
              </a:rPr>
              <a:t>вебинарах</a:t>
            </a:r>
            <a:r>
              <a:rPr lang="ru-RU" sz="2400" b="1" dirty="0" smtClean="0">
                <a:solidFill>
                  <a:srgbClr val="009900"/>
                </a:solidFill>
                <a:latin typeface="Times New Roman" pitchFamily="18" charset="0"/>
                <a:ea typeface="Calibri"/>
                <a:cs typeface="Times New Roman" pitchFamily="18" charset="0"/>
              </a:rPr>
              <a:t>, конференциях, конкурсах</a:t>
            </a:r>
            <a:endParaRPr lang="ru-RU" sz="2400" b="1" dirty="0">
              <a:solidFill>
                <a:srgbClr val="009900"/>
              </a:solidFill>
              <a:latin typeface="Times New Roman" pitchFamily="18" charset="0"/>
              <a:ea typeface="Calibri"/>
              <a:cs typeface="Times New Roman" pitchFamily="18" charset="0"/>
            </a:endParaRPr>
          </a:p>
        </p:txBody>
      </p:sp>
      <p:pic>
        <p:nvPicPr>
          <p:cNvPr id="1026" name="Picture 2" descr="F:\РС Новый\Аттестация 2017\Свидетельства ВСЕ!!!\34Свидетельство проекта 9 сентября 2015 Infourok.ru № ВЛ-29301569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1520" y="1288556"/>
            <a:ext cx="1714678" cy="24254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F:\РС Новый\Аттестация 2017\Свидетельства ВСЕ!!!\41Свидетельство проекта 30 октября 2015infourok.ru № ВЛ-38459527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69586" y="1300223"/>
            <a:ext cx="1713700" cy="242543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USER\Desktop\Материалы к презентации опыта\img045 (2).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52994" y="3757224"/>
            <a:ext cx="1749430" cy="2520281"/>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USER\Desktop\Материалы к презентации опыта\Конференция.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002424" y="3730558"/>
            <a:ext cx="1634260" cy="251341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USER\Desktop\Материалы к презентации опыта\С Днём Победы.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781474" y="1305118"/>
            <a:ext cx="1654622" cy="242544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USER\Desktop\Материалы к презентации опыта\1Сертификат 29.09.2014в презентацию 5.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552902" y="1226372"/>
            <a:ext cx="1749180" cy="122602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USER\Desktop\Материалы к презентации опыта\2Сертификат 12.02.2015в презентацию 6.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407473" y="1237223"/>
            <a:ext cx="1725534" cy="120432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USER\Desktop\Материалы к презентации опыта\3Сертификат 3.04,2015в презентацию 1.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633289" y="2498311"/>
            <a:ext cx="1695126" cy="120249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Users\USER\Desktop\Материалы к презентации опыта\4Сертификат 22.10.2015в презентацию 4.jp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415715" y="2517838"/>
            <a:ext cx="1694104" cy="1194810"/>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USER\Desktop\Материалы к презентации опыта\5Сертификат 12.11.2015в презентацию.jpg"/>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666207" y="3763803"/>
            <a:ext cx="1688364" cy="119416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Users\USER\Desktop\Материалы к презентации опыта\6Сертификат 19.11.2015 в презентацию 2.jp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7415715" y="3763803"/>
            <a:ext cx="1679157" cy="1180777"/>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Users\USER\Desktop\Материалы к презентации опыта\7Сертификат 08.12.2015в презентацию 7.jp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5685501" y="4975710"/>
            <a:ext cx="1669070" cy="1177154"/>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Users\USER\Desktop\Материалы к презентации опыта\8Сертификат 17.12.2015в презентацию 3.jp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7427982" y="5013258"/>
            <a:ext cx="1654622" cy="115408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C:\Users\USER\Desktop\Материалы к презентации опыта\Грамота ПРО ШКОЛУ 17 ноября 2016.jp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3723627" y="3861048"/>
            <a:ext cx="1829275" cy="239728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7" descr="C:\Users\USER\Desktop\Материалы к презентации опыта\10Сертификат в презентацию 19.05.2016.jpg"/>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6520036" y="5678426"/>
            <a:ext cx="1606080" cy="1131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679638"/>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solidFill>
                <a:prstClr val="black"/>
              </a:solidFill>
              <a:latin typeface="Times New Roman"/>
              <a:ea typeface="Calibri"/>
            </a:endParaRPr>
          </a:p>
          <a:p>
            <a:endParaRPr lang="ru-RU" dirty="0">
              <a:solidFill>
                <a:prstClr val="black"/>
              </a:solidFill>
            </a:endParaRPr>
          </a:p>
        </p:txBody>
      </p:sp>
      <p:sp>
        <p:nvSpPr>
          <p:cNvPr id="10" name="Прямоугольник 9"/>
          <p:cNvSpPr/>
          <p:nvPr/>
        </p:nvSpPr>
        <p:spPr>
          <a:xfrm>
            <a:off x="251520" y="650305"/>
            <a:ext cx="8712968" cy="6370975"/>
          </a:xfrm>
          <a:prstGeom prst="rect">
            <a:avLst/>
          </a:prstGeom>
        </p:spPr>
        <p:txBody>
          <a:bodyPr wrap="square">
            <a:spAutoFit/>
          </a:bodyPr>
          <a:lstStyle/>
          <a:p>
            <a:pPr>
              <a:spcAft>
                <a:spcPts val="0"/>
              </a:spcAft>
            </a:pPr>
            <a:r>
              <a:rPr lang="ru-RU" sz="2400" dirty="0">
                <a:solidFill>
                  <a:srgbClr val="009900"/>
                </a:solidFill>
                <a:latin typeface="Times New Roman"/>
                <a:ea typeface="Calibri"/>
                <a:cs typeface="Times New Roman"/>
              </a:rPr>
              <a:t>позволяет   наиболее продуктивно осуществлять воспитание и развитие учащихся  в свободное от обучения время, используя её как ресурс, позволяющий достичь нового качества образования. Кружок - это эффективная форма внеклассной работы по предмету. Во время уроков не всегда можно удовлетворить все запросы учащихся. Например, познавательные интересы одарённых детей нередко выходят за пределы учебных программ и учебников. В этом случае умело организованная кружковая работа приобретает большую педагогическую значимость. Предметные кружки служат действенным средством в решении таких задач, как привитие интереса к предмету, расширение и углубление знаний, полученных на уроке, развитие индивидуальных наклонностей  учащихся, одарённости, воспитанности.  Общность интересов  школьников в кружке создаёт благоприятные условия для установления более тесных межличностных связей, что положительно влияет на психику и характер  детей</a:t>
            </a:r>
            <a:r>
              <a:rPr lang="ru-RU" sz="2400" dirty="0" smtClean="0">
                <a:solidFill>
                  <a:srgbClr val="009900"/>
                </a:solidFill>
                <a:latin typeface="Times New Roman"/>
                <a:ea typeface="Calibri"/>
                <a:cs typeface="Times New Roman"/>
              </a:rPr>
              <a:t>.</a:t>
            </a:r>
            <a:endParaRPr lang="ru-RU" sz="2400" dirty="0">
              <a:solidFill>
                <a:srgbClr val="009900"/>
              </a:solidFill>
              <a:ea typeface="Calibri"/>
              <a:cs typeface="Times New Roman"/>
            </a:endParaRPr>
          </a:p>
        </p:txBody>
      </p:sp>
      <p:sp>
        <p:nvSpPr>
          <p:cNvPr id="5" name="Прямоугольник 4"/>
          <p:cNvSpPr/>
          <p:nvPr/>
        </p:nvSpPr>
        <p:spPr>
          <a:xfrm>
            <a:off x="1907704" y="188640"/>
            <a:ext cx="5472608" cy="523220"/>
          </a:xfrm>
          <a:prstGeom prst="rect">
            <a:avLst/>
          </a:prstGeom>
        </p:spPr>
        <p:txBody>
          <a:bodyPr wrap="square">
            <a:spAutoFit/>
          </a:bodyPr>
          <a:lstStyle/>
          <a:p>
            <a:pPr algn="ctr"/>
            <a:r>
              <a:rPr lang="ru-RU" sz="2800" b="1" dirty="0">
                <a:solidFill>
                  <a:srgbClr val="009900"/>
                </a:solidFill>
                <a:latin typeface="Times New Roman"/>
                <a:ea typeface="Calibri"/>
              </a:rPr>
              <a:t>Внеурочная деятельность</a:t>
            </a:r>
            <a:r>
              <a:rPr lang="ru-RU" sz="2800" dirty="0">
                <a:solidFill>
                  <a:srgbClr val="009900"/>
                </a:solidFill>
                <a:latin typeface="Times New Roman"/>
                <a:ea typeface="Calibri"/>
              </a:rPr>
              <a:t> </a:t>
            </a:r>
            <a:endParaRPr lang="ru-RU" sz="2800" dirty="0">
              <a:solidFill>
                <a:srgbClr val="009900"/>
              </a:solidFill>
            </a:endParaRPr>
          </a:p>
        </p:txBody>
      </p:sp>
    </p:spTree>
    <p:extLst>
      <p:ext uri="{BB962C8B-B14F-4D97-AF65-F5344CB8AC3E}">
        <p14:creationId xmlns:p14="http://schemas.microsoft.com/office/powerpoint/2010/main" val="4272893554"/>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202901" cy="706635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solidFill>
                <a:prstClr val="black"/>
              </a:solidFill>
              <a:latin typeface="Times New Roman"/>
              <a:ea typeface="Calibri"/>
            </a:endParaRPr>
          </a:p>
          <a:p>
            <a:endParaRPr lang="ru-RU" dirty="0">
              <a:solidFill>
                <a:prstClr val="black"/>
              </a:solidFill>
            </a:endParaRPr>
          </a:p>
        </p:txBody>
      </p:sp>
      <p:sp>
        <p:nvSpPr>
          <p:cNvPr id="9" name="Прямоугольник 8"/>
          <p:cNvSpPr/>
          <p:nvPr/>
        </p:nvSpPr>
        <p:spPr>
          <a:xfrm>
            <a:off x="467544" y="116633"/>
            <a:ext cx="8676456" cy="461665"/>
          </a:xfrm>
          <a:prstGeom prst="rect">
            <a:avLst/>
          </a:prstGeom>
        </p:spPr>
        <p:txBody>
          <a:bodyPr wrap="square">
            <a:spAutoFit/>
          </a:bodyPr>
          <a:lstStyle/>
          <a:p>
            <a:pPr algn="ctr"/>
            <a:r>
              <a:rPr lang="ru-RU" sz="2400" b="1" dirty="0" smtClean="0">
                <a:solidFill>
                  <a:srgbClr val="009900"/>
                </a:solidFill>
                <a:latin typeface="Times New Roman" pitchFamily="18" charset="0"/>
                <a:ea typeface="Calibri"/>
                <a:cs typeface="Times New Roman" pitchFamily="18" charset="0"/>
              </a:rPr>
              <a:t>Внеурочная деятельность, внеклассная работа по предмету</a:t>
            </a:r>
            <a:endParaRPr lang="ru-RU" sz="2400" b="1" dirty="0">
              <a:solidFill>
                <a:srgbClr val="009900"/>
              </a:solidFill>
              <a:latin typeface="Times New Roman" pitchFamily="18" charset="0"/>
              <a:ea typeface="Calibri"/>
              <a:cs typeface="Times New Roman" pitchFamily="18" charset="0"/>
            </a:endParaRPr>
          </a:p>
        </p:txBody>
      </p:sp>
      <p:pic>
        <p:nvPicPr>
          <p:cNvPr id="7170" name="Picture 2" descr="C:\Users\USER\Desktop\Материалы к презентации опыта\ee.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4589" y="736502"/>
            <a:ext cx="4409419" cy="2645651"/>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USER\Desktop\Материалы к презентации опыта\Девочки 9 класса.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53874" y="771755"/>
            <a:ext cx="3966598" cy="264947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USER\Desktop\Материалы к презентации опыта\КВН.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58154" y="3704915"/>
            <a:ext cx="4355976" cy="2901148"/>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C:\Users\USER\Desktop\SAM_0983.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1007" y="3749267"/>
            <a:ext cx="3856582" cy="2892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460343"/>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2 страница опыта.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104547"/>
            <a:ext cx="9171492" cy="6962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01166"/>
      </p:ext>
    </p:extLst>
  </p:cSld>
  <p:clrMapOvr>
    <a:masterClrMapping/>
  </p:clrMapOvr>
  <p:transition spd="slow">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solidFill>
                <a:prstClr val="black"/>
              </a:solidFill>
              <a:latin typeface="Times New Roman"/>
              <a:ea typeface="Calibri"/>
            </a:endParaRPr>
          </a:p>
          <a:p>
            <a:endParaRPr lang="ru-RU" dirty="0">
              <a:solidFill>
                <a:prstClr val="black"/>
              </a:solidFill>
            </a:endParaRPr>
          </a:p>
        </p:txBody>
      </p:sp>
      <p:sp>
        <p:nvSpPr>
          <p:cNvPr id="5" name="Прямоугольник 4"/>
          <p:cNvSpPr/>
          <p:nvPr/>
        </p:nvSpPr>
        <p:spPr>
          <a:xfrm>
            <a:off x="1907704" y="188640"/>
            <a:ext cx="5472608" cy="523220"/>
          </a:xfrm>
          <a:prstGeom prst="rect">
            <a:avLst/>
          </a:prstGeom>
        </p:spPr>
        <p:txBody>
          <a:bodyPr wrap="square">
            <a:spAutoFit/>
          </a:bodyPr>
          <a:lstStyle/>
          <a:p>
            <a:pPr algn="ctr"/>
            <a:r>
              <a:rPr lang="ru-RU" sz="2800" b="1" dirty="0" smtClean="0">
                <a:solidFill>
                  <a:srgbClr val="009900"/>
                </a:solidFill>
                <a:latin typeface="Times New Roman"/>
                <a:ea typeface="Calibri"/>
              </a:rPr>
              <a:t>Предметные олимпиады -</a:t>
            </a:r>
            <a:endParaRPr lang="ru-RU" sz="2800" dirty="0">
              <a:solidFill>
                <a:srgbClr val="009900"/>
              </a:solidFill>
            </a:endParaRPr>
          </a:p>
        </p:txBody>
      </p:sp>
      <p:sp>
        <p:nvSpPr>
          <p:cNvPr id="7" name="Прямоугольник 6"/>
          <p:cNvSpPr/>
          <p:nvPr/>
        </p:nvSpPr>
        <p:spPr>
          <a:xfrm>
            <a:off x="251520" y="881137"/>
            <a:ext cx="8568952" cy="5586145"/>
          </a:xfrm>
          <a:prstGeom prst="rect">
            <a:avLst/>
          </a:prstGeom>
        </p:spPr>
        <p:txBody>
          <a:bodyPr wrap="square">
            <a:spAutoFit/>
          </a:bodyPr>
          <a:lstStyle/>
          <a:p>
            <a:pPr>
              <a:spcAft>
                <a:spcPts val="0"/>
              </a:spcAft>
            </a:pPr>
            <a:r>
              <a:rPr lang="ru-RU" sz="2100" dirty="0" smtClean="0">
                <a:solidFill>
                  <a:srgbClr val="009900"/>
                </a:solidFill>
                <a:latin typeface="Times New Roman"/>
                <a:ea typeface="Calibri"/>
                <a:cs typeface="Times New Roman"/>
              </a:rPr>
              <a:t>важный </a:t>
            </a:r>
            <a:r>
              <a:rPr lang="ru-RU" sz="2100" dirty="0">
                <a:solidFill>
                  <a:srgbClr val="009900"/>
                </a:solidFill>
                <a:latin typeface="Times New Roman"/>
                <a:ea typeface="Calibri"/>
                <a:cs typeface="Times New Roman"/>
              </a:rPr>
              <a:t>ресурс развития  у школьников интереса к предмету, знакомства с нетрадиционными заданиями и вопросами. Участие в них пробуждает желание работать с дополнительной литературой, формирует навыки самостоятельной работы, помогает раскрыть творческий потенциал. Оно помогает учителю показать значимость изучаемого предмета в школе, обогащает качество обучения, позволяет спланировать индивидуальную работу с талантливыми учениками и показать родителям перспективы развития их ребёнка. Олимпиады подводят итог всей работы по изучаемому предмету и дают возможность сравнивать качество подготовки и развития учащихся, позволяют ученикам познать и проявить себя, дают возможность сделать новые шаги в обучении. Даже самые незначительные достижения порождают в ученике веру в свои возможности. Некоторые ученики не выделяются на уроках - они старательно изучают программный материал, не выходя за его рамки. Но во время олимпиады такие ученики часто проявляют свои способности при решении нестандартных заданий, что помогает выявить их сильные стороны, помочь реализоваться и  самоутвердиться в глазах сверстников. </a:t>
            </a:r>
            <a:endParaRPr lang="ru-RU" sz="2100" dirty="0">
              <a:solidFill>
                <a:srgbClr val="009900"/>
              </a:solidFill>
              <a:ea typeface="Calibri"/>
              <a:cs typeface="Times New Roman"/>
            </a:endParaRPr>
          </a:p>
        </p:txBody>
      </p:sp>
    </p:spTree>
    <p:extLst>
      <p:ext uri="{BB962C8B-B14F-4D97-AF65-F5344CB8AC3E}">
        <p14:creationId xmlns:p14="http://schemas.microsoft.com/office/powerpoint/2010/main" val="2505712378"/>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730" y="-37176"/>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solidFill>
                <a:prstClr val="black"/>
              </a:solidFill>
              <a:latin typeface="Times New Roman"/>
              <a:ea typeface="Calibri"/>
            </a:endParaRPr>
          </a:p>
          <a:p>
            <a:endParaRPr lang="ru-RU" dirty="0">
              <a:solidFill>
                <a:prstClr val="black"/>
              </a:solidFill>
            </a:endParaRPr>
          </a:p>
        </p:txBody>
      </p:sp>
      <p:sp>
        <p:nvSpPr>
          <p:cNvPr id="5" name="Прямоугольник 4"/>
          <p:cNvSpPr/>
          <p:nvPr/>
        </p:nvSpPr>
        <p:spPr>
          <a:xfrm>
            <a:off x="1907704" y="188640"/>
            <a:ext cx="5472608" cy="523220"/>
          </a:xfrm>
          <a:prstGeom prst="rect">
            <a:avLst/>
          </a:prstGeom>
        </p:spPr>
        <p:txBody>
          <a:bodyPr wrap="square">
            <a:spAutoFit/>
          </a:bodyPr>
          <a:lstStyle/>
          <a:p>
            <a:pPr algn="ctr"/>
            <a:r>
              <a:rPr lang="ru-RU" sz="2800" b="1" dirty="0" smtClean="0">
                <a:solidFill>
                  <a:srgbClr val="009900"/>
                </a:solidFill>
                <a:latin typeface="Times New Roman"/>
              </a:rPr>
              <a:t>Наши достижения</a:t>
            </a:r>
            <a:endParaRPr lang="ru-RU" sz="2800" dirty="0">
              <a:solidFill>
                <a:srgbClr val="009900"/>
              </a:solidFill>
            </a:endParaRPr>
          </a:p>
        </p:txBody>
      </p:sp>
      <p:pic>
        <p:nvPicPr>
          <p:cNvPr id="8194" name="Picture 2" descr="C:\Users\USER\Desktop\РС Новый\Конкурсы Миронова Н.В\Свидетельства Осень 2014,2015\format_A4_document_24641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285" y="711860"/>
            <a:ext cx="2155013" cy="1518937"/>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USER\Desktop\РС Новый\Конкурсы Миронова Н.В\Свидетельства Осень 2014,2015\format_A4_document_55729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66366" y="722273"/>
            <a:ext cx="2155013" cy="151893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USER\Desktop\РС Новый\Конкурсы Миронова Н.В\Свидетельства Осень 2014,2015\format_A4_document_566844.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43808" y="708176"/>
            <a:ext cx="2155936" cy="1519586"/>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USER\AppData\Local\Temp\Rar$DIa0.361\Диплом 2 степени.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7730" y="2264419"/>
            <a:ext cx="1936434" cy="242088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C:\Users\USER\Desktop\Диплом 1 степени.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475656" y="2264420"/>
            <a:ext cx="1936434" cy="2420888"/>
          </a:xfrm>
          <a:prstGeom prst="rect">
            <a:avLst/>
          </a:prstGeom>
          <a:noFill/>
          <a:extLst>
            <a:ext uri="{909E8E84-426E-40DD-AFC4-6F175D3DCCD1}">
              <a14:hiddenFill xmlns:a14="http://schemas.microsoft.com/office/drawing/2010/main">
                <a:solidFill>
                  <a:srgbClr val="FFFFFF"/>
                </a:solidFill>
              </a14:hiddenFill>
            </a:ext>
          </a:extLst>
        </p:spPr>
      </p:pic>
      <p:pic>
        <p:nvPicPr>
          <p:cNvPr id="8199" name="Picture 7" descr="C:\Users\USER\Desktop\РС Новый\Конкурсы Миронова Н.В\Инфоурок итоги Октябрь\Диплом проекта infourok.ru № 59268.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283968" y="697306"/>
            <a:ext cx="2147014" cy="1518288"/>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C:\Users\USER\Desktop\РС Новый\Конкурсы Миронова Н.В\Инфоурок итоги Октябрь\Диплом проекта infourok.ru № 59334.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652120" y="722273"/>
            <a:ext cx="2117864" cy="1497674"/>
          </a:xfrm>
          <a:prstGeom prst="rect">
            <a:avLst/>
          </a:prstGeom>
          <a:noFill/>
          <a:extLst>
            <a:ext uri="{909E8E84-426E-40DD-AFC4-6F175D3DCCD1}">
              <a14:hiddenFill xmlns:a14="http://schemas.microsoft.com/office/drawing/2010/main">
                <a:solidFill>
                  <a:srgbClr val="FFFFFF"/>
                </a:solidFill>
              </a14:hiddenFill>
            </a:ext>
          </a:extLst>
        </p:spPr>
      </p:pic>
      <p:pic>
        <p:nvPicPr>
          <p:cNvPr id="8201" name="Picture 9" descr="C:\Users\USER\Desktop\РС Новый\Конкурсы Миронова Н.В\Инфоурок итоги Октябрь\Диплом проекта infourok.ru № 59370.jp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077051" y="697306"/>
            <a:ext cx="2094679" cy="1481279"/>
          </a:xfrm>
          <a:prstGeom prst="rect">
            <a:avLst/>
          </a:prstGeom>
          <a:noFill/>
          <a:extLst>
            <a:ext uri="{909E8E84-426E-40DD-AFC4-6F175D3DCCD1}">
              <a14:hiddenFill xmlns:a14="http://schemas.microsoft.com/office/drawing/2010/main">
                <a:solidFill>
                  <a:srgbClr val="FFFFFF"/>
                </a:solidFill>
              </a14:hiddenFill>
            </a:ext>
          </a:extLst>
        </p:spPr>
      </p:pic>
      <p:pic>
        <p:nvPicPr>
          <p:cNvPr id="8203" name="Picture 11" descr="C:\Users\USER\Desktop\РС Новый\Конкурсы Миронова Н.В\Инфоурок итоги Октябрь\Свидетельство проекта infourok.ru № KБ-110961524.jpg"/>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1285" y="4581497"/>
            <a:ext cx="1650898" cy="2316176"/>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C:\Users\USER\AppData\Local\Temp\Rar$DIa0.091\Говорова Алёна.pn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2664884" y="2226010"/>
            <a:ext cx="1712989" cy="2423051"/>
          </a:xfrm>
          <a:prstGeom prst="rect">
            <a:avLst/>
          </a:prstGeom>
          <a:noFill/>
          <a:extLst>
            <a:ext uri="{909E8E84-426E-40DD-AFC4-6F175D3DCCD1}">
              <a14:hiddenFill xmlns:a14="http://schemas.microsoft.com/office/drawing/2010/main">
                <a:solidFill>
                  <a:srgbClr val="FFFFFF"/>
                </a:solidFill>
              </a14:hiddenFill>
            </a:ext>
          </a:extLst>
        </p:spPr>
      </p:pic>
      <p:pic>
        <p:nvPicPr>
          <p:cNvPr id="8205" name="Picture 13" descr="C:\Users\USER\AppData\Local\Temp\Rar$DIa0.641\Дорохов Максим.pn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803273" y="2168335"/>
            <a:ext cx="1681469" cy="2378464"/>
          </a:xfrm>
          <a:prstGeom prst="rect">
            <a:avLst/>
          </a:prstGeom>
          <a:noFill/>
          <a:extLst>
            <a:ext uri="{909E8E84-426E-40DD-AFC4-6F175D3DCCD1}">
              <a14:hiddenFill xmlns:a14="http://schemas.microsoft.com/office/drawing/2010/main">
                <a:solidFill>
                  <a:srgbClr val="FFFFFF"/>
                </a:solidFill>
              </a14:hiddenFill>
            </a:ext>
          </a:extLst>
        </p:spPr>
      </p:pic>
      <p:pic>
        <p:nvPicPr>
          <p:cNvPr id="8206" name="Picture 14" descr="C:\Users\USER\AppData\Local\Temp\Rar$DIa0.858\Руденко Никита.pn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4971094" y="2237012"/>
            <a:ext cx="1684853" cy="2383251"/>
          </a:xfrm>
          <a:prstGeom prst="rect">
            <a:avLst/>
          </a:prstGeom>
          <a:noFill/>
          <a:extLst>
            <a:ext uri="{909E8E84-426E-40DD-AFC4-6F175D3DCCD1}">
              <a14:hiddenFill xmlns:a14="http://schemas.microsoft.com/office/drawing/2010/main">
                <a:solidFill>
                  <a:srgbClr val="FFFFFF"/>
                </a:solidFill>
              </a14:hiddenFill>
            </a:ext>
          </a:extLst>
        </p:spPr>
      </p:pic>
      <p:pic>
        <p:nvPicPr>
          <p:cNvPr id="8207" name="Picture 15" descr="C:\Users\USER\AppData\Local\Temp\Rar$DIa0.799\Лось Мария.pn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6193807" y="2188325"/>
            <a:ext cx="1766488" cy="249872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0" descr="C:\Users\USER\Desktop\РС Новый\Конкурсы Миронова Н.В\Инфоурок итоги Октябрь\Диплом проекта infourok.ru № 59403.jpg"/>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7262987" y="2193121"/>
            <a:ext cx="1944216" cy="1374877"/>
          </a:xfrm>
          <a:prstGeom prst="rect">
            <a:avLst/>
          </a:prstGeom>
          <a:noFill/>
          <a:extLst>
            <a:ext uri="{909E8E84-426E-40DD-AFC4-6F175D3DCCD1}">
              <a14:hiddenFill xmlns:a14="http://schemas.microsoft.com/office/drawing/2010/main">
                <a:solidFill>
                  <a:srgbClr val="FFFFFF"/>
                </a:solidFill>
              </a14:hiddenFill>
            </a:ext>
          </a:extLst>
        </p:spPr>
      </p:pic>
      <p:pic>
        <p:nvPicPr>
          <p:cNvPr id="8208" name="Picture 16" descr="C:\Users\USER\AppData\Local\Temp\Rar$DIa0.610\Свидетельство о подготовке победителя международной олимпиады проекта videouroki.net.jpg"/>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1233782" y="4581497"/>
            <a:ext cx="1637434" cy="2316176"/>
          </a:xfrm>
          <a:prstGeom prst="rect">
            <a:avLst/>
          </a:prstGeom>
          <a:noFill/>
          <a:extLst>
            <a:ext uri="{909E8E84-426E-40DD-AFC4-6F175D3DCCD1}">
              <a14:hiddenFill xmlns:a14="http://schemas.microsoft.com/office/drawing/2010/main">
                <a:solidFill>
                  <a:srgbClr val="FFFFFF"/>
                </a:solidFill>
              </a14:hiddenFill>
            </a:ext>
          </a:extLst>
        </p:spPr>
      </p:pic>
      <p:pic>
        <p:nvPicPr>
          <p:cNvPr id="8209" name="Picture 17" descr="C:\Users\USER\Desktop\РС Новый\Конкурсы Миронова Н.В\Инфоурок Олимпиада Октябрь 2016\Благодарность проекта infourok.ru № АТ-173451.jpg"/>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2430180" y="4569038"/>
            <a:ext cx="1654244" cy="2341094"/>
          </a:xfrm>
          <a:prstGeom prst="rect">
            <a:avLst/>
          </a:prstGeom>
          <a:noFill/>
          <a:extLst>
            <a:ext uri="{909E8E84-426E-40DD-AFC4-6F175D3DCCD1}">
              <a14:hiddenFill xmlns:a14="http://schemas.microsoft.com/office/drawing/2010/main">
                <a:solidFill>
                  <a:srgbClr val="FFFFFF"/>
                </a:solidFill>
              </a14:hiddenFill>
            </a:ext>
          </a:extLst>
        </p:spPr>
      </p:pic>
      <p:pic>
        <p:nvPicPr>
          <p:cNvPr id="8210" name="Picture 18" descr="C:\Users\USER\Desktop\РС Новый\Конкурсы Миронова Н.В\Инфоурок Олимпиада Октябрь 2016\Диплом проекта infourok.ru № 194716.jpg"/>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3314059" y="4365104"/>
            <a:ext cx="2170683" cy="1533830"/>
          </a:xfrm>
          <a:prstGeom prst="rect">
            <a:avLst/>
          </a:prstGeom>
          <a:noFill/>
          <a:extLst>
            <a:ext uri="{909E8E84-426E-40DD-AFC4-6F175D3DCCD1}">
              <a14:hiddenFill xmlns:a14="http://schemas.microsoft.com/office/drawing/2010/main">
                <a:solidFill>
                  <a:srgbClr val="FFFFFF"/>
                </a:solidFill>
              </a14:hiddenFill>
            </a:ext>
          </a:extLst>
        </p:spPr>
      </p:pic>
      <p:pic>
        <p:nvPicPr>
          <p:cNvPr id="8211" name="Picture 19" descr="C:\Users\USER\Desktop\РС Новый\Конкурсы Миронова Н.В\Инфоурок Олимпиада Октябрь 2016\Диплом проекта infourok.ru № 194834.jpg"/>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4592712" y="4407137"/>
            <a:ext cx="2118816" cy="1497180"/>
          </a:xfrm>
          <a:prstGeom prst="rect">
            <a:avLst/>
          </a:prstGeom>
          <a:noFill/>
          <a:extLst>
            <a:ext uri="{909E8E84-426E-40DD-AFC4-6F175D3DCCD1}">
              <a14:hiddenFill xmlns:a14="http://schemas.microsoft.com/office/drawing/2010/main">
                <a:solidFill>
                  <a:srgbClr val="FFFFFF"/>
                </a:solidFill>
              </a14:hiddenFill>
            </a:ext>
          </a:extLst>
        </p:spPr>
      </p:pic>
      <p:pic>
        <p:nvPicPr>
          <p:cNvPr id="8212" name="Picture 20" descr="C:\Users\USER\Desktop\РС Новый\Конкурсы Миронова Н.В\Инфоурок Олимпиада Октябрь 2016\Диплом проекта infourok.ru № 195163.jpg"/>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5838977" y="4407137"/>
            <a:ext cx="2111198" cy="1491797"/>
          </a:xfrm>
          <a:prstGeom prst="rect">
            <a:avLst/>
          </a:prstGeom>
          <a:noFill/>
          <a:extLst>
            <a:ext uri="{909E8E84-426E-40DD-AFC4-6F175D3DCCD1}">
              <a14:hiddenFill xmlns:a14="http://schemas.microsoft.com/office/drawing/2010/main">
                <a:solidFill>
                  <a:srgbClr val="FFFFFF"/>
                </a:solidFill>
              </a14:hiddenFill>
            </a:ext>
          </a:extLst>
        </p:spPr>
      </p:pic>
      <p:pic>
        <p:nvPicPr>
          <p:cNvPr id="8213" name="Picture 21" descr="C:\Users\USER\Desktop\РС Новый\Конкурсы Миронова Н.В\Инфоурок Олимпиада Октябрь 2016\Диплом проекта infourok.ru № 194930.jpg"/>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6957139" y="4407137"/>
            <a:ext cx="2250064" cy="1589921"/>
          </a:xfrm>
          <a:prstGeom prst="rect">
            <a:avLst/>
          </a:prstGeom>
          <a:noFill/>
          <a:extLst>
            <a:ext uri="{909E8E84-426E-40DD-AFC4-6F175D3DCCD1}">
              <a14:hiddenFill xmlns:a14="http://schemas.microsoft.com/office/drawing/2010/main">
                <a:solidFill>
                  <a:srgbClr val="FFFFFF"/>
                </a:solidFill>
              </a14:hiddenFill>
            </a:ext>
          </a:extLst>
        </p:spPr>
      </p:pic>
      <p:pic>
        <p:nvPicPr>
          <p:cNvPr id="8214" name="Picture 22" descr="C:\Users\USER\Desktop\РС Новый\Конкурсы Миронова Н.В\Свидетельства Осень 2014,2015\format_A4_document_562315.jpg"/>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4102230" y="5739943"/>
            <a:ext cx="1698693" cy="1198850"/>
          </a:xfrm>
          <a:prstGeom prst="rect">
            <a:avLst/>
          </a:prstGeom>
          <a:noFill/>
          <a:extLst>
            <a:ext uri="{909E8E84-426E-40DD-AFC4-6F175D3DCCD1}">
              <a14:hiddenFill xmlns:a14="http://schemas.microsoft.com/office/drawing/2010/main">
                <a:solidFill>
                  <a:srgbClr val="FFFFFF"/>
                </a:solidFill>
              </a14:hiddenFill>
            </a:ext>
          </a:extLst>
        </p:spPr>
      </p:pic>
      <p:pic>
        <p:nvPicPr>
          <p:cNvPr id="8215" name="Picture 23" descr="C:\Users\USER\Desktop\РС Новый\Конкурсы Миронова Н.В\Свидетельства Осень 2014,2015\format_A4_document_507805.jpg"/>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5800923" y="5728276"/>
            <a:ext cx="1710047" cy="120530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USER\Desktop\img002.jpg"/>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7453473" y="5727125"/>
            <a:ext cx="1728192" cy="1206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3579739"/>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7544" y="404664"/>
            <a:ext cx="8280920" cy="5262979"/>
          </a:xfrm>
          <a:prstGeom prst="rect">
            <a:avLst/>
          </a:prstGeom>
        </p:spPr>
        <p:txBody>
          <a:bodyPr wrap="square">
            <a:spAutoFit/>
          </a:bodyPr>
          <a:lstStyle/>
          <a:p>
            <a:pPr lvl="0" fontAlgn="base">
              <a:spcBef>
                <a:spcPct val="0"/>
              </a:spcBef>
              <a:spcAft>
                <a:spcPct val="0"/>
              </a:spcAft>
            </a:pPr>
            <a:r>
              <a:rPr lang="ru-RU" sz="2800" b="1" dirty="0">
                <a:solidFill>
                  <a:srgbClr val="009900"/>
                </a:solidFill>
                <a:latin typeface="Times New Roman" pitchFamily="18" charset="0"/>
                <a:cs typeface="Times New Roman" pitchFamily="18" charset="0"/>
              </a:rPr>
              <a:t>Качество образования на современном этапе понимается как уровень специфических, </a:t>
            </a:r>
            <a:r>
              <a:rPr lang="ru-RU" sz="2800" b="1" dirty="0" err="1">
                <a:solidFill>
                  <a:srgbClr val="009900"/>
                </a:solidFill>
                <a:latin typeface="Times New Roman" pitchFamily="18" charset="0"/>
                <a:cs typeface="Times New Roman" pitchFamily="18" charset="0"/>
              </a:rPr>
              <a:t>надпредметных</a:t>
            </a:r>
            <a:r>
              <a:rPr lang="ru-RU" sz="2800" b="1" dirty="0">
                <a:solidFill>
                  <a:srgbClr val="009900"/>
                </a:solidFill>
                <a:latin typeface="Times New Roman" pitchFamily="18" charset="0"/>
                <a:cs typeface="Times New Roman" pitchFamily="18" charset="0"/>
              </a:rPr>
              <a:t> умений, связанных с самоопределением и самореализацией личности, когда знания приобретаются не «впрок», а в контексте модели будущей деятельности, жизненной ситуации, как «научение жить здесь и сейчас». Умение учиться всю жизнь особенно актуально для учащихся  и обеспечивается целенаправленным формированием у них универсальных учебных действий, необходимость которого нормативно закреплена в ФГОС. </a:t>
            </a:r>
            <a:endParaRPr lang="ru-RU" sz="2800" b="1" dirty="0">
              <a:solidFill>
                <a:srgbClr val="009900"/>
              </a:solidFill>
              <a:latin typeface="Arial Black" pitchFamily="34" charset="0"/>
            </a:endParaRPr>
          </a:p>
        </p:txBody>
      </p:sp>
    </p:spTree>
    <p:extLst>
      <p:ext uri="{BB962C8B-B14F-4D97-AF65-F5344CB8AC3E}">
        <p14:creationId xmlns:p14="http://schemas.microsoft.com/office/powerpoint/2010/main" val="412374934"/>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612"/>
            <a:ext cx="9216008" cy="690524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23528" y="548680"/>
            <a:ext cx="8640960" cy="4056495"/>
          </a:xfrm>
          <a:prstGeom prst="rect">
            <a:avLst/>
          </a:prstGeom>
        </p:spPr>
        <p:txBody>
          <a:bodyPr wrap="square">
            <a:spAutoFit/>
          </a:bodyPr>
          <a:lstStyle/>
          <a:p>
            <a:pPr>
              <a:lnSpc>
                <a:spcPct val="115000"/>
              </a:lnSpc>
              <a:spcAft>
                <a:spcPts val="0"/>
              </a:spcAft>
            </a:pPr>
            <a:r>
              <a:rPr lang="ru-RU" sz="2800" b="1" dirty="0">
                <a:solidFill>
                  <a:srgbClr val="009900"/>
                </a:solidFill>
                <a:latin typeface="Times New Roman"/>
                <a:ea typeface="Times New Roman"/>
                <a:cs typeface="Times New Roman"/>
              </a:rPr>
              <a:t>В основу ФГОС  положен системно - </a:t>
            </a:r>
            <a:r>
              <a:rPr lang="ru-RU" sz="2800" b="1" dirty="0" err="1">
                <a:solidFill>
                  <a:srgbClr val="009900"/>
                </a:solidFill>
                <a:latin typeface="Times New Roman"/>
                <a:ea typeface="Times New Roman"/>
                <a:cs typeface="Times New Roman"/>
              </a:rPr>
              <a:t>деятельностный</a:t>
            </a:r>
            <a:r>
              <a:rPr lang="ru-RU" sz="2800" b="1" dirty="0">
                <a:solidFill>
                  <a:srgbClr val="009900"/>
                </a:solidFill>
                <a:latin typeface="Times New Roman"/>
                <a:ea typeface="Times New Roman"/>
                <a:cs typeface="Times New Roman"/>
              </a:rPr>
              <a:t> подход к обучению. Он обеспечивает активную учебно-познавательную деятельность учащихся, формирует готовность к самореализации  и непрерывному образованию,  организует учебное сотрудничество со сверстниками и взрослыми в познавательной деятельности.</a:t>
            </a:r>
            <a:endParaRPr lang="ru-RU" sz="2800" b="1" dirty="0">
              <a:solidFill>
                <a:srgbClr val="009900"/>
              </a:solidFill>
              <a:ea typeface="Calibri"/>
              <a:cs typeface="Times New Roman"/>
            </a:endParaRPr>
          </a:p>
        </p:txBody>
      </p:sp>
      <p:pic>
        <p:nvPicPr>
          <p:cNvPr id="2050" name="Picture 2" descr="C:\Users\USER\Desktop\Материалы к презентации опыта\Скрипичный ключ и ноты.g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71800" y="4133002"/>
            <a:ext cx="5976664" cy="2537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742313"/>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23624"/>
            <a:ext cx="9144000" cy="6905246"/>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11560" y="620688"/>
            <a:ext cx="8136904" cy="6232475"/>
          </a:xfrm>
          <a:prstGeom prst="rect">
            <a:avLst/>
          </a:prstGeom>
        </p:spPr>
        <p:txBody>
          <a:bodyPr wrap="square">
            <a:spAutoFit/>
          </a:bodyPr>
          <a:lstStyle/>
          <a:p>
            <a:pPr>
              <a:spcAft>
                <a:spcPts val="0"/>
              </a:spcAft>
            </a:pPr>
            <a:r>
              <a:rPr lang="ru-RU" sz="2100" b="1" dirty="0">
                <a:solidFill>
                  <a:srgbClr val="009900"/>
                </a:solidFill>
                <a:latin typeface="Times New Roman"/>
                <a:ea typeface="Calibri"/>
                <a:cs typeface="Times New Roman"/>
              </a:rPr>
              <a:t>Системно-</a:t>
            </a:r>
            <a:r>
              <a:rPr lang="ru-RU" sz="2100" b="1" dirty="0" err="1">
                <a:solidFill>
                  <a:srgbClr val="009900"/>
                </a:solidFill>
                <a:latin typeface="Times New Roman"/>
                <a:ea typeface="Calibri"/>
                <a:cs typeface="Times New Roman"/>
              </a:rPr>
              <a:t>деятельностный</a:t>
            </a:r>
            <a:r>
              <a:rPr lang="ru-RU" sz="2100" b="1" dirty="0">
                <a:solidFill>
                  <a:srgbClr val="009900"/>
                </a:solidFill>
                <a:latin typeface="Times New Roman"/>
                <a:ea typeface="Calibri"/>
                <a:cs typeface="Times New Roman"/>
              </a:rPr>
              <a:t> подход обеспечивает достижение планируемых результатов освоения основной образовательной программы  и закладывает фундамент самостоятельного успешного усвоения обучающимися новых знаний, умений, компетенций, видов и способов деятельности. Данный подход направлен на развитие каждого ученика, на формирование его индивидуальных способностей, а также позволяет значительно упрочить знания и увеличить темп изучения материала без перегрузки обучающихся. При этом создаются благоприятные условия для их </a:t>
            </a:r>
            <a:r>
              <a:rPr lang="ru-RU" sz="2100" b="1" dirty="0" err="1">
                <a:solidFill>
                  <a:srgbClr val="009900"/>
                </a:solidFill>
                <a:latin typeface="Times New Roman"/>
                <a:ea typeface="Calibri"/>
                <a:cs typeface="Times New Roman"/>
              </a:rPr>
              <a:t>разноуровневой</a:t>
            </a:r>
            <a:r>
              <a:rPr lang="ru-RU" sz="2100" b="1" dirty="0">
                <a:solidFill>
                  <a:srgbClr val="009900"/>
                </a:solidFill>
                <a:latin typeface="Times New Roman"/>
                <a:ea typeface="Calibri"/>
                <a:cs typeface="Times New Roman"/>
              </a:rPr>
              <a:t> подготовки, реализации принципа моделирования. Технология </a:t>
            </a:r>
            <a:r>
              <a:rPr lang="ru-RU" sz="2100" b="1" dirty="0" err="1">
                <a:solidFill>
                  <a:srgbClr val="009900"/>
                </a:solidFill>
                <a:latin typeface="Times New Roman"/>
                <a:ea typeface="Calibri"/>
                <a:cs typeface="Times New Roman"/>
              </a:rPr>
              <a:t>деятельностного</a:t>
            </a:r>
            <a:r>
              <a:rPr lang="ru-RU" sz="2100" b="1" dirty="0">
                <a:solidFill>
                  <a:srgbClr val="009900"/>
                </a:solidFill>
                <a:latin typeface="Times New Roman"/>
                <a:ea typeface="Calibri"/>
                <a:cs typeface="Times New Roman"/>
              </a:rPr>
              <a:t> метода обучения не разрушает «традиционную» систему деятельности, а преобразовывает её, сохраняя всё необходимое для реализации новых образовательных целей. Одновременно она является саморегулирующимся механизмом </a:t>
            </a:r>
            <a:r>
              <a:rPr lang="ru-RU" sz="2100" b="1" dirty="0" err="1">
                <a:solidFill>
                  <a:srgbClr val="009900"/>
                </a:solidFill>
                <a:latin typeface="Times New Roman"/>
                <a:ea typeface="Calibri"/>
                <a:cs typeface="Times New Roman"/>
              </a:rPr>
              <a:t>разноуровневого</a:t>
            </a:r>
            <a:r>
              <a:rPr lang="ru-RU" sz="2100" b="1" dirty="0">
                <a:solidFill>
                  <a:srgbClr val="009900"/>
                </a:solidFill>
                <a:latin typeface="Times New Roman"/>
                <a:ea typeface="Calibri"/>
                <a:cs typeface="Times New Roman"/>
              </a:rPr>
              <a:t> обучения, обеспечивая возможность выбора каждым ребёнком индивидуальной образовательной траектории  при условии гарантированного достижения им социально безопасного минимума.</a:t>
            </a:r>
            <a:endParaRPr lang="ru-RU" sz="2100" b="1" dirty="0">
              <a:solidFill>
                <a:srgbClr val="009900"/>
              </a:solidFill>
              <a:ea typeface="Calibri"/>
              <a:cs typeface="Times New Roman"/>
            </a:endParaRPr>
          </a:p>
        </p:txBody>
      </p:sp>
    </p:spTree>
    <p:extLst>
      <p:ext uri="{BB962C8B-B14F-4D97-AF65-F5344CB8AC3E}">
        <p14:creationId xmlns:p14="http://schemas.microsoft.com/office/powerpoint/2010/main" val="1701387645"/>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23624"/>
            <a:ext cx="9144000" cy="690524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83568" y="404664"/>
            <a:ext cx="4824536" cy="6093976"/>
          </a:xfrm>
          <a:prstGeom prst="rect">
            <a:avLst/>
          </a:prstGeom>
        </p:spPr>
        <p:txBody>
          <a:bodyPr wrap="square">
            <a:spAutoFit/>
          </a:bodyPr>
          <a:lstStyle/>
          <a:p>
            <a:r>
              <a:rPr lang="ru-RU" sz="3000" dirty="0" smtClean="0">
                <a:solidFill>
                  <a:srgbClr val="009900"/>
                </a:solidFill>
                <a:latin typeface="Times New Roman"/>
                <a:ea typeface="Times New Roman"/>
              </a:rPr>
              <a:t>   Реализация </a:t>
            </a:r>
            <a:r>
              <a:rPr lang="ru-RU" sz="3000" dirty="0">
                <a:solidFill>
                  <a:srgbClr val="009900"/>
                </a:solidFill>
                <a:latin typeface="Times New Roman"/>
                <a:ea typeface="Times New Roman"/>
              </a:rPr>
              <a:t>технологии системно - </a:t>
            </a:r>
            <a:r>
              <a:rPr lang="ru-RU" sz="3000" dirty="0" err="1">
                <a:solidFill>
                  <a:srgbClr val="009900"/>
                </a:solidFill>
                <a:latin typeface="Times New Roman"/>
                <a:ea typeface="Times New Roman"/>
              </a:rPr>
              <a:t>деятельностного</a:t>
            </a:r>
            <a:r>
              <a:rPr lang="ru-RU" sz="3000" dirty="0">
                <a:solidFill>
                  <a:srgbClr val="009900"/>
                </a:solidFill>
                <a:latin typeface="Times New Roman"/>
                <a:ea typeface="Times New Roman"/>
              </a:rPr>
              <a:t> подхода  предполагает соблюдение системы дидактических принципов, один из которых - </a:t>
            </a:r>
            <a:r>
              <a:rPr lang="ru-RU" sz="3000" b="1" dirty="0">
                <a:solidFill>
                  <a:srgbClr val="009900"/>
                </a:solidFill>
                <a:latin typeface="Times New Roman"/>
                <a:ea typeface="Times New Roman"/>
              </a:rPr>
              <a:t>принцип творчества </a:t>
            </a:r>
            <a:r>
              <a:rPr lang="ru-RU" sz="3000" dirty="0">
                <a:solidFill>
                  <a:srgbClr val="009900"/>
                </a:solidFill>
                <a:latin typeface="Times New Roman"/>
                <a:ea typeface="Times New Roman"/>
              </a:rPr>
              <a:t>- означает максимальную ориентацию </a:t>
            </a:r>
            <a:endParaRPr lang="ru-RU" sz="3000" dirty="0" smtClean="0">
              <a:solidFill>
                <a:srgbClr val="009900"/>
              </a:solidFill>
              <a:latin typeface="Times New Roman"/>
              <a:ea typeface="Times New Roman"/>
            </a:endParaRPr>
          </a:p>
          <a:p>
            <a:r>
              <a:rPr lang="ru-RU" sz="3000" dirty="0" smtClean="0">
                <a:solidFill>
                  <a:srgbClr val="009900"/>
                </a:solidFill>
                <a:latin typeface="Times New Roman"/>
                <a:ea typeface="Times New Roman"/>
              </a:rPr>
              <a:t>на </a:t>
            </a:r>
            <a:r>
              <a:rPr lang="ru-RU" sz="3000" dirty="0">
                <a:solidFill>
                  <a:srgbClr val="009900"/>
                </a:solidFill>
                <a:latin typeface="Times New Roman"/>
                <a:ea typeface="Times New Roman"/>
              </a:rPr>
              <a:t>творческое начало в образовательном процессе, приобретение учащимися собственного опыта творческой деятельности. </a:t>
            </a:r>
            <a:endParaRPr lang="ru-RU" sz="3000" dirty="0">
              <a:solidFill>
                <a:srgbClr val="009900"/>
              </a:solidFill>
            </a:endParaRPr>
          </a:p>
        </p:txBody>
      </p:sp>
      <p:pic>
        <p:nvPicPr>
          <p:cNvPr id="1026" name="Picture 2" descr="C:\Users\USER\Desktop\Материалы к презентации опыта\Логотип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48808" y="1286931"/>
            <a:ext cx="3361147" cy="428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922288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7" name="Прямоугольник 6"/>
          <p:cNvSpPr/>
          <p:nvPr/>
        </p:nvSpPr>
        <p:spPr>
          <a:xfrm>
            <a:off x="359024" y="1835953"/>
            <a:ext cx="8461448" cy="4764381"/>
          </a:xfrm>
          <a:prstGeom prst="rect">
            <a:avLst/>
          </a:prstGeom>
        </p:spPr>
        <p:txBody>
          <a:bodyPr wrap="square">
            <a:spAutoFit/>
          </a:bodyPr>
          <a:lstStyle/>
          <a:p>
            <a:pPr marL="342900" lvl="0" indent="-342900">
              <a:lnSpc>
                <a:spcPct val="115000"/>
              </a:lnSpc>
              <a:spcAft>
                <a:spcPts val="0"/>
              </a:spcAft>
              <a:buFont typeface="+mj-lt"/>
              <a:buAutoNum type="arabicParenR"/>
            </a:pPr>
            <a:r>
              <a:rPr lang="ru-RU" sz="2200" b="1" dirty="0" smtClean="0">
                <a:solidFill>
                  <a:srgbClr val="009900"/>
                </a:solidFill>
                <a:latin typeface="Times New Roman" pitchFamily="18" charset="0"/>
                <a:ea typeface="Calibri"/>
                <a:cs typeface="Times New Roman" pitchFamily="18" charset="0"/>
              </a:rPr>
              <a:t>Технология </a:t>
            </a:r>
            <a:r>
              <a:rPr lang="ru-RU" sz="2200" b="1" dirty="0">
                <a:solidFill>
                  <a:srgbClr val="009900"/>
                </a:solidFill>
                <a:latin typeface="Times New Roman" pitchFamily="18" charset="0"/>
                <a:ea typeface="Calibri"/>
                <a:cs typeface="Times New Roman" pitchFamily="18" charset="0"/>
              </a:rPr>
              <a:t>развивающего обучения </a:t>
            </a:r>
            <a:r>
              <a:rPr lang="ru-RU" sz="2200" dirty="0">
                <a:solidFill>
                  <a:srgbClr val="009900"/>
                </a:solidFill>
                <a:latin typeface="Times New Roman" pitchFamily="18" charset="0"/>
                <a:ea typeface="Calibri"/>
                <a:cs typeface="Times New Roman" pitchFamily="18" charset="0"/>
              </a:rPr>
              <a:t>(проблемное изложение учебного материала, частично поисковая деятельность, самостоятельная проектная исследовательская деятельность).</a:t>
            </a:r>
          </a:p>
          <a:p>
            <a:pPr marL="342900" lvl="0" indent="-342900">
              <a:lnSpc>
                <a:spcPct val="115000"/>
              </a:lnSpc>
              <a:spcAft>
                <a:spcPts val="0"/>
              </a:spcAft>
              <a:buFont typeface="+mj-lt"/>
              <a:buAutoNum type="arabicParenR"/>
            </a:pPr>
            <a:r>
              <a:rPr lang="ru-RU" sz="2200" b="1" dirty="0">
                <a:solidFill>
                  <a:srgbClr val="009900"/>
                </a:solidFill>
                <a:latin typeface="Times New Roman" pitchFamily="18" charset="0"/>
                <a:ea typeface="Calibri"/>
                <a:cs typeface="Times New Roman" pitchFamily="18" charset="0"/>
              </a:rPr>
              <a:t>Технология развития критического мышления</a:t>
            </a:r>
            <a:r>
              <a:rPr lang="ru-RU" sz="2200" dirty="0">
                <a:solidFill>
                  <a:srgbClr val="009900"/>
                </a:solidFill>
                <a:latin typeface="Times New Roman" pitchFamily="18" charset="0"/>
                <a:ea typeface="Calibri"/>
                <a:cs typeface="Times New Roman" pitchFamily="18" charset="0"/>
              </a:rPr>
              <a:t> (столкновение жизненных представлений обучающихся с научными фактами).</a:t>
            </a:r>
          </a:p>
          <a:p>
            <a:pPr marL="342900" lvl="0" indent="-342900">
              <a:lnSpc>
                <a:spcPct val="115000"/>
              </a:lnSpc>
              <a:spcAft>
                <a:spcPts val="0"/>
              </a:spcAft>
              <a:buFont typeface="+mj-lt"/>
              <a:buAutoNum type="arabicParenR"/>
            </a:pPr>
            <a:r>
              <a:rPr lang="ru-RU" sz="2200" b="1" dirty="0">
                <a:solidFill>
                  <a:srgbClr val="009900"/>
                </a:solidFill>
                <a:latin typeface="Times New Roman" pitchFamily="18" charset="0"/>
                <a:ea typeface="Calibri"/>
                <a:cs typeface="Times New Roman" pitchFamily="18" charset="0"/>
              </a:rPr>
              <a:t>Информационные компьютерные технологии</a:t>
            </a:r>
            <a:r>
              <a:rPr lang="ru-RU" sz="2200" dirty="0">
                <a:solidFill>
                  <a:srgbClr val="009900"/>
                </a:solidFill>
                <a:latin typeface="Times New Roman" pitchFamily="18" charset="0"/>
                <a:ea typeface="Calibri"/>
                <a:cs typeface="Times New Roman" pitchFamily="18" charset="0"/>
              </a:rPr>
              <a:t> (наличие в творческом плане проблем, задач, требующих для своего решения использования компьютерных технологий, готовых электронных образовательных ресурсов).</a:t>
            </a:r>
          </a:p>
          <a:p>
            <a:pPr marL="342900" lvl="0" indent="-342900">
              <a:lnSpc>
                <a:spcPct val="115000"/>
              </a:lnSpc>
              <a:spcAft>
                <a:spcPts val="1000"/>
              </a:spcAft>
              <a:buFont typeface="+mj-lt"/>
              <a:buAutoNum type="arabicParenR"/>
            </a:pPr>
            <a:r>
              <a:rPr lang="ru-RU" sz="2200" b="1" dirty="0">
                <a:solidFill>
                  <a:srgbClr val="009900"/>
                </a:solidFill>
                <a:latin typeface="Times New Roman" pitchFamily="18" charset="0"/>
                <a:ea typeface="Calibri"/>
                <a:cs typeface="Times New Roman" pitchFamily="18" charset="0"/>
              </a:rPr>
              <a:t>Технология индивидуально-</a:t>
            </a:r>
            <a:r>
              <a:rPr lang="ru-RU" sz="2200" b="1" dirty="0" err="1">
                <a:solidFill>
                  <a:srgbClr val="009900"/>
                </a:solidFill>
                <a:latin typeface="Times New Roman" pitchFamily="18" charset="0"/>
                <a:ea typeface="Calibri"/>
                <a:cs typeface="Times New Roman" pitchFamily="18" charset="0"/>
              </a:rPr>
              <a:t>деятельностного</a:t>
            </a:r>
            <a:r>
              <a:rPr lang="ru-RU" sz="2200" b="1" dirty="0">
                <a:solidFill>
                  <a:srgbClr val="009900"/>
                </a:solidFill>
                <a:latin typeface="Times New Roman" pitchFamily="18" charset="0"/>
                <a:ea typeface="Calibri"/>
                <a:cs typeface="Times New Roman" pitchFamily="18" charset="0"/>
              </a:rPr>
              <a:t> подхода</a:t>
            </a:r>
            <a:r>
              <a:rPr lang="ru-RU" sz="2200" dirty="0">
                <a:solidFill>
                  <a:srgbClr val="009900"/>
                </a:solidFill>
                <a:latin typeface="Times New Roman" pitchFamily="18" charset="0"/>
                <a:ea typeface="Calibri"/>
                <a:cs typeface="Times New Roman" pitchFamily="18" charset="0"/>
              </a:rPr>
              <a:t> (творческая работа учащихся, умение корректировать её, самоконтроль).</a:t>
            </a:r>
          </a:p>
        </p:txBody>
      </p:sp>
      <p:sp>
        <p:nvSpPr>
          <p:cNvPr id="8" name="Прямоугольник 7"/>
          <p:cNvSpPr/>
          <p:nvPr/>
        </p:nvSpPr>
        <p:spPr>
          <a:xfrm>
            <a:off x="1331640" y="1124744"/>
            <a:ext cx="7344816" cy="517065"/>
          </a:xfrm>
          <a:prstGeom prst="rect">
            <a:avLst/>
          </a:prstGeom>
        </p:spPr>
        <p:txBody>
          <a:bodyPr wrap="square">
            <a:spAutoFit/>
          </a:bodyPr>
          <a:lstStyle/>
          <a:p>
            <a:pPr lvl="0" algn="ctr">
              <a:lnSpc>
                <a:spcPct val="115000"/>
              </a:lnSpc>
              <a:spcAft>
                <a:spcPts val="1000"/>
              </a:spcAft>
            </a:pPr>
            <a:r>
              <a:rPr lang="ru-RU" sz="2400" b="1" dirty="0">
                <a:solidFill>
                  <a:srgbClr val="009900"/>
                </a:solidFill>
                <a:latin typeface="Times New Roman"/>
                <a:ea typeface="Calibri"/>
                <a:cs typeface="Times New Roman"/>
              </a:rPr>
              <a:t>Инновационные технологии на уроках музыки</a:t>
            </a:r>
            <a:endParaRPr lang="ru-RU" sz="2400" dirty="0">
              <a:solidFill>
                <a:srgbClr val="009900"/>
              </a:solidFill>
              <a:ea typeface="Calibri"/>
              <a:cs typeface="Times New Roman"/>
            </a:endParaRPr>
          </a:p>
        </p:txBody>
      </p:sp>
    </p:spTree>
    <p:extLst>
      <p:ext uri="{BB962C8B-B14F-4D97-AF65-F5344CB8AC3E}">
        <p14:creationId xmlns:p14="http://schemas.microsoft.com/office/powerpoint/2010/main" val="450403798"/>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5" name="Прямоугольник 4"/>
          <p:cNvSpPr/>
          <p:nvPr/>
        </p:nvSpPr>
        <p:spPr>
          <a:xfrm>
            <a:off x="611560" y="1678742"/>
            <a:ext cx="7488832" cy="4870564"/>
          </a:xfrm>
          <a:prstGeom prst="rect">
            <a:avLst/>
          </a:prstGeom>
        </p:spPr>
        <p:txBody>
          <a:bodyPr wrap="square">
            <a:spAutoFit/>
          </a:bodyPr>
          <a:lstStyle/>
          <a:p>
            <a:pPr marL="342900" lvl="0" indent="-342900">
              <a:lnSpc>
                <a:spcPct val="115000"/>
              </a:lnSpc>
              <a:spcAft>
                <a:spcPts val="0"/>
              </a:spcAft>
              <a:buFont typeface="Symbol"/>
              <a:buChar char=""/>
            </a:pPr>
            <a:r>
              <a:rPr lang="ru-RU" dirty="0" smtClean="0">
                <a:solidFill>
                  <a:srgbClr val="009900"/>
                </a:solidFill>
                <a:latin typeface="Times New Roman"/>
                <a:ea typeface="Calibri"/>
                <a:cs typeface="Times New Roman"/>
              </a:rPr>
              <a:t>Пение</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Импровизация</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Голосовые игры</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Речевые упражнения</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Словесные высказывания о музыке</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Интересный подбор музыкального материала</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Задания на активизацию слухового восприятия: поднятие руки при смене мелодии, частей произведения, состава исполнителей, вступления инструментов и т.д.</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Создание рисунков, раскрашивание.</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Движение: пластическое интонирование, </a:t>
            </a:r>
            <a:r>
              <a:rPr lang="ru-RU" dirty="0" err="1">
                <a:solidFill>
                  <a:srgbClr val="009900"/>
                </a:solidFill>
                <a:latin typeface="Times New Roman"/>
                <a:ea typeface="Calibri"/>
                <a:cs typeface="Times New Roman"/>
              </a:rPr>
              <a:t>дирижирование</a:t>
            </a:r>
            <a:r>
              <a:rPr lang="ru-RU" dirty="0">
                <a:solidFill>
                  <a:srgbClr val="009900"/>
                </a:solidFill>
                <a:latin typeface="Times New Roman"/>
                <a:ea typeface="Calibri"/>
                <a:cs typeface="Times New Roman"/>
              </a:rPr>
              <a:t>, ходьба, </a:t>
            </a:r>
            <a:r>
              <a:rPr lang="ru-RU" dirty="0" err="1">
                <a:solidFill>
                  <a:srgbClr val="009900"/>
                </a:solidFill>
                <a:latin typeface="Times New Roman"/>
                <a:ea typeface="Calibri"/>
                <a:cs typeface="Times New Roman"/>
              </a:rPr>
              <a:t>марширование</a:t>
            </a:r>
            <a:r>
              <a:rPr lang="ru-RU" dirty="0">
                <a:solidFill>
                  <a:srgbClr val="009900"/>
                </a:solidFill>
                <a:latin typeface="Times New Roman"/>
                <a:ea typeface="Calibri"/>
                <a:cs typeface="Times New Roman"/>
              </a:rPr>
              <a:t>, пальчиковые игры и т.д.</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err="1">
                <a:solidFill>
                  <a:srgbClr val="009900"/>
                </a:solidFill>
                <a:latin typeface="Times New Roman"/>
                <a:ea typeface="Calibri"/>
                <a:cs typeface="Times New Roman"/>
              </a:rPr>
              <a:t>Инсценирование</a:t>
            </a:r>
            <a:endParaRPr lang="ru-RU" sz="1400" dirty="0">
              <a:solidFill>
                <a:srgbClr val="009900"/>
              </a:solidFill>
              <a:ea typeface="Calibri"/>
              <a:cs typeface="Times New Roman"/>
            </a:endParaRPr>
          </a:p>
          <a:p>
            <a:pPr marL="342900" lvl="0" indent="-342900">
              <a:lnSpc>
                <a:spcPct val="115000"/>
              </a:lnSpc>
              <a:spcAft>
                <a:spcPts val="0"/>
              </a:spcAft>
              <a:buFont typeface="Symbol"/>
              <a:buChar char=""/>
            </a:pPr>
            <a:r>
              <a:rPr lang="ru-RU" dirty="0">
                <a:solidFill>
                  <a:srgbClr val="009900"/>
                </a:solidFill>
                <a:latin typeface="Times New Roman"/>
                <a:ea typeface="Calibri"/>
                <a:cs typeface="Times New Roman"/>
              </a:rPr>
              <a:t>Игра на музыкальных инструментах</a:t>
            </a:r>
            <a:endParaRPr lang="ru-RU" sz="1400" dirty="0">
              <a:solidFill>
                <a:srgbClr val="009900"/>
              </a:solidFill>
              <a:ea typeface="Calibri"/>
              <a:cs typeface="Times New Roman"/>
            </a:endParaRPr>
          </a:p>
          <a:p>
            <a:pPr marL="457200">
              <a:lnSpc>
                <a:spcPct val="115000"/>
              </a:lnSpc>
              <a:spcAft>
                <a:spcPts val="1000"/>
              </a:spcAft>
            </a:pPr>
            <a:r>
              <a:rPr lang="ru-RU" dirty="0">
                <a:solidFill>
                  <a:srgbClr val="009900"/>
                </a:solidFill>
                <a:latin typeface="Times New Roman"/>
                <a:ea typeface="Calibri"/>
                <a:cs typeface="Times New Roman"/>
              </a:rPr>
              <a:t> </a:t>
            </a:r>
            <a:endParaRPr lang="ru-RU" sz="1400" dirty="0">
              <a:solidFill>
                <a:srgbClr val="009900"/>
              </a:solidFill>
              <a:ea typeface="Calibri"/>
              <a:cs typeface="Times New Roman"/>
            </a:endParaRPr>
          </a:p>
        </p:txBody>
      </p:sp>
      <p:sp>
        <p:nvSpPr>
          <p:cNvPr id="9" name="Прямоугольник 8"/>
          <p:cNvSpPr/>
          <p:nvPr/>
        </p:nvSpPr>
        <p:spPr>
          <a:xfrm>
            <a:off x="755576" y="764704"/>
            <a:ext cx="7632848" cy="446276"/>
          </a:xfrm>
          <a:prstGeom prst="rect">
            <a:avLst/>
          </a:prstGeom>
        </p:spPr>
        <p:txBody>
          <a:bodyPr wrap="square">
            <a:spAutoFit/>
          </a:bodyPr>
          <a:lstStyle/>
          <a:p>
            <a:pPr marL="504825" lvl="0">
              <a:lnSpc>
                <a:spcPct val="115000"/>
              </a:lnSpc>
            </a:pPr>
            <a:r>
              <a:rPr lang="ru-RU" sz="2000" b="1" dirty="0">
                <a:solidFill>
                  <a:srgbClr val="009900"/>
                </a:solidFill>
                <a:latin typeface="Times New Roman"/>
                <a:ea typeface="Calibri"/>
                <a:cs typeface="Times New Roman"/>
              </a:rPr>
              <a:t>Методы активизации обучающихся на уроках музыки</a:t>
            </a:r>
            <a:endParaRPr lang="ru-RU" sz="2000" dirty="0">
              <a:solidFill>
                <a:srgbClr val="009900"/>
              </a:solidFill>
              <a:ea typeface="Calibri"/>
              <a:cs typeface="Times New Roman"/>
            </a:endParaRPr>
          </a:p>
        </p:txBody>
      </p:sp>
      <p:pic>
        <p:nvPicPr>
          <p:cNvPr id="7" name="Picture 3" descr="C:\Users\USER\Desktop\Материалы к презентации опыта\Камертон на нотах.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83649" y="1292519"/>
            <a:ext cx="3008554" cy="2287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935313"/>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USER\Desktop\Шаблон для опыта работы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171" y="0"/>
            <a:ext cx="9202901" cy="694972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1124744"/>
            <a:ext cx="8568952" cy="553998"/>
          </a:xfrm>
          <a:prstGeom prst="rect">
            <a:avLst/>
          </a:prstGeom>
        </p:spPr>
        <p:txBody>
          <a:bodyPr wrap="square">
            <a:spAutoFit/>
          </a:bodyPr>
          <a:lstStyle/>
          <a:p>
            <a:r>
              <a:rPr lang="ru-RU" sz="3000" dirty="0" smtClean="0">
                <a:solidFill>
                  <a:srgbClr val="009900"/>
                </a:solidFill>
                <a:latin typeface="Times New Roman"/>
                <a:ea typeface="Times New Roman"/>
              </a:rPr>
              <a:t>    </a:t>
            </a:r>
            <a:endParaRPr lang="ru-RU" sz="3000" dirty="0">
              <a:solidFill>
                <a:srgbClr val="009900"/>
              </a:solidFill>
            </a:endParaRPr>
          </a:p>
        </p:txBody>
      </p:sp>
      <p:sp>
        <p:nvSpPr>
          <p:cNvPr id="6" name="Прямоугольник 5"/>
          <p:cNvSpPr/>
          <p:nvPr/>
        </p:nvSpPr>
        <p:spPr>
          <a:xfrm>
            <a:off x="467544" y="1401743"/>
            <a:ext cx="8352928" cy="646331"/>
          </a:xfrm>
          <a:prstGeom prst="rect">
            <a:avLst/>
          </a:prstGeom>
        </p:spPr>
        <p:txBody>
          <a:bodyPr wrap="square">
            <a:spAutoFit/>
          </a:bodyPr>
          <a:lstStyle/>
          <a:p>
            <a:endParaRPr lang="ru-RU" b="1" dirty="0" smtClean="0">
              <a:latin typeface="Times New Roman"/>
              <a:ea typeface="Calibri"/>
            </a:endParaRPr>
          </a:p>
          <a:p>
            <a:endParaRPr lang="ru-RU" dirty="0"/>
          </a:p>
        </p:txBody>
      </p:sp>
      <p:sp>
        <p:nvSpPr>
          <p:cNvPr id="5" name="Прямоугольник 4"/>
          <p:cNvSpPr/>
          <p:nvPr/>
        </p:nvSpPr>
        <p:spPr>
          <a:xfrm>
            <a:off x="971600" y="1678742"/>
            <a:ext cx="7416824" cy="4411977"/>
          </a:xfrm>
          <a:prstGeom prst="rect">
            <a:avLst/>
          </a:prstGeom>
        </p:spPr>
        <p:txBody>
          <a:bodyPr wrap="square">
            <a:spAutoFit/>
          </a:bodyPr>
          <a:lstStyle/>
          <a:p>
            <a:pPr>
              <a:spcAft>
                <a:spcPts val="0"/>
              </a:spcAft>
            </a:pPr>
            <a:r>
              <a:rPr lang="ru-RU" dirty="0">
                <a:latin typeface="Times New Roman"/>
                <a:ea typeface="Calibri"/>
                <a:cs typeface="Times New Roman"/>
              </a:rPr>
              <a:t> </a:t>
            </a:r>
            <a:r>
              <a:rPr lang="ru-RU" dirty="0" smtClean="0">
                <a:latin typeface="Times New Roman"/>
                <a:ea typeface="Calibri"/>
                <a:cs typeface="Times New Roman"/>
              </a:rPr>
              <a:t>  </a:t>
            </a:r>
            <a:r>
              <a:rPr lang="ru-RU" sz="2000" dirty="0" smtClean="0">
                <a:solidFill>
                  <a:srgbClr val="009900"/>
                </a:solidFill>
                <a:latin typeface="Times New Roman"/>
                <a:ea typeface="Calibri"/>
                <a:cs typeface="Times New Roman"/>
              </a:rPr>
              <a:t>Ориентирован </a:t>
            </a:r>
            <a:r>
              <a:rPr lang="ru-RU" sz="2000" dirty="0">
                <a:solidFill>
                  <a:srgbClr val="009900"/>
                </a:solidFill>
                <a:latin typeface="Times New Roman"/>
                <a:ea typeface="Calibri"/>
                <a:cs typeface="Times New Roman"/>
              </a:rPr>
              <a:t>на самостоятельную деятельность учащихся. Я, как учитель, из носителя готовых знаний превращаюсь в организатора познавательной деятельности своих учеников. </a:t>
            </a:r>
            <a:endParaRPr lang="ru-RU" sz="2000" dirty="0">
              <a:solidFill>
                <a:srgbClr val="009900"/>
              </a:solidFill>
              <a:ea typeface="Calibri"/>
              <a:cs typeface="Times New Roman"/>
            </a:endParaRPr>
          </a:p>
          <a:p>
            <a:pPr>
              <a:spcAft>
                <a:spcPts val="0"/>
              </a:spcAft>
            </a:pPr>
            <a:r>
              <a:rPr lang="ru-RU" sz="2000" dirty="0">
                <a:solidFill>
                  <a:srgbClr val="009900"/>
                </a:solidFill>
                <a:latin typeface="Times New Roman"/>
                <a:ea typeface="Calibri"/>
                <a:cs typeface="Times New Roman"/>
              </a:rPr>
              <a:t>   Благодаря проектно-исследовательской деятельности  у учащихся формируется культура умственного труда. Они становятся деятельными, неординарно мыслящими личностями, прочно усваивают новое.</a:t>
            </a:r>
            <a:endParaRPr lang="ru-RU" sz="2000" dirty="0">
              <a:solidFill>
                <a:srgbClr val="009900"/>
              </a:solidFill>
              <a:ea typeface="Calibri"/>
              <a:cs typeface="Times New Roman"/>
            </a:endParaRPr>
          </a:p>
          <a:p>
            <a:pPr>
              <a:spcAft>
                <a:spcPts val="0"/>
              </a:spcAft>
            </a:pPr>
            <a:r>
              <a:rPr lang="ru-RU" sz="2000" dirty="0">
                <a:solidFill>
                  <a:srgbClr val="009900"/>
                </a:solidFill>
                <a:latin typeface="Times New Roman"/>
                <a:ea typeface="Calibri"/>
                <a:cs typeface="Times New Roman"/>
              </a:rPr>
              <a:t>   В преподавании музыки метод проектов может использоваться в рамках программного материала практически по любой теме. Эта технология позволяет реализовывать не только образовательные задачи, но и воспитательные:  воспитывать уважение к чужому мнению, доброжелательное отношение к творчеству других, приобщать детей к национальной и мировой  культуре</a:t>
            </a:r>
            <a:r>
              <a:rPr lang="ru-RU" sz="2000" dirty="0" smtClean="0">
                <a:solidFill>
                  <a:srgbClr val="009900"/>
                </a:solidFill>
                <a:latin typeface="Times New Roman"/>
                <a:ea typeface="Calibri"/>
                <a:cs typeface="Times New Roman"/>
              </a:rPr>
              <a:t>.</a:t>
            </a:r>
            <a:endParaRPr lang="ru-RU" sz="2000" dirty="0">
              <a:solidFill>
                <a:srgbClr val="009900"/>
              </a:solidFill>
              <a:ea typeface="Calibri"/>
              <a:cs typeface="Times New Roman"/>
            </a:endParaRPr>
          </a:p>
          <a:p>
            <a:pPr marL="457200">
              <a:lnSpc>
                <a:spcPct val="115000"/>
              </a:lnSpc>
              <a:spcAft>
                <a:spcPts val="1000"/>
              </a:spcAft>
            </a:pPr>
            <a:r>
              <a:rPr lang="ru-RU" dirty="0">
                <a:solidFill>
                  <a:srgbClr val="009900"/>
                </a:solidFill>
                <a:latin typeface="Times New Roman"/>
                <a:ea typeface="Calibri"/>
                <a:cs typeface="Times New Roman"/>
              </a:rPr>
              <a:t> </a:t>
            </a:r>
            <a:endParaRPr lang="ru-RU" sz="1400" dirty="0">
              <a:solidFill>
                <a:srgbClr val="009900"/>
              </a:solidFill>
              <a:ea typeface="Calibri"/>
              <a:cs typeface="Times New Roman"/>
            </a:endParaRPr>
          </a:p>
        </p:txBody>
      </p:sp>
      <p:sp>
        <p:nvSpPr>
          <p:cNvPr id="9" name="Прямоугольник 8"/>
          <p:cNvSpPr/>
          <p:nvPr/>
        </p:nvSpPr>
        <p:spPr>
          <a:xfrm>
            <a:off x="755576" y="764704"/>
            <a:ext cx="7632848" cy="587853"/>
          </a:xfrm>
          <a:prstGeom prst="rect">
            <a:avLst/>
          </a:prstGeom>
        </p:spPr>
        <p:txBody>
          <a:bodyPr wrap="square">
            <a:spAutoFit/>
          </a:bodyPr>
          <a:lstStyle/>
          <a:p>
            <a:pPr marL="504825" lvl="0" algn="ctr">
              <a:lnSpc>
                <a:spcPct val="115000"/>
              </a:lnSpc>
            </a:pPr>
            <a:r>
              <a:rPr lang="ru-RU" sz="2800" b="1" dirty="0" smtClean="0">
                <a:solidFill>
                  <a:srgbClr val="009900"/>
                </a:solidFill>
                <a:latin typeface="Times New Roman"/>
                <a:ea typeface="Calibri"/>
                <a:cs typeface="Times New Roman"/>
              </a:rPr>
              <a:t>Метод проектов</a:t>
            </a:r>
            <a:endParaRPr lang="ru-RU" sz="2800" dirty="0">
              <a:solidFill>
                <a:srgbClr val="009900"/>
              </a:solidFill>
              <a:ea typeface="Calibri"/>
              <a:cs typeface="Times New Roman"/>
            </a:endParaRPr>
          </a:p>
        </p:txBody>
      </p:sp>
    </p:spTree>
    <p:extLst>
      <p:ext uri="{BB962C8B-B14F-4D97-AF65-F5344CB8AC3E}">
        <p14:creationId xmlns:p14="http://schemas.microsoft.com/office/powerpoint/2010/main" val="2573917263"/>
      </p:ext>
    </p:extLst>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TotalTime>
  <Words>1100</Words>
  <Application>Microsoft Office PowerPoint</Application>
  <PresentationFormat>Экран (4:3)</PresentationFormat>
  <Paragraphs>81</Paragraphs>
  <Slides>21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 Системно-деятельностный подход на уроках музыки в контексте  реализации ФГОС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Системно-деятельностный подход на уроках музыки в контексте  реализации ФГОС</dc:title>
  <dc:creator>USER</dc:creator>
  <cp:lastModifiedBy>USER</cp:lastModifiedBy>
  <cp:revision>29</cp:revision>
  <dcterms:created xsi:type="dcterms:W3CDTF">2016-11-16T11:02:52Z</dcterms:created>
  <dcterms:modified xsi:type="dcterms:W3CDTF">2016-11-20T16:20:52Z</dcterms:modified>
</cp:coreProperties>
</file>