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3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7" r:id="rId3"/>
    <p:sldId id="285" r:id="rId4"/>
    <p:sldId id="290" r:id="rId5"/>
    <p:sldId id="293" r:id="rId6"/>
    <p:sldId id="291" r:id="rId7"/>
    <p:sldId id="292" r:id="rId8"/>
    <p:sldId id="294" r:id="rId9"/>
    <p:sldId id="295" r:id="rId10"/>
    <p:sldId id="264" r:id="rId11"/>
    <p:sldId id="265" r:id="rId12"/>
    <p:sldId id="266" r:id="rId13"/>
    <p:sldId id="260" r:id="rId14"/>
    <p:sldId id="300" r:id="rId15"/>
    <p:sldId id="296" r:id="rId16"/>
    <p:sldId id="297" r:id="rId17"/>
    <p:sldId id="298" r:id="rId18"/>
    <p:sldId id="299" r:id="rId19"/>
    <p:sldId id="263" r:id="rId20"/>
    <p:sldId id="271" r:id="rId21"/>
    <p:sldId id="267" r:id="rId22"/>
  </p:sldIdLst>
  <p:sldSz cx="9144000" cy="6858000" type="screen4x3"/>
  <p:notesSz cx="6797675" cy="9926638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31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872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15" autoAdjust="0"/>
  </p:normalViewPr>
  <p:slideViewPr>
    <p:cSldViewPr>
      <p:cViewPr>
        <p:scale>
          <a:sx n="62" d="100"/>
          <a:sy n="62" d="100"/>
        </p:scale>
        <p:origin x="-1368" y="-9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55E75C-C7DB-4AB2-9AA6-B8E2D8D2DA13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61ADF5-FBDF-4E04-AF7A-D2C0A2EE59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38278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340C9E-EB33-4F9F-8527-54B3D1C3F68A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099F0C-06AB-440B-8DE1-6FB4CEA07B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33206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099F0C-06AB-440B-8DE1-6FB4CEA07BE9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35614-3534-48D4-AB26-008D0DD1010C}" type="datetime1">
              <a:rPr lang="en-US" smtClean="0"/>
              <a:pPr/>
              <a:t>10/12/2016</a:t>
            </a:fld>
            <a:endParaRPr lang="en-U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Tm="5000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E376A-43AF-48E0-AE57-49A540F18AE9}" type="datetime1">
              <a:rPr lang="en-US" smtClean="0"/>
              <a:pPr/>
              <a:t>10/12/2016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Tm="5000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57AE5-02E7-4B4C-875A-1CD7C2059B3B}" type="datetime1">
              <a:rPr lang="en-US" smtClean="0"/>
              <a:pPr/>
              <a:t>10/12/2016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Tm="5000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980A0-F3D4-4722-AB15-D28E5A5F875F}" type="datetime1">
              <a:rPr lang="en-US" smtClean="0"/>
              <a:pPr/>
              <a:t>10/12/2016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Tm="5000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8725A-8C80-4AA5-A3E5-1225E8118185}" type="datetime1">
              <a:rPr lang="en-US" smtClean="0"/>
              <a:pPr/>
              <a:t>10/12/2016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Tm="5000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AE6C2-B3F6-4467-9C4F-2F0F9BEA41D5}" type="datetime1">
              <a:rPr lang="en-US" smtClean="0"/>
              <a:pPr/>
              <a:t>10/12/2016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Tm="5000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BA697-3506-4FFB-9626-9331C2C38D5E}" type="datetime1">
              <a:rPr lang="en-US" smtClean="0"/>
              <a:pPr/>
              <a:t>10/12/2016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slow" advTm="5000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D227D-4CBE-4A3C-AACD-101CCF3CF27B}" type="datetime1">
              <a:rPr lang="en-US" smtClean="0"/>
              <a:pPr/>
              <a:t>10/12/2016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Tm="5000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175BF-D1EF-4D8A-9137-845F729B674B}" type="datetime1">
              <a:rPr lang="en-US" smtClean="0"/>
              <a:pPr/>
              <a:t>10/12/2016</a:t>
            </a:fld>
            <a:endParaRPr lang="en-U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Tm="5000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457EA-B453-44EF-A78A-9E8BB322FF1F}" type="datetime1">
              <a:rPr lang="en-US" smtClean="0"/>
              <a:pPr/>
              <a:t>10/12/2016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Tm="5000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6C282-FF88-4399-A24F-672EE4AB34A6}" type="datetime1">
              <a:rPr lang="en-US" smtClean="0"/>
              <a:pPr/>
              <a:t>10/12/2016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 advTm="5000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C8966F5-BD98-4CE9-A49C-6554D8A3D39D}" type="datetime1">
              <a:rPr lang="en-US" smtClean="0"/>
              <a:pPr/>
              <a:t>10/12/2016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ransition spd="slow" advTm="5000">
    <p:zoom/>
  </p:transition>
  <p:hf hdr="0" ftr="0" dt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H:\&#1048;&#1085;&#1089;&#1090;&#1088;&#1091;&#1084;&#1077;&#1085;&#1090;&#1072;&#1083;&#1100;&#1085;&#1072;&#1103;%20&#1084;&#1091;&#1079;&#1099;&#1082;&#1072;\&#1048;&#1085;&#1089;&#1090;&#1088;&#1091;&#1084;&#1077;&#1085;&#1090;&#1072;&#1083;&#1100;&#1085;&#1072;&#1103;%20&#1084;&#1091;&#1079;&#1099;&#1082;&#1072;\&#1053;&#1077;&#1080;&#1079;&#1074;&#1077;&#1089;&#1090;&#1085;&#1099;&#1081;%20&#1076;&#1080;&#1089;&#1082;%20(08-12-2006%2021-07-00)\16%20&#1044;&#1086;&#1088;&#1086;&#1078;&#1082;&#1072;%2016.wma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84785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ФОРМИРОВАНИЕ ОСНОВ ЗДОРОВОГО ОБРАЗА ЖИЗНИ У РЕБЕНКА-ДОШКОЛЬНИКА</a:t>
            </a:r>
            <a:endParaRPr lang="ru-RU" sz="49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5334000" cy="2286000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dirty="0"/>
              <a:t>МБДОУ детский сад № 6  "Чебурашка" </a:t>
            </a:r>
            <a:r>
              <a:rPr lang="ru-RU" dirty="0" err="1" smtClean="0"/>
              <a:t>г.Ессентуки</a:t>
            </a:r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r>
              <a:rPr lang="ru-RU" dirty="0" smtClean="0"/>
              <a:t>Опыт работы воспитателя</a:t>
            </a:r>
            <a:endParaRPr lang="ru-RU" dirty="0"/>
          </a:p>
          <a:p>
            <a:pPr algn="ctr"/>
            <a:r>
              <a:rPr lang="ru-RU" b="1" dirty="0" err="1" smtClean="0"/>
              <a:t>Шияновой</a:t>
            </a:r>
            <a:r>
              <a:rPr lang="ru-RU" b="1" dirty="0" smtClean="0"/>
              <a:t> Анны Евгеньевны</a:t>
            </a:r>
            <a:endParaRPr lang="ru-RU" b="1" dirty="0"/>
          </a:p>
        </p:txBody>
      </p:sp>
      <p:pic>
        <p:nvPicPr>
          <p:cNvPr id="5" name="16 Дорожка 16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838200" y="304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25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228600"/>
            <a:ext cx="7620000" cy="6096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КОМПЛЕКСНАЯ </a:t>
            </a:r>
            <a:r>
              <a:rPr lang="ru-RU" sz="2800" b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СТРАТЕГИЯ УЛУЧШЕНИЯ  ЗДОРОВЬЯ  ДЕТЕЙ</a:t>
            </a:r>
            <a:r>
              <a:rPr lang="ru-RU" dirty="0">
                <a:solidFill>
                  <a:schemeClr val="folHlink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dirty="0">
                <a:solidFill>
                  <a:schemeClr val="folHlink"/>
                </a:solidFill>
                <a:latin typeface="+mj-lt"/>
                <a:ea typeface="+mj-ea"/>
                <a:cs typeface="+mj-cs"/>
              </a:rPr>
            </a:b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10</a:t>
            </a:fld>
            <a:endParaRPr lang="en-US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0" y="990600"/>
          <a:ext cx="9144001" cy="54854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89406"/>
                <a:gridCol w="1235676"/>
                <a:gridCol w="1400433"/>
                <a:gridCol w="1565188"/>
                <a:gridCol w="1153298"/>
              </a:tblGrid>
              <a:tr h="633796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содержание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группа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время выполнения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ответственные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месяц, год</a:t>
                      </a:r>
                      <a:endParaRPr lang="ru-RU" sz="1600" dirty="0"/>
                    </a:p>
                  </a:txBody>
                  <a:tcPr/>
                </a:tc>
              </a:tr>
              <a:tr h="258213">
                <a:tc gridSpan="5">
                  <a:txBody>
                    <a:bodyPr/>
                    <a:lstStyle/>
                    <a:p>
                      <a:pPr algn="ctr"/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ОПТИМИЗАЦИЯ РЕЖИМА</a:t>
                      </a:r>
                      <a:endParaRPr lang="ru-RU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33796"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Организация жизни детей в адаптационный период, создание комфортного режима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Все  группы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ежедневно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Воспитатели, психолог, м/сестра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течение года</a:t>
                      </a:r>
                      <a:endParaRPr lang="ru-RU" sz="1600" dirty="0"/>
                    </a:p>
                  </a:txBody>
                  <a:tcPr/>
                </a:tc>
              </a:tr>
              <a:tr h="258213">
                <a:tc gridSpan="5">
                  <a:txBody>
                    <a:bodyPr/>
                    <a:lstStyle/>
                    <a:p>
                      <a:pPr algn="ctr"/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ОРГАНИЗАЦИЯ ДВИГАТЕЛЬНОГО РЕЖИМА</a:t>
                      </a:r>
                      <a:endParaRPr lang="ru-RU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33796"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Физические занятия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Все группы</a:t>
                      </a:r>
                      <a:endParaRPr lang="ru-RU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ежедневно</a:t>
                      </a:r>
                      <a:endParaRPr lang="ru-RU" sz="1600" dirty="0" smtClean="0"/>
                    </a:p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Воспитатели, контроль м/с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течение года</a:t>
                      </a:r>
                      <a:endParaRPr lang="ru-RU" sz="1600" dirty="0"/>
                    </a:p>
                  </a:txBody>
                  <a:tcPr/>
                </a:tc>
              </a:tr>
              <a:tr h="633796"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Гимнастика после дневного сна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Средняя, старшая,</a:t>
                      </a:r>
                      <a:r>
                        <a:rPr lang="ru-RU" sz="1600" baseline="0" dirty="0" smtClean="0"/>
                        <a:t> </a:t>
                      </a:r>
                      <a:r>
                        <a:rPr lang="ru-RU" sz="1600" baseline="0" dirty="0" err="1" smtClean="0"/>
                        <a:t>подг.гр</a:t>
                      </a:r>
                      <a:r>
                        <a:rPr lang="ru-RU" sz="1600" baseline="0" dirty="0" smtClean="0"/>
                        <a:t>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ежедневно</a:t>
                      </a:r>
                      <a:endParaRPr lang="ru-RU" sz="1600" dirty="0" smtClean="0"/>
                    </a:p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Воспитатели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течение года</a:t>
                      </a:r>
                      <a:endParaRPr lang="ru-RU" sz="1600" dirty="0"/>
                    </a:p>
                  </a:txBody>
                  <a:tcPr/>
                </a:tc>
              </a:tr>
              <a:tr h="633796"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Музыкально – ритмические занятия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 – 3 раза в неделю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 – 3 раза в неделю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В-ль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по ФК, воспитатели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течение года</a:t>
                      </a:r>
                      <a:endParaRPr lang="ru-RU" sz="1600" dirty="0"/>
                    </a:p>
                  </a:txBody>
                  <a:tcPr/>
                </a:tc>
              </a:tr>
              <a:tr h="633796"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Прогулки с включением подвижных игр, упражнений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Все группы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ежедневно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Воспитатели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течение года</a:t>
                      </a:r>
                      <a:endParaRPr lang="ru-RU" sz="1600" dirty="0"/>
                    </a:p>
                  </a:txBody>
                  <a:tcPr/>
                </a:tc>
              </a:tr>
              <a:tr h="633796"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Спортивный досуг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раз в месяц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В-ль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по ФК, воспитатели</a:t>
                      </a:r>
                      <a:endParaRPr lang="ru-RU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течение года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 advTm="5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0"/>
          <a:ext cx="9143999" cy="6276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89404"/>
                <a:gridCol w="1235676"/>
                <a:gridCol w="1400433"/>
                <a:gridCol w="1565189"/>
                <a:gridCol w="1153297"/>
              </a:tblGrid>
              <a:tr h="27066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0899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Пальчиковая гимнастика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Все  группы</a:t>
                      </a:r>
                      <a:endParaRPr lang="ru-RU" sz="1600" dirty="0" smtClean="0"/>
                    </a:p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Воспитатели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течение года</a:t>
                      </a:r>
                      <a:endParaRPr lang="ru-RU" sz="1600" dirty="0" smtClean="0"/>
                    </a:p>
                  </a:txBody>
                  <a:tcPr/>
                </a:tc>
              </a:tr>
              <a:tr h="789432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Гимнастика для глаз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Старшая, средняя, </a:t>
                      </a:r>
                      <a:r>
                        <a:rPr lang="ru-RU" sz="1600" dirty="0" err="1" smtClean="0"/>
                        <a:t>подг.гр</a:t>
                      </a:r>
                      <a:r>
                        <a:rPr lang="ru-RU" sz="1600" dirty="0" smtClean="0"/>
                        <a:t>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Воспитатели, м/сестра</a:t>
                      </a:r>
                      <a:endParaRPr lang="ru-RU" sz="1600" dirty="0" smtClean="0"/>
                    </a:p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течение года</a:t>
                      </a:r>
                      <a:endParaRPr lang="ru-RU" sz="1600" dirty="0" smtClean="0"/>
                    </a:p>
                    <a:p>
                      <a:endParaRPr lang="ru-RU" sz="1600" dirty="0"/>
                    </a:p>
                  </a:txBody>
                  <a:tcPr/>
                </a:tc>
              </a:tr>
              <a:tr h="7894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Оздоровительный бег</a:t>
                      </a:r>
                    </a:p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Старшая, средняя, </a:t>
                      </a:r>
                      <a:r>
                        <a:rPr lang="ru-RU" sz="1600" dirty="0" err="1" smtClean="0"/>
                        <a:t>подг.гр</a:t>
                      </a:r>
                      <a:r>
                        <a:rPr lang="ru-RU" sz="1600" dirty="0" smtClean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Ежедневно после </a:t>
                      </a:r>
                      <a:r>
                        <a:rPr lang="ru-RU" sz="1600" dirty="0" err="1" smtClean="0"/>
                        <a:t>утр.гимнаст</a:t>
                      </a:r>
                      <a:r>
                        <a:rPr lang="ru-RU" sz="1600" dirty="0" smtClean="0"/>
                        <a:t>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В-ль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по ФК, воспитатели</a:t>
                      </a:r>
                      <a:endParaRPr lang="ru-RU" sz="1600" dirty="0" smtClean="0"/>
                    </a:p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течение года</a:t>
                      </a:r>
                      <a:endParaRPr lang="ru-RU" sz="1600" dirty="0" smtClean="0"/>
                    </a:p>
                    <a:p>
                      <a:endParaRPr lang="ru-RU" sz="1600" dirty="0"/>
                    </a:p>
                  </a:txBody>
                  <a:tcPr/>
                </a:tc>
              </a:tr>
              <a:tr h="248107">
                <a:tc gridSpan="5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ОХРАНА ПСИХИЧЕСКОГО ЗДОРОВЬЯ</a:t>
                      </a:r>
                      <a:endParaRPr lang="ru-RU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0899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Использование приемов релаксации: минуты тишины, музыкальные паузы.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Все  группы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ежедневно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Воспитатели, психолог, </a:t>
                      </a:r>
                      <a:r>
                        <a:rPr lang="ru-RU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муз.рук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течение года</a:t>
                      </a:r>
                      <a:endParaRPr lang="ru-RU" sz="1600" dirty="0"/>
                    </a:p>
                  </a:txBody>
                  <a:tcPr/>
                </a:tc>
              </a:tr>
              <a:tr h="248107">
                <a:tc gridSpan="5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ПРОФИЛАКТИКА ЗАБОЛЕВАЕМОСТИ</a:t>
                      </a:r>
                      <a:endParaRPr lang="ru-RU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0899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Массаж «9 волшебных точек»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err="1" smtClean="0"/>
                        <a:t>Ср.,стар</a:t>
                      </a:r>
                      <a:r>
                        <a:rPr lang="ru-RU" sz="1600" dirty="0" smtClean="0"/>
                        <a:t>.,</a:t>
                      </a:r>
                      <a:r>
                        <a:rPr lang="ru-RU" sz="1600" baseline="0" dirty="0" smtClean="0"/>
                        <a:t> </a:t>
                      </a:r>
                      <a:r>
                        <a:rPr lang="ru-RU" sz="1600" baseline="0" dirty="0" err="1" smtClean="0"/>
                        <a:t>подг.гр</a:t>
                      </a:r>
                      <a:r>
                        <a:rPr lang="ru-RU" sz="1600" baseline="0" dirty="0" smtClean="0"/>
                        <a:t>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ежедневно</a:t>
                      </a:r>
                      <a:endParaRPr lang="ru-RU" sz="1600" dirty="0" smtClean="0"/>
                    </a:p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Воспитатели, контроль м/с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течение года</a:t>
                      </a:r>
                      <a:endParaRPr lang="ru-RU" sz="1600" dirty="0"/>
                    </a:p>
                  </a:txBody>
                  <a:tcPr/>
                </a:tc>
              </a:tr>
              <a:tr h="60899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Лекарственная терапия (</a:t>
                      </a:r>
                      <a:r>
                        <a:rPr lang="ru-RU" sz="1600" dirty="0" err="1" smtClean="0"/>
                        <a:t>оксолиновая</a:t>
                      </a:r>
                      <a:r>
                        <a:rPr lang="ru-RU" sz="1600" dirty="0" smtClean="0"/>
                        <a:t> мазь в нос)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Все группы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Ежедневно перед </a:t>
                      </a:r>
                      <a:r>
                        <a:rPr lang="ru-RU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прог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ru-RU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Воспитатели,</a:t>
                      </a:r>
                    </a:p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м/сестра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течение года</a:t>
                      </a:r>
                      <a:endParaRPr lang="ru-RU" sz="1600" dirty="0"/>
                    </a:p>
                  </a:txBody>
                  <a:tcPr/>
                </a:tc>
              </a:tr>
              <a:tr h="248107">
                <a:tc gridSpan="5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ВИТАМИНОТЕРАПИЯ</a:t>
                      </a:r>
                      <a:endParaRPr lang="ru-RU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0899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Витаминизация 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Все группы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ежедневно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м/сестра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течение года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ransition spd="slow" advTm="5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0918709"/>
              </p:ext>
            </p:extLst>
          </p:nvPr>
        </p:nvGraphicFramePr>
        <p:xfrm>
          <a:off x="0" y="304800"/>
          <a:ext cx="9144000" cy="49732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89405"/>
                <a:gridCol w="1235676"/>
                <a:gridCol w="156519"/>
                <a:gridCol w="1243914"/>
                <a:gridCol w="1565188"/>
                <a:gridCol w="1153298"/>
              </a:tblGrid>
              <a:tr h="152400">
                <a:tc gridSpan="6"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solidFill>
                            <a:schemeClr val="tx1"/>
                          </a:solidFill>
                        </a:rPr>
                        <a:t>ЗАКАЛИВАНИЕ С УЧЕТОМ СОСТОЯНИЯ ЗДОРОВЬЯ РЕБЕНКА</a:t>
                      </a:r>
                      <a:endParaRPr lang="ru-RU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486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Воздушные ванны</a:t>
                      </a:r>
                      <a:r>
                        <a:rPr lang="ru-RU" sz="1600" baseline="0" dirty="0" smtClean="0"/>
                        <a:t>(облегчённая одежда соответствует времени года)</a:t>
                      </a:r>
                      <a:endParaRPr lang="ru-RU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Все  группы</a:t>
                      </a:r>
                      <a:endParaRPr lang="ru-RU" sz="1600" dirty="0" smtClean="0"/>
                    </a:p>
                    <a:p>
                      <a:endParaRPr lang="ru-RU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ежедневно</a:t>
                      </a:r>
                      <a:endParaRPr lang="ru-RU" sz="1600" dirty="0" smtClean="0"/>
                    </a:p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Воспитатели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течение года</a:t>
                      </a:r>
                      <a:endParaRPr lang="ru-RU" sz="1600" dirty="0" smtClean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Прогулки на воздухе</a:t>
                      </a:r>
                      <a:endParaRPr lang="ru-RU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Все  группы</a:t>
                      </a:r>
                      <a:endParaRPr lang="ru-RU" sz="16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ежедневно</a:t>
                      </a:r>
                      <a:endParaRPr lang="ru-RU" sz="1600" dirty="0" smtClean="0"/>
                    </a:p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Воспитатели</a:t>
                      </a:r>
                      <a:endParaRPr lang="ru-RU" sz="1600" dirty="0" smtClean="0"/>
                    </a:p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течение года</a:t>
                      </a:r>
                      <a:endParaRPr lang="ru-RU" sz="1600" dirty="0" smtClean="0"/>
                    </a:p>
                  </a:txBody>
                  <a:tcPr/>
                </a:tc>
              </a:tr>
              <a:tr h="5638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Хождение босиком</a:t>
                      </a:r>
                    </a:p>
                    <a:p>
                      <a:endParaRPr lang="ru-RU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Все  группы</a:t>
                      </a:r>
                      <a:endParaRPr lang="ru-RU" sz="16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ежедневно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Воспитатели</a:t>
                      </a:r>
                      <a:endParaRPr lang="ru-RU" sz="1600" dirty="0" smtClean="0"/>
                    </a:p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6 - 8 мес.</a:t>
                      </a:r>
                      <a:endParaRPr lang="ru-RU" sz="1600" dirty="0" smtClean="0"/>
                    </a:p>
                  </a:txBody>
                  <a:tcPr/>
                </a:tc>
              </a:tr>
              <a:tr h="56388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Хождение босиком</a:t>
                      </a:r>
                      <a:r>
                        <a:rPr lang="ru-RU" sz="1600" baseline="0" dirty="0" smtClean="0"/>
                        <a:t> по «дорожке здоровья»</a:t>
                      </a:r>
                      <a:endParaRPr lang="ru-RU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Все  группы</a:t>
                      </a:r>
                      <a:endParaRPr lang="ru-RU" sz="16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ежедневно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Воспитатели</a:t>
                      </a:r>
                      <a:endParaRPr lang="ru-RU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течение года</a:t>
                      </a:r>
                      <a:endParaRPr lang="ru-RU" sz="1600" dirty="0" smtClean="0"/>
                    </a:p>
                  </a:txBody>
                  <a:tcPr/>
                </a:tc>
              </a:tr>
              <a:tr h="5486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Обширное умывание</a:t>
                      </a:r>
                      <a:endParaRPr lang="ru-RU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1600" dirty="0" err="1" smtClean="0"/>
                        <a:t>Ср.,стар</a:t>
                      </a:r>
                      <a:r>
                        <a:rPr lang="ru-RU" sz="1600" dirty="0" smtClean="0"/>
                        <a:t>.,</a:t>
                      </a:r>
                      <a:r>
                        <a:rPr lang="ru-RU" sz="1600" baseline="0" dirty="0" smtClean="0"/>
                        <a:t> </a:t>
                      </a:r>
                      <a:r>
                        <a:rPr lang="ru-RU" sz="1600" baseline="0" dirty="0" err="1" smtClean="0"/>
                        <a:t>подг.гр</a:t>
                      </a:r>
                      <a:r>
                        <a:rPr lang="ru-RU" sz="1600" baseline="0" dirty="0" smtClean="0"/>
                        <a:t>.</a:t>
                      </a:r>
                      <a:endParaRPr lang="ru-RU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ежедневно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Воспитатели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течение года</a:t>
                      </a:r>
                      <a:endParaRPr lang="ru-RU" sz="1600" dirty="0"/>
                    </a:p>
                  </a:txBody>
                  <a:tcPr/>
                </a:tc>
              </a:tr>
              <a:tr h="5486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Игры</a:t>
                      </a:r>
                      <a:r>
                        <a:rPr lang="ru-RU" sz="1600" baseline="0" dirty="0" smtClean="0"/>
                        <a:t> с водой</a:t>
                      </a:r>
                      <a:endParaRPr lang="ru-RU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err="1" smtClean="0"/>
                        <a:t>Ср.,стар</a:t>
                      </a:r>
                      <a:r>
                        <a:rPr lang="ru-RU" sz="1600" dirty="0" smtClean="0"/>
                        <a:t>.,</a:t>
                      </a:r>
                      <a:r>
                        <a:rPr lang="ru-RU" sz="1600" baseline="0" dirty="0" smtClean="0"/>
                        <a:t> </a:t>
                      </a:r>
                      <a:r>
                        <a:rPr lang="ru-RU" sz="1600" baseline="0" dirty="0" err="1" smtClean="0"/>
                        <a:t>подг.гр</a:t>
                      </a:r>
                      <a:r>
                        <a:rPr lang="ru-RU" sz="1600" baseline="0" dirty="0" smtClean="0"/>
                        <a:t>.</a:t>
                      </a:r>
                      <a:endParaRPr lang="ru-RU" sz="16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Во время прогулки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Воспитатели</a:t>
                      </a:r>
                      <a:endParaRPr lang="ru-RU" sz="1600" dirty="0" smtClean="0"/>
                    </a:p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6 – 8 мес.</a:t>
                      </a:r>
                      <a:endParaRPr lang="ru-RU" sz="1600" dirty="0"/>
                    </a:p>
                  </a:txBody>
                  <a:tcPr/>
                </a:tc>
              </a:tr>
              <a:tr h="340269">
                <a:tc gridSpan="6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РАБОТА С ДЕТЬМИ, ИМЕЮЩИМИ ПЛОСКОСТОПИЕ, НАРУШЕНИЕ ОСАНКИ</a:t>
                      </a:r>
                      <a:endParaRPr lang="ru-RU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47825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Корригирующая гимнастика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Стар.,</a:t>
                      </a:r>
                      <a:r>
                        <a:rPr lang="ru-RU" sz="1600" baseline="0" dirty="0" smtClean="0"/>
                        <a:t> </a:t>
                      </a:r>
                      <a:r>
                        <a:rPr lang="ru-RU" sz="1600" baseline="0" dirty="0" err="1" smtClean="0"/>
                        <a:t>подг.гр</a:t>
                      </a:r>
                      <a:r>
                        <a:rPr lang="ru-RU" sz="1600" baseline="0" dirty="0" smtClean="0"/>
                        <a:t>.</a:t>
                      </a:r>
                      <a:endParaRPr lang="ru-RU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 раза в неделю</a:t>
                      </a:r>
                      <a:endParaRPr lang="ru-RU" sz="1600" dirty="0" smtClean="0"/>
                    </a:p>
                    <a:p>
                      <a:endParaRPr lang="ru-RU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м/сестра,</a:t>
                      </a:r>
                      <a:r>
                        <a:rPr lang="ru-RU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физ.рук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течение года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ransition spd="slow" advTm="5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 ОРГАНИЗАЦИЯ ЗДОРОВЬЕСБЕРЕГАЮЩЕГО </a:t>
            </a:r>
            <a:r>
              <a:rPr lang="ru-RU" sz="2800" b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ПОДХОДА </a:t>
            </a:r>
            <a:r>
              <a:rPr lang="ru-RU" sz="2800" b="1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 В МБДОУ ДЕТСКИЙ САД №6 «Чебурашка»</a:t>
            </a:r>
            <a:r>
              <a:rPr lang="ru-RU" dirty="0">
                <a:solidFill>
                  <a:schemeClr val="folHlink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dirty="0">
                <a:solidFill>
                  <a:schemeClr val="folHlink"/>
                </a:solidFill>
                <a:latin typeface="+mj-lt"/>
                <a:ea typeface="+mj-ea"/>
                <a:cs typeface="+mj-cs"/>
              </a:rPr>
            </a:br>
            <a:endParaRPr lang="ru-RU" dirty="0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4" name="Скругленный прямоугольник 3"/>
          <p:cNvSpPr/>
          <p:nvPr/>
        </p:nvSpPr>
        <p:spPr bwMode="auto">
          <a:xfrm>
            <a:off x="152400" y="2286000"/>
            <a:ext cx="2895600" cy="1219200"/>
          </a:xfrm>
          <a:prstGeom prst="round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 prstMaterial="dkEdge">
            <a:bevelT/>
          </a:sp3d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ВНЕДРЕНИЕ СОВРЕМЕННЫХ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МЕТОДИК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ОЦЕНКИ ПСИХО-ФИЗИЧЕСКОГО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СОСТОЯНИЯ ДЕТЕЙ</a:t>
            </a:r>
            <a:endParaRPr kumimoji="0" lang="ru-RU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 bwMode="auto">
          <a:xfrm>
            <a:off x="3200400" y="2286000"/>
            <a:ext cx="2743200" cy="1219200"/>
          </a:xfrm>
          <a:prstGeom prst="round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 prstMaterial="dkEdge">
            <a:bevelT/>
          </a:sp3d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СОЗДАНИЕ  УСЛОВИЙ 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ДЛЯ  ПОЛНОЦЕННОГО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РАЗВИТИЯ 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  ОЗДОРОВЛЕНИЯ  ДЕТЕЙ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 bwMode="auto">
          <a:xfrm>
            <a:off x="6096000" y="2286000"/>
            <a:ext cx="2819400" cy="1219200"/>
          </a:xfrm>
          <a:prstGeom prst="round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 prstMaterial="dkEdge">
            <a:bevelT/>
          </a:sp3d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ОБЕСПЕЧЕНИЕ  ПИТАНИЯ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В  СООТВЕТСТВИИ С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СОВРЕМЕННЫМИ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ТРЕБОВАНИЯМИ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 bwMode="auto">
          <a:xfrm>
            <a:off x="152400" y="3810000"/>
            <a:ext cx="2895600" cy="1219200"/>
          </a:xfrm>
          <a:prstGeom prst="round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 prstMaterial="dkEdge">
            <a:bevelT/>
          </a:sp3d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ПРОВЕДЕНИЕ  МЕРОПРИЯТИЙ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ПО  СОХРАНЕНИЮ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И  УКРЕПЛЕНИЮ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ЗДОРОВЬЯ   ДОШКОЛЬНИКОВ</a:t>
            </a:r>
            <a:endParaRPr kumimoji="0" lang="ru-RU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 bwMode="auto">
          <a:xfrm>
            <a:off x="3200400" y="3810000"/>
            <a:ext cx="2743200" cy="1219200"/>
          </a:xfrm>
          <a:prstGeom prst="round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 prstMaterial="dkEdge">
            <a:bevelT/>
          </a:sp3d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ОБЕСПЕЧЕНИЕ 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СВОЕВРЕМЕННОЙ 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КОРРЕКЦИИ  ПСИХО –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ФИЗИЧЕСКОГО 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РАЗВИТИЯ  ДЕТЕЙ</a:t>
            </a:r>
            <a:endParaRPr kumimoji="0" lang="ru-RU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 bwMode="auto">
          <a:xfrm>
            <a:off x="6096000" y="3810000"/>
            <a:ext cx="2895600" cy="1219200"/>
          </a:xfrm>
          <a:prstGeom prst="round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 prstMaterial="dkEdge">
            <a:bevelT/>
          </a:sp3d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ПРОВЕДЕНИЕ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ПРОФИЛАКТИЧЕСКИХ 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МЕРОПРИЯТИЙ</a:t>
            </a:r>
            <a:endParaRPr kumimoji="0" lang="ru-RU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 bwMode="auto">
          <a:xfrm>
            <a:off x="2743200" y="5334000"/>
            <a:ext cx="3581400" cy="1219200"/>
          </a:xfrm>
          <a:prstGeom prst="round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 prstMaterial="dkEdge">
            <a:bevelT/>
          </a:sp3d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ПОВЫШЕНИЕ  УРОВНЯ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ВАЛЕОЛОГИЧЕСКОЙ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ГРАМОТНОСТИ  ВОСПИТЫВАЮЩИХ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И ВОСПИТАННИКОВ</a:t>
            </a:r>
            <a:endParaRPr kumimoji="0" lang="ru-RU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29" name="Picture 1" descr="D:\Мои рисунки\Организатор клипов (Microsoft)\flowers_files\нас6екомые_files\B_Fly33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5257800"/>
            <a:ext cx="1666875" cy="1323975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5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4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4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4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000"/>
                            </p:stCondLst>
                            <p:childTnLst>
                              <p:par>
                                <p:cTn id="44" presetID="4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000"/>
                            </p:stCondLst>
                            <p:childTnLst>
                              <p:par>
                                <p:cTn id="52" presetID="4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4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4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4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ОЗДОРОВИТЕЛЬНЫЕ МЕРОПРИЯТИЯ В </a:t>
            </a:r>
            <a:r>
              <a:rPr lang="ru-RU" sz="2800" b="1" dirty="0" err="1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МбДОУ</a:t>
            </a: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ДЕТСКИЙ САД №6 «</a:t>
            </a:r>
            <a:r>
              <a:rPr lang="ru-RU" sz="2800" b="1" dirty="0" err="1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ЧебурашКА</a:t>
            </a: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8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1371600"/>
            <a:ext cx="7772400" cy="4419600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rgbClr val="C00000"/>
                </a:solidFill>
              </a:rPr>
              <a:t>Выполнение санитарно-противоэпидемиологического режима;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Воспитание у детей культурно-гигиенических навыков;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Мониторинг физического развития и состояния здоровья;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Контроль за физическим воспитанием и физической подготовленностью;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Организация питания;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Проведение витаминотерапии и профилактики йодной недостаточности;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Профилактика нарушений зрения, опорно-двигательного аппарата, простудных  заболеваний, травматизма;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Коррекционная работа с психологом, логопедом;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Проведение  работы с родителями согласно плана;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Систематические консультации с педагогами;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Введение  адаптационного режима.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  <p:transition spd="slow" advTm="5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200"/>
                            </p:stCondLst>
                            <p:childTnLst>
                              <p:par>
                                <p:cTn id="12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200"/>
                            </p:stCondLst>
                            <p:childTnLst>
                              <p:par>
                                <p:cTn id="18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7200"/>
                            </p:stCondLst>
                            <p:childTnLst>
                              <p:par>
                                <p:cTn id="24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9200"/>
                            </p:stCondLst>
                            <p:childTnLst>
                              <p:par>
                                <p:cTn id="30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1200"/>
                            </p:stCondLst>
                            <p:childTnLst>
                              <p:par>
                                <p:cTn id="36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3200"/>
                            </p:stCondLst>
                            <p:childTnLst>
                              <p:par>
                                <p:cTn id="42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3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6200"/>
                            </p:stCondLst>
                            <p:childTnLst>
                              <p:par>
                                <p:cTn id="48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3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3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9200"/>
                            </p:stCondLst>
                            <p:childTnLst>
                              <p:par>
                                <p:cTn id="54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1200"/>
                            </p:stCondLst>
                            <p:childTnLst>
                              <p:par>
                                <p:cTn id="60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3200"/>
                            </p:stCondLst>
                            <p:childTnLst>
                              <p:par>
                                <p:cTn id="66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5200"/>
                            </p:stCondLst>
                            <p:childTnLst>
                              <p:par>
                                <p:cTn id="72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83820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/>
              <a:t>СИСТЕМА ЗАКАЛИВАНИЯ В </a:t>
            </a:r>
            <a:r>
              <a:rPr lang="ru-RU" sz="2400" b="1" dirty="0" err="1" smtClean="0"/>
              <a:t>МбДОУ</a:t>
            </a:r>
            <a:r>
              <a:rPr lang="ru-RU" sz="2400" b="1" dirty="0" smtClean="0"/>
              <a:t> ДЕТСКИЙ САД №6 «</a:t>
            </a:r>
            <a:r>
              <a:rPr lang="ru-RU" sz="2400" b="1" dirty="0" err="1" smtClean="0"/>
              <a:t>ЧебурашКА</a:t>
            </a:r>
            <a:r>
              <a:rPr lang="ru-RU" sz="2400" b="1" dirty="0" smtClean="0"/>
              <a:t>»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i="1" dirty="0" smtClean="0">
                <a:solidFill>
                  <a:srgbClr val="C00000"/>
                </a:solidFill>
              </a:rPr>
              <a:t>«Солнце, воздух и вода – наши лучшие друзья!»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1200"/>
            <a:ext cx="8153400" cy="4343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2000" b="1" dirty="0" smtClean="0"/>
              <a:t>Закаливание предполагает систему мероприятий, направленных на повышение устойчивости генетических механизмов защиты и приспособления организма. </a:t>
            </a:r>
            <a:br>
              <a:rPr lang="ru-RU" sz="2000" b="1" dirty="0" smtClean="0"/>
            </a:br>
            <a:r>
              <a:rPr lang="ru-RU" sz="2000" b="1" dirty="0" smtClean="0"/>
              <a:t>Основные принципы закаливания — постепенное расширение зоны воздействия и увеличение времени проведения процедуры. К закаливанию часто болеющих, ослабленных детей надо подходим очень осторожно: наблюдаем за ответными реакциями. Предпочтение отдаем естественным факторам закаливания – солнцу, воздуху, воде.</a:t>
            </a:r>
          </a:p>
          <a:p>
            <a:pPr>
              <a:buNone/>
            </a:pPr>
            <a:r>
              <a:rPr lang="ru-RU" dirty="0" smtClean="0"/>
              <a:t> 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ransition spd="slow" advTm="5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8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6000"/>
                            </p:stCondLst>
                            <p:childTnLst>
                              <p:par>
                                <p:cTn id="16" presetID="28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16</a:t>
            </a:fld>
            <a:endParaRPr lang="en-US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04799" y="533403"/>
          <a:ext cx="8610601" cy="6187471"/>
        </p:xfrm>
        <a:graphic>
          <a:graphicData uri="http://schemas.openxmlformats.org/drawingml/2006/table">
            <a:tbl>
              <a:tblPr/>
              <a:tblGrid>
                <a:gridCol w="2062203"/>
                <a:gridCol w="2162376"/>
                <a:gridCol w="2193011"/>
                <a:gridCol w="2193011"/>
              </a:tblGrid>
              <a:tr h="33531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Характер действия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398" marR="183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Метод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398" marR="183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Методика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398" marR="183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Противопоказания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398" marR="183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086">
                <a:tc rowSpan="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Воздух 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(температурное воздействие на организм)</a:t>
                      </a:r>
                    </a:p>
                  </a:txBody>
                  <a:tcPr marL="18398" marR="183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Утренняя гимнастика</a:t>
                      </a:r>
                    </a:p>
                  </a:txBody>
                  <a:tcPr marL="18398" marR="183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Проведение на свежем воздухе в облегченной одежде.</a:t>
                      </a:r>
                    </a:p>
                  </a:txBody>
                  <a:tcPr marL="18398" marR="183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Медицинский отвод после болезни.</a:t>
                      </a:r>
                    </a:p>
                  </a:txBody>
                  <a:tcPr marL="18398" marR="183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08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Прогулка</a:t>
                      </a:r>
                    </a:p>
                  </a:txBody>
                  <a:tcPr marL="18398" marR="183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Прогулки на свежем воздухе в любую погоду в одежде по сезону</a:t>
                      </a:r>
                    </a:p>
                  </a:txBody>
                  <a:tcPr marL="18398" marR="183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398" marR="183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014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Сон при открытых форточках</a:t>
                      </a:r>
                    </a:p>
                  </a:txBody>
                  <a:tcPr marL="18398" marR="183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Учитывать физическое и соматическое состояния ребенка, не допускать сквозного потока холодного воздуха</a:t>
                      </a:r>
                    </a:p>
                  </a:txBody>
                  <a:tcPr marL="18398" marR="183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Температура воздуха в спальне ниже </a:t>
                      </a:r>
                      <a:b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14 °С</a:t>
                      </a:r>
                    </a:p>
                  </a:txBody>
                  <a:tcPr marL="18398" marR="183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025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Воздушные контрастные ванны.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Гимнастика после сна.</a:t>
                      </a:r>
                    </a:p>
                  </a:txBody>
                  <a:tcPr marL="18398" marR="183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Использование разницы температур (под одеялом, без одеяла; в спальне, в групповой комнате). Использование «дорожек здоровья» (ребристая доска, массажные коврики).</a:t>
                      </a:r>
                    </a:p>
                  </a:txBody>
                  <a:tcPr marL="18398" marR="183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Температура воздуха ниже нормы. </a:t>
                      </a:r>
                      <a:b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Наличие противопоказаний</a:t>
                      </a:r>
                    </a:p>
                  </a:txBody>
                  <a:tcPr marL="18398" marR="183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011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Хождение в носках, босиком.</a:t>
                      </a:r>
                    </a:p>
                  </a:txBody>
                  <a:tcPr marL="18398" marR="183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Во время физкультурных занятий с учетом физического здоровья детей.</a:t>
                      </a:r>
                    </a:p>
                  </a:txBody>
                  <a:tcPr marL="18398" marR="183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Температура воздуха ниже нормы.</a:t>
                      </a:r>
                    </a:p>
                  </a:txBody>
                  <a:tcPr marL="18398" marR="183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 advTm="5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17</a:t>
            </a:fld>
            <a:endParaRPr lang="en-US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52398" y="762000"/>
          <a:ext cx="8763001" cy="5791200"/>
        </p:xfrm>
        <a:graphic>
          <a:graphicData uri="http://schemas.openxmlformats.org/drawingml/2006/table">
            <a:tbl>
              <a:tblPr/>
              <a:tblGrid>
                <a:gridCol w="2098703"/>
                <a:gridCol w="2200648"/>
                <a:gridCol w="2231825"/>
                <a:gridCol w="2231825"/>
              </a:tblGrid>
              <a:tr h="49960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Характер действия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398" marR="183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Метод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398" marR="183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Методика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398" marR="183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Противопоказания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398" marR="183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98026">
                <a:tc row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Вода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 (температурные механические раздражающие воздействия на кожу, органы обоняния, дыхательную систему).</a:t>
                      </a:r>
                    </a:p>
                  </a:txBody>
                  <a:tcPr marL="18398" marR="183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Полоскание рта отварами трав, кипяченой водой.</a:t>
                      </a:r>
                    </a:p>
                  </a:txBody>
                  <a:tcPr marL="18398" marR="183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Постепенное обучение полосканию рта, начиная со средней группы.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Чередование процедур (2 недели – отвар трав, 2 недели – кипяченая вода).</a:t>
                      </a:r>
                    </a:p>
                  </a:txBody>
                  <a:tcPr marL="18398" marR="183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Аллергическая восприимчивость.</a:t>
                      </a:r>
                    </a:p>
                  </a:txBody>
                  <a:tcPr marL="18398" marR="183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881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Умывание прохладной водой.</a:t>
                      </a:r>
                    </a:p>
                  </a:txBody>
                  <a:tcPr marL="18398" marR="183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Постепенное обучение элементов умывания начиная от кончиков пальцев до локтя и умыванию лица.</a:t>
                      </a:r>
                    </a:p>
                  </a:txBody>
                  <a:tcPr marL="18398" marR="183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398" marR="183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47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Туалет носа.</a:t>
                      </a:r>
                    </a:p>
                  </a:txBody>
                  <a:tcPr marL="18398" marR="183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Освободить носовой проход от скапливающейся слизи, промыть проточной водой.</a:t>
                      </a:r>
                    </a:p>
                  </a:txBody>
                  <a:tcPr marL="18398" marR="183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398" marR="183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 advTm="5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18</a:t>
            </a:fld>
            <a:endParaRPr lang="en-US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28597" y="838200"/>
          <a:ext cx="8610602" cy="3901440"/>
        </p:xfrm>
        <a:graphic>
          <a:graphicData uri="http://schemas.openxmlformats.org/drawingml/2006/table">
            <a:tbl>
              <a:tblPr/>
              <a:tblGrid>
                <a:gridCol w="2062204"/>
                <a:gridCol w="2162376"/>
                <a:gridCol w="2193011"/>
                <a:gridCol w="2193011"/>
              </a:tblGrid>
              <a:tr h="1844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Характер действия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398" marR="183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Метод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398" marR="183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Методика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398" marR="183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Противопоказания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398" marR="183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81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Солнце 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(общее температурное воздействие на организм).</a:t>
                      </a:r>
                    </a:p>
                  </a:txBody>
                  <a:tcPr marL="18398" marR="183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Прогулка, солнечные ванны, свето-воздушные ванны.</a:t>
                      </a:r>
                    </a:p>
                  </a:txBody>
                  <a:tcPr marL="18398" marR="183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Использование ослабленного влияния атмосферы (утро, после полудня).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Проведение солнечных ванн в облачные дни. Использование отраженных лучей (в тени). Изменение площади открытой поверхности кожи подбором одежды. Изменение продолжительности процедуры.</a:t>
                      </a:r>
                    </a:p>
                  </a:txBody>
                  <a:tcPr marL="18398" marR="183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Лихорадочные состояния, хронические заболевания.</a:t>
                      </a:r>
                    </a:p>
                  </a:txBody>
                  <a:tcPr marL="18398" marR="183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304800" y="5029200"/>
            <a:ext cx="67818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Организованная система закаливания: </a:t>
            </a:r>
            <a:b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, sans-serif" charset="0"/>
                <a:ea typeface="Times New Roman" pitchFamily="18" charset="0"/>
              </a:rPr>
              <a:t>—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поддерживает температурный баланс тела; </a:t>
            </a:r>
            <a:b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, sans-serif" charset="0"/>
                <a:ea typeface="Times New Roman" pitchFamily="18" charset="0"/>
              </a:rPr>
              <a:t>—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нормализует поведенческие реакции ребенка; </a:t>
            </a:r>
            <a:b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, sans-serif" charset="0"/>
                <a:ea typeface="Times New Roman" pitchFamily="18" charset="0"/>
              </a:rPr>
              <a:t>—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снижает инфекционно-воспалительные заболевания; </a:t>
            </a:r>
            <a:b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, sans-serif" charset="0"/>
                <a:ea typeface="Times New Roman" pitchFamily="18" charset="0"/>
              </a:rPr>
              <a:t>—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улучшает показатели физического развития; </a:t>
            </a:r>
            <a:b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, sans-serif" charset="0"/>
                <a:ea typeface="Times New Roman" pitchFamily="18" charset="0"/>
              </a:rPr>
              <a:t>—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повышает уровень физической подготовленности.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slow" advTm="5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609600"/>
            <a:ext cx="7620000" cy="9144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ДВИГАТЕЛЬНЫЙ РЕЖИМ                                             В МБДОУ ДЕТСКИЙ №6 «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ЧебурашКА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676400"/>
            <a:ext cx="8534400" cy="5029200"/>
          </a:xfrm>
        </p:spPr>
        <p:txBody>
          <a:bodyPr>
            <a:normAutofit fontScale="55000" lnSpcReduction="20000"/>
          </a:bodyPr>
          <a:lstStyle/>
          <a:p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Утренняя гимнастика и </a:t>
            </a:r>
            <a:r>
              <a:rPr lang="ru-RU" sz="3600" b="1" dirty="0" err="1" smtClean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психогимнастика</a:t>
            </a:r>
            <a:endParaRPr lang="ru-RU" sz="3600" b="1" dirty="0">
              <a:solidFill>
                <a:schemeClr val="accent1">
                  <a:lumMod val="75000"/>
                </a:schemeClr>
              </a:solidFill>
              <a:latin typeface="Cambria" pitchFamily="18" charset="0"/>
            </a:endParaRPr>
          </a:p>
          <a:p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Двигательная 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разминка</a:t>
            </a:r>
            <a:endParaRPr lang="ru-RU" sz="3600" b="1" dirty="0">
              <a:solidFill>
                <a:schemeClr val="accent1">
                  <a:lumMod val="75000"/>
                </a:schemeClr>
              </a:solidFill>
              <a:latin typeface="Cambria" pitchFamily="18" charset="0"/>
            </a:endParaRPr>
          </a:p>
          <a:p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Физкультминутка</a:t>
            </a:r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 </a:t>
            </a:r>
          </a:p>
          <a:p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Подвижные игры и физ. упражнения на 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прогулке</a:t>
            </a:r>
            <a:endParaRPr lang="ru-RU" sz="3600" b="1" dirty="0">
              <a:solidFill>
                <a:schemeClr val="accent1">
                  <a:lumMod val="75000"/>
                </a:schemeClr>
              </a:solidFill>
              <a:latin typeface="Cambria" pitchFamily="18" charset="0"/>
            </a:endParaRPr>
          </a:p>
          <a:p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Оздоровительный бег и бег с 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препятствиями</a:t>
            </a:r>
            <a:endParaRPr lang="ru-RU" sz="3600" b="1" dirty="0">
              <a:solidFill>
                <a:schemeClr val="accent1">
                  <a:lumMod val="75000"/>
                </a:schemeClr>
              </a:solidFill>
              <a:latin typeface="Cambria" pitchFamily="18" charset="0"/>
            </a:endParaRPr>
          </a:p>
          <a:p>
            <a:r>
              <a:rPr lang="ru-RU" sz="3600" b="1" dirty="0" err="1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Босохождение</a:t>
            </a:r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 </a:t>
            </a:r>
          </a:p>
          <a:p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Гимнастика после дневного сна в сочетании с 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контрастными воздушными </a:t>
            </a:r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ваннами.    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                                                                                                                                               </a:t>
            </a:r>
            <a:endParaRPr lang="ru-RU" sz="3600" b="1" dirty="0">
              <a:solidFill>
                <a:schemeClr val="accent1">
                  <a:lumMod val="75000"/>
                </a:schemeClr>
              </a:solidFill>
              <a:latin typeface="Cambria" pitchFamily="18" charset="0"/>
            </a:endParaRPr>
          </a:p>
          <a:p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Занятия по физической культуре (в зале 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)</a:t>
            </a:r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 </a:t>
            </a:r>
          </a:p>
          <a:p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Физкультурные  </a:t>
            </a:r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занятия ( на воздухе 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)</a:t>
            </a:r>
            <a:endParaRPr lang="ru-RU" sz="3600" b="1" dirty="0">
              <a:solidFill>
                <a:schemeClr val="accent1">
                  <a:lumMod val="75000"/>
                </a:schemeClr>
              </a:solidFill>
              <a:latin typeface="Cambria" pitchFamily="18" charset="0"/>
            </a:endParaRPr>
          </a:p>
          <a:p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 « Забочусь о своём здоровье»      </a:t>
            </a:r>
          </a:p>
          <a:p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Самостоятельная  двигательная  активность </a:t>
            </a:r>
          </a:p>
          <a:p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С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портивные  праздники</a:t>
            </a:r>
            <a:endParaRPr lang="ru-RU" sz="3600" b="1" dirty="0">
              <a:solidFill>
                <a:schemeClr val="accent1">
                  <a:lumMod val="75000"/>
                </a:schemeClr>
              </a:solidFill>
              <a:latin typeface="Cambria" pitchFamily="18" charset="0"/>
            </a:endParaRPr>
          </a:p>
          <a:p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И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гры- </a:t>
            </a:r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соревнования  между  возрастными  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группами</a:t>
            </a:r>
          </a:p>
          <a:p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Индивидуальная работа с детьми по физическому совершенствованию</a:t>
            </a:r>
          </a:p>
          <a:p>
            <a:pPr>
              <a:buNone/>
            </a:pPr>
            <a:endParaRPr lang="ru-RU" sz="36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  <p:transition spd="slow" advTm="5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000"/>
                            </p:stCondLst>
                            <p:childTnLst>
                              <p:par>
                                <p:cTn id="4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000"/>
                            </p:stCondLst>
                            <p:childTnLst>
                              <p:par>
                                <p:cTn id="4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9000"/>
                            </p:stCondLst>
                            <p:childTnLst>
                              <p:par>
                                <p:cTn id="5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0"/>
                            </p:stCondLst>
                            <p:childTnLst>
                              <p:par>
                                <p:cTn id="5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1000"/>
                            </p:stCondLst>
                            <p:childTnLst>
                              <p:par>
                                <p:cTn id="6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2000"/>
                            </p:stCondLst>
                            <p:childTnLst>
                              <p:par>
                                <p:cTn id="7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3000"/>
                            </p:stCondLst>
                            <p:childTnLst>
                              <p:par>
                                <p:cTn id="7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4000"/>
                            </p:stCondLst>
                            <p:childTnLst>
                              <p:par>
                                <p:cTn id="8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5000"/>
                            </p:stCondLst>
                            <p:childTnLst>
                              <p:par>
                                <p:cTn id="8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ЦЕЛЬ:</a:t>
            </a:r>
            <a:br>
              <a:rPr lang="ru-RU" dirty="0" smtClean="0"/>
            </a:br>
            <a:endParaRPr lang="ru-RU" sz="1800" b="1" dirty="0">
              <a:latin typeface="Cambr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4114800"/>
            <a:ext cx="8686800" cy="2011363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>
                <a:latin typeface="Cambria" pitchFamily="18" charset="0"/>
              </a:rPr>
              <a:t>СОХРАНЕНИЕ И УКРЕПЛЕНИЕ ЗДОРОВЬЯ ДЕТЕЙ , НЕ ТОЛЬКО ФИЗИЧЕСКОГО, НО И ЭМОЦИОНАЛЬНОГО;</a:t>
            </a:r>
            <a:endParaRPr lang="ru-RU" dirty="0" smtClean="0">
              <a:latin typeface="Cambria" pitchFamily="18" charset="0"/>
            </a:endParaRPr>
          </a:p>
          <a:p>
            <a:pPr>
              <a:buNone/>
            </a:pPr>
            <a:endParaRPr lang="ru-RU" dirty="0" smtClean="0">
              <a:latin typeface="Cambria" pitchFamily="18" charset="0"/>
            </a:endParaRPr>
          </a:p>
          <a:p>
            <a:r>
              <a:rPr lang="ru-RU" b="1" dirty="0" smtClean="0">
                <a:latin typeface="Cambria" pitchFamily="18" charset="0"/>
              </a:rPr>
              <a:t>ФОРМИРОВАНИЕ У ДЕТЕЙ ПОТРЕБНОСТИ В ФИЗИЧЕСКОМ СОВЕРШЕНСТВОВАНИИ И ЗДОРОВОМ ОБРАЗЕ ЖИЗНИ.</a:t>
            </a:r>
            <a:endParaRPr lang="ru-RU" dirty="0" smtClean="0">
              <a:latin typeface="Cambria" pitchFamily="18" charset="0"/>
            </a:endParaRPr>
          </a:p>
          <a:p>
            <a:endParaRPr lang="ru-RU" dirty="0">
              <a:latin typeface="Cambria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28600" y="33528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Задачи:</a:t>
            </a:r>
            <a:endParaRPr kumimoji="0" lang="ru-RU" sz="36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457200" y="1600201"/>
            <a:ext cx="8686800" cy="1447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</a:pPr>
            <a:r>
              <a:rPr lang="ru-RU" sz="2800" b="1" dirty="0" smtClean="0">
                <a:latin typeface="Cambria" pitchFamily="18" charset="0"/>
              </a:rPr>
              <a:t>ОБУЧЕНИЕ ДОШКОЛЬНИКОВ ЗДОРОВОМУ ОБРАЗУ ЖИЗНИ СРЕДСТВАМИ ФИЗКУЛЬТУРНО-ОЗДОРОВИТЕЛЬНОЙ ДЕЯТЕЛЬНОСТИ</a:t>
            </a:r>
            <a:endParaRPr lang="ru-RU" sz="2800" dirty="0" smtClean="0">
              <a:latin typeface="Cambria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ransition spd="slow" advTm="5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140"/>
                            </p:stCondLst>
                            <p:childTnLst>
                              <p:par>
                                <p:cTn id="18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640"/>
                            </p:stCondLst>
                            <p:childTnLst>
                              <p:par>
                                <p:cTn id="2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600"/>
                            </p:stCondLst>
                            <p:childTnLst>
                              <p:par>
                                <p:cTn id="3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762000" y="304800"/>
            <a:ext cx="7620000" cy="762000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ПЛАНИРОВАНИЕ БЕСЕД</a:t>
            </a:r>
            <a:br>
              <a:rPr lang="ru-RU" sz="2400" dirty="0" smtClean="0"/>
            </a:br>
            <a:r>
              <a:rPr lang="ru-RU" sz="1800" i="1" dirty="0" smtClean="0"/>
              <a:t>по  теме  «Гигиена – страж здоровья»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20</a:t>
            </a:fld>
            <a:endParaRPr lang="en-US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28600" y="1224598"/>
          <a:ext cx="8686802" cy="5547360"/>
        </p:xfrm>
        <a:graphic>
          <a:graphicData uri="http://schemas.openxmlformats.org/drawingml/2006/table">
            <a:tbl>
              <a:tblPr/>
              <a:tblGrid>
                <a:gridCol w="685803"/>
                <a:gridCol w="304800"/>
                <a:gridCol w="5562597"/>
                <a:gridCol w="838200"/>
                <a:gridCol w="1295402"/>
              </a:tblGrid>
              <a:tr h="3421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</a:rPr>
                        <a:t>группа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24916" marR="249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№ </a:t>
                      </a:r>
                      <a:r>
                        <a:rPr lang="ru-RU" sz="1400" dirty="0" err="1" smtClean="0">
                          <a:latin typeface="Times New Roman"/>
                          <a:ea typeface="Times New Roman"/>
                        </a:rPr>
                        <a:t>п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/</a:t>
                      </a:r>
                      <a:r>
                        <a:rPr lang="ru-RU" sz="1400" dirty="0" err="1" smtClean="0">
                          <a:latin typeface="Times New Roman"/>
                          <a:ea typeface="Times New Roman"/>
                        </a:rPr>
                        <a:t>п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24916" marR="249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</a:rPr>
                        <a:t>тема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24916" marR="249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</a:rPr>
                        <a:t>месяц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24916" marR="249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</a:rPr>
                        <a:t>ответственные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24916" marR="249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601">
                <a:tc rowSpan="6"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II  МЛАДШАЯ</a:t>
                      </a:r>
                    </a:p>
                  </a:txBody>
                  <a:tcPr marL="24916" marR="24916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24916" marR="249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«Надо, надо умываться по утрам и вечерам»</a:t>
                      </a:r>
                    </a:p>
                  </a:txBody>
                  <a:tcPr marL="24916" marR="249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09 ( 3нед.)</a:t>
                      </a:r>
                    </a:p>
                  </a:txBody>
                  <a:tcPr marL="24916" marR="249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Воспитатели групп</a:t>
                      </a:r>
                    </a:p>
                  </a:txBody>
                  <a:tcPr marL="24916" marR="24916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72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24916" marR="249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Чистота нашей одежды и обуви. Как носить вещи и ухаживать за ними»</a:t>
                      </a:r>
                    </a:p>
                  </a:txBody>
                  <a:tcPr marL="24916" marR="249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11( 3нед.)</a:t>
                      </a:r>
                    </a:p>
                  </a:txBody>
                  <a:tcPr marL="24916" marR="249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960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24916" marR="249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Когда нам солнце лучший друг</a:t>
                      </a:r>
                    </a:p>
                  </a:txBody>
                  <a:tcPr marL="24916" marR="249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01 ( 3нед.)</a:t>
                      </a:r>
                    </a:p>
                  </a:txBody>
                  <a:tcPr marL="24916" marR="249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960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24916" marR="249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Привычка грызть ногти</a:t>
                      </a:r>
                    </a:p>
                  </a:txBody>
                  <a:tcPr marL="24916" marR="249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02 ( 3нед.)</a:t>
                      </a:r>
                    </a:p>
                  </a:txBody>
                  <a:tcPr marL="24916" marR="249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960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5</a:t>
                      </a:r>
                    </a:p>
                  </a:txBody>
                  <a:tcPr marL="24916" marR="249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Как уберечься от простуды</a:t>
                      </a:r>
                    </a:p>
                  </a:txBody>
                  <a:tcPr marL="24916" marR="249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03 ( 3нед.)</a:t>
                      </a:r>
                    </a:p>
                  </a:txBody>
                  <a:tcPr marL="24916" marR="249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960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6</a:t>
                      </a:r>
                    </a:p>
                  </a:txBody>
                  <a:tcPr marL="24916" marR="249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Зачем люди спят</a:t>
                      </a:r>
                    </a:p>
                  </a:txBody>
                  <a:tcPr marL="24916" marR="249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05 ( 3нед.)</a:t>
                      </a:r>
                    </a:p>
                  </a:txBody>
                  <a:tcPr marL="24916" marR="249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9601">
                <a:tc rowSpan="9"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СРЕДНЯЯ  ГРУППА</a:t>
                      </a:r>
                    </a:p>
                  </a:txBody>
                  <a:tcPr marL="24916" marR="24916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24916" marR="249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Чистота – залог здоровья</a:t>
                      </a:r>
                    </a:p>
                  </a:txBody>
                  <a:tcPr marL="24916" marR="249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09 ( 3нед.)</a:t>
                      </a:r>
                    </a:p>
                  </a:txBody>
                  <a:tcPr marL="24916" marR="249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9"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Воспитатели групп</a:t>
                      </a:r>
                    </a:p>
                  </a:txBody>
                  <a:tcPr marL="24916" marR="24916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60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24916" marR="249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Правила ухода за полостью рта</a:t>
                      </a:r>
                    </a:p>
                  </a:txBody>
                  <a:tcPr marL="24916" marR="249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10 (2 нед.)</a:t>
                      </a:r>
                    </a:p>
                  </a:txBody>
                  <a:tcPr marL="24916" marR="249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960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24916" marR="249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Как правильно одеваться в разное время года</a:t>
                      </a:r>
                    </a:p>
                  </a:txBody>
                  <a:tcPr marL="24916" marR="249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11 (2 нед.)</a:t>
                      </a:r>
                    </a:p>
                  </a:txBody>
                  <a:tcPr marL="24916" marR="249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960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24916" marR="249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Чистота нашей одежды и обуви</a:t>
                      </a:r>
                    </a:p>
                  </a:txBody>
                  <a:tcPr marL="24916" marR="249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12  (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1нед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.)</a:t>
                      </a:r>
                    </a:p>
                  </a:txBody>
                  <a:tcPr marL="24916" marR="249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960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5</a:t>
                      </a:r>
                    </a:p>
                  </a:txBody>
                  <a:tcPr marL="24916" marR="249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Не думай быть нарядным, а думай быть опрятным</a:t>
                      </a:r>
                    </a:p>
                  </a:txBody>
                  <a:tcPr marL="24916" marR="249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01 (2 нед.)</a:t>
                      </a:r>
                    </a:p>
                  </a:txBody>
                  <a:tcPr marL="24916" marR="249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960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6</a:t>
                      </a:r>
                    </a:p>
                  </a:txBody>
                  <a:tcPr marL="24916" marR="249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Как уберечься от солнечного удара, перегрева</a:t>
                      </a:r>
                    </a:p>
                  </a:txBody>
                  <a:tcPr marL="24916" marR="249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02 (2 нед.)</a:t>
                      </a:r>
                    </a:p>
                  </a:txBody>
                  <a:tcPr marL="24916" marR="249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960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7</a:t>
                      </a:r>
                    </a:p>
                  </a:txBody>
                  <a:tcPr marL="24916" marR="249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Свежий воздух – всегда лучшее лекарство</a:t>
                      </a:r>
                    </a:p>
                  </a:txBody>
                  <a:tcPr marL="24916" marR="249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03 (2 нед.)</a:t>
                      </a:r>
                    </a:p>
                  </a:txBody>
                  <a:tcPr marL="24916" marR="249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960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8</a:t>
                      </a:r>
                    </a:p>
                  </a:txBody>
                  <a:tcPr marL="24916" marR="249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Лечебные свойства воды</a:t>
                      </a:r>
                    </a:p>
                  </a:txBody>
                  <a:tcPr marL="24916" marR="249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04 (2 нед.)</a:t>
                      </a:r>
                    </a:p>
                  </a:txBody>
                  <a:tcPr marL="24916" marR="249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960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9</a:t>
                      </a:r>
                    </a:p>
                  </a:txBody>
                  <a:tcPr marL="24916" marR="249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Сколько и зачем нужно спать людям</a:t>
                      </a:r>
                    </a:p>
                  </a:txBody>
                  <a:tcPr marL="24916" marR="249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05 (2 нед.)</a:t>
                      </a:r>
                    </a:p>
                  </a:txBody>
                  <a:tcPr marL="24916" marR="249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9601">
                <a:tc rowSpan="9">
                  <a:txBody>
                    <a:bodyPr/>
                    <a:lstStyle/>
                    <a:p>
                      <a:pPr marL="71755" marR="71755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СТАРШАЯ  ГРУППА</a:t>
                      </a:r>
                    </a:p>
                  </a:txBody>
                  <a:tcPr marL="24916" marR="24916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24916" marR="249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Основа гигиенического ухода за волосами, ногтями, кожей</a:t>
                      </a:r>
                    </a:p>
                  </a:txBody>
                  <a:tcPr marL="24916" marR="249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09( 3нед.)</a:t>
                      </a:r>
                    </a:p>
                  </a:txBody>
                  <a:tcPr marL="24916" marR="249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9"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Воспитатели групп</a:t>
                      </a:r>
                    </a:p>
                  </a:txBody>
                  <a:tcPr marL="24916" marR="24916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60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24916" marR="249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Рот-причина наших болезней</a:t>
                      </a:r>
                    </a:p>
                  </a:txBody>
                  <a:tcPr marL="24916" marR="249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10( 3нед.)</a:t>
                      </a:r>
                    </a:p>
                  </a:txBody>
                  <a:tcPr marL="24916" marR="249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960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24916" marR="249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Привычка грызть ногти</a:t>
                      </a:r>
                    </a:p>
                  </a:txBody>
                  <a:tcPr marL="24916" marR="249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11( 3нед.)</a:t>
                      </a:r>
                    </a:p>
                  </a:txBody>
                  <a:tcPr marL="24916" marR="249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960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24916" marR="249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Сон – лучшее лекарство</a:t>
                      </a:r>
                    </a:p>
                  </a:txBody>
                  <a:tcPr marL="24916" marR="249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12( 3нед.)</a:t>
                      </a:r>
                    </a:p>
                  </a:txBody>
                  <a:tcPr marL="24916" marR="249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960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5</a:t>
                      </a:r>
                    </a:p>
                  </a:txBody>
                  <a:tcPr marL="24916" marR="249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Что нужно, чтобы хорошо видеть</a:t>
                      </a:r>
                    </a:p>
                  </a:txBody>
                  <a:tcPr marL="24916" marR="249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01( 3нед.)</a:t>
                      </a:r>
                    </a:p>
                  </a:txBody>
                  <a:tcPr marL="24916" marR="249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960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6</a:t>
                      </a:r>
                    </a:p>
                  </a:txBody>
                  <a:tcPr marL="24916" marR="249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Правильная осанка</a:t>
                      </a:r>
                    </a:p>
                  </a:txBody>
                  <a:tcPr marL="24916" marR="249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02( 3нед.)</a:t>
                      </a:r>
                    </a:p>
                  </a:txBody>
                  <a:tcPr marL="24916" marR="249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960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7</a:t>
                      </a:r>
                    </a:p>
                  </a:txBody>
                  <a:tcPr marL="24916" marR="249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Как правильно смотреть телевизор</a:t>
                      </a:r>
                    </a:p>
                  </a:txBody>
                  <a:tcPr marL="24916" marR="249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03( 3нед.)</a:t>
                      </a:r>
                    </a:p>
                  </a:txBody>
                  <a:tcPr marL="24916" marR="249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960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8</a:t>
                      </a:r>
                    </a:p>
                  </a:txBody>
                  <a:tcPr marL="24916" marR="249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Солнце – источник жизни</a:t>
                      </a:r>
                    </a:p>
                  </a:txBody>
                  <a:tcPr marL="24916" marR="249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04( 3нед.)</a:t>
                      </a:r>
                    </a:p>
                  </a:txBody>
                  <a:tcPr marL="24916" marR="249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960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9</a:t>
                      </a:r>
                    </a:p>
                  </a:txBody>
                  <a:tcPr marL="24916" marR="249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Витаминная семья</a:t>
                      </a:r>
                    </a:p>
                  </a:txBody>
                  <a:tcPr marL="24916" marR="249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05( 3нед.)</a:t>
                      </a:r>
                    </a:p>
                  </a:txBody>
                  <a:tcPr marL="24916" marR="249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 advTm="5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685800"/>
            <a:ext cx="7620000" cy="685800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АНАЛИЗ ЗАБОЛЕВАЕМОСТИ И ПОСЕЩАЕМОСТИ ДЕТЬМИ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МбДОУ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ДЕТСКИЙ САД №6 «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ЧебурашКА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21</a:t>
            </a:fld>
            <a:endParaRPr lang="en-US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1673301"/>
              </p:ext>
            </p:extLst>
          </p:nvPr>
        </p:nvGraphicFramePr>
        <p:xfrm>
          <a:off x="152400" y="1525063"/>
          <a:ext cx="8762999" cy="5054243"/>
        </p:xfrm>
        <a:graphic>
          <a:graphicData uri="http://schemas.openxmlformats.org/drawingml/2006/table">
            <a:tbl>
              <a:tblPr/>
              <a:tblGrid>
                <a:gridCol w="228598"/>
                <a:gridCol w="2590802"/>
                <a:gridCol w="762000"/>
                <a:gridCol w="685800"/>
                <a:gridCol w="685800"/>
                <a:gridCol w="609600"/>
                <a:gridCol w="685800"/>
                <a:gridCol w="685800"/>
                <a:gridCol w="533400"/>
                <a:gridCol w="609600"/>
                <a:gridCol w="685799"/>
              </a:tblGrid>
              <a:tr h="271478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       ПОКАЗАТЕЛИ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2013</a:t>
                      </a:r>
                      <a:r>
                        <a:rPr lang="ru-RU" sz="14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ГОД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2014</a:t>
                      </a:r>
                      <a:r>
                        <a:rPr lang="ru-RU" sz="14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ГОД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2015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ГОД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10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ранний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возраст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дошкол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возраст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ранний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возраст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дошк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возраст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ранний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возр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дошкол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возр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273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Среднесписочный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состав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161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29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132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170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35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135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164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35,5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128,6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37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Число пропусков детодней по болезни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1085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425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660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997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389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608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1144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521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623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37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Число пропусков на одного ребенка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6.7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14.6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5.9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4.5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6,9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14,6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4,8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963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Средняя продолжительность одного заболевания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6.7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7.3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6.4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6,5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6,9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65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3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Число случаев заболевания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160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58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102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141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55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86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175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79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96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37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Количество случаев на одного ребенка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0.8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0.8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1.6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0.6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2,2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0,7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37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Количество  часто и длительно болеющих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963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Количество детей, ни разу не болевших в году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65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53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61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51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8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Индекс здоровья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23%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13%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24%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38%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34%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39%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37%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28%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40%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Детодни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29196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5041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24155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30927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6044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24883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28631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6031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22600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1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Пропуски по другим причинам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9647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1726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7921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10406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2282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8124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8977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2730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6247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09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Выхододни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248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249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229</a:t>
                      </a: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747" marR="24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ПРОГРАММНО- МЕТОДИЧЕСКОЕ ОБЕСПЕЧЕНИЕ ФИЗИЧЕСКОГО ВОСПИТАНИЯ В ДЕТСКОМ САДУ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" name="Блок-схема: подготовка 3"/>
          <p:cNvSpPr/>
          <p:nvPr/>
        </p:nvSpPr>
        <p:spPr bwMode="auto">
          <a:xfrm>
            <a:off x="3154680" y="3581400"/>
            <a:ext cx="2743200" cy="1676400"/>
          </a:xfrm>
          <a:prstGeom prst="flowChartPreparation">
            <a:avLst/>
          </a:prstGeom>
          <a:gradFill flip="none" rotWithShape="1">
            <a:gsLst>
              <a:gs pos="0">
                <a:schemeClr val="accent5"/>
              </a:gs>
              <a:gs pos="50000">
                <a:schemeClr val="accent5">
                  <a:lumMod val="90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woPt" dir="t"/>
          </a:scene3d>
          <a:sp3d prstMaterial="dkEdge"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rPr>
              <a:t>«</a:t>
            </a:r>
            <a:r>
              <a:rPr lang="ru-RU" sz="1400" b="1" dirty="0" smtClean="0">
                <a:latin typeface="Times New Roman" charset="0"/>
              </a:rPr>
              <a:t>От рождения до школы»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rPr>
              <a:t>»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rPr>
              <a:t>Вераксы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rPr>
              <a:t>  Н.В.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b="1" dirty="0">
                <a:latin typeface="Times New Roman" charset="0"/>
              </a:rPr>
              <a:t> </a:t>
            </a:r>
            <a:r>
              <a:rPr lang="ru-RU" sz="1400" b="1" dirty="0" smtClean="0">
                <a:latin typeface="Times New Roman" charset="0"/>
              </a:rPr>
              <a:t>Васильева М.А.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5" name="Блок-схема: подготовка 4"/>
          <p:cNvSpPr/>
          <p:nvPr/>
        </p:nvSpPr>
        <p:spPr bwMode="auto">
          <a:xfrm>
            <a:off x="609600" y="3352800"/>
            <a:ext cx="2514600" cy="1219200"/>
          </a:xfrm>
          <a:prstGeom prst="flowChartPreparation">
            <a:avLst/>
          </a:prstGeom>
          <a:gradFill flip="none" rotWithShape="1">
            <a:gsLst>
              <a:gs pos="0">
                <a:schemeClr val="accent5"/>
              </a:gs>
              <a:gs pos="50000">
                <a:schemeClr val="accent5">
                  <a:lumMod val="90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woPt" dir="t"/>
          </a:scene3d>
          <a:sp3d prstMaterial="dkEdge"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rPr>
              <a:t>«ЗДОРОВЬЕСБЕРЕГАЮЩИЕ ТЕХНОЛОГИИ В  ОВП» И.В. ЧУПАХА</a:t>
            </a:r>
          </a:p>
        </p:txBody>
      </p:sp>
      <p:sp>
        <p:nvSpPr>
          <p:cNvPr id="6" name="Блок-схема: подготовка 5"/>
          <p:cNvSpPr/>
          <p:nvPr/>
        </p:nvSpPr>
        <p:spPr bwMode="auto">
          <a:xfrm>
            <a:off x="4724400" y="1981200"/>
            <a:ext cx="2362200" cy="1219200"/>
          </a:xfrm>
          <a:prstGeom prst="flowChartPreparation">
            <a:avLst/>
          </a:prstGeom>
          <a:gradFill flip="none" rotWithShape="1">
            <a:gsLst>
              <a:gs pos="0">
                <a:schemeClr val="accent5"/>
              </a:gs>
              <a:gs pos="50000">
                <a:schemeClr val="accent5">
                  <a:lumMod val="90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woPt" dir="t"/>
          </a:scene3d>
          <a:sp3d prstMaterial="dkEdge"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rPr>
              <a:t>«ОБЩЕРАЗВИ-ВАЮЩИЕ УПРАЖНЕНИЯ В ДЕТСКОМ САДУ» </a:t>
            </a:r>
            <a:r>
              <a:rPr lang="ru-RU" sz="1200" b="1" dirty="0" smtClean="0">
                <a:latin typeface="Times New Roman" charset="0"/>
              </a:rPr>
              <a:t>П.П. БУЦИНСКАЯ 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7" name="Блок-схема: подготовка 6"/>
          <p:cNvSpPr/>
          <p:nvPr/>
        </p:nvSpPr>
        <p:spPr bwMode="auto">
          <a:xfrm>
            <a:off x="838200" y="4953000"/>
            <a:ext cx="2362200" cy="1219200"/>
          </a:xfrm>
          <a:prstGeom prst="flowChartPreparation">
            <a:avLst/>
          </a:prstGeom>
          <a:gradFill flip="none" rotWithShape="1">
            <a:gsLst>
              <a:gs pos="0">
                <a:schemeClr val="accent5"/>
              </a:gs>
              <a:gs pos="50000">
                <a:schemeClr val="accent5">
                  <a:lumMod val="90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woPt" dir="t"/>
          </a:scene3d>
          <a:sp3d prstMaterial="dkEdge"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rPr>
              <a:t>«МЕТОДИКА ФИЗИЧЕСКОГО ВОСПИТАНИЯ» Э.Я. </a:t>
            </a: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rPr>
              <a:t>СТЕПАНЕНКОВА</a:t>
            </a:r>
          </a:p>
        </p:txBody>
      </p:sp>
      <p:sp>
        <p:nvSpPr>
          <p:cNvPr id="8" name="Блок-схема: подготовка 7"/>
          <p:cNvSpPr/>
          <p:nvPr/>
        </p:nvSpPr>
        <p:spPr bwMode="auto">
          <a:xfrm>
            <a:off x="2209800" y="1981200"/>
            <a:ext cx="2362200" cy="1219200"/>
          </a:xfrm>
          <a:prstGeom prst="flowChartPreparation">
            <a:avLst/>
          </a:prstGeom>
          <a:gradFill flip="none" rotWithShape="1">
            <a:gsLst>
              <a:gs pos="0">
                <a:schemeClr val="accent5"/>
              </a:gs>
              <a:gs pos="50000">
                <a:schemeClr val="accent5">
                  <a:lumMod val="90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woPt" dir="t"/>
          </a:scene3d>
          <a:sp3d prstMaterial="dkEdge"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rPr>
              <a:t>«ЗДОРОВЫЙ МАЛЫШ</a:t>
            </a:r>
            <a:r>
              <a:rPr lang="ru-RU" sz="1200" b="1" dirty="0" smtClean="0">
                <a:latin typeface="Times New Roman" charset="0"/>
              </a:rPr>
              <a:t>» З.И. БЕРЕСНЕВА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9" name="Блок-схема: подготовка 8"/>
          <p:cNvSpPr/>
          <p:nvPr/>
        </p:nvSpPr>
        <p:spPr bwMode="auto">
          <a:xfrm>
            <a:off x="6019800" y="3429000"/>
            <a:ext cx="2362200" cy="1219200"/>
          </a:xfrm>
          <a:prstGeom prst="flowChartPreparation">
            <a:avLst/>
          </a:prstGeom>
          <a:gradFill flip="none" rotWithShape="1">
            <a:gsLst>
              <a:gs pos="0">
                <a:schemeClr val="accent5"/>
              </a:gs>
              <a:gs pos="50000">
                <a:schemeClr val="accent5">
                  <a:lumMod val="90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woPt" dir="t"/>
          </a:scene3d>
          <a:sp3d prstMaterial="dkEdge"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rPr>
              <a:t>«НЕТРАДИЦИОННЫЕ ЗАНЯТИЯ ФИЗКУЛЬТУРОЙ</a:t>
            </a:r>
            <a:r>
              <a:rPr kumimoji="0" lang="ru-RU" sz="1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rPr>
              <a:t> В ДОУ» Н.С. ГОЛИЦИНА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10" name="Блок-схема: подготовка 9"/>
          <p:cNvSpPr/>
          <p:nvPr/>
        </p:nvSpPr>
        <p:spPr bwMode="auto">
          <a:xfrm>
            <a:off x="5943600" y="4953000"/>
            <a:ext cx="2362200" cy="1219200"/>
          </a:xfrm>
          <a:prstGeom prst="flowChartPreparation">
            <a:avLst/>
          </a:prstGeom>
          <a:gradFill flip="none" rotWithShape="1">
            <a:gsLst>
              <a:gs pos="0">
                <a:schemeClr val="accent5"/>
              </a:gs>
              <a:gs pos="50000">
                <a:schemeClr val="accent5">
                  <a:lumMod val="90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woPt" dir="t"/>
          </a:scene3d>
          <a:sp3d prstMaterial="dkEdge"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rPr>
              <a:t>«ФИЗИЧЕСКАЯ КУЛЬТУРА В ДЕТСКОМ САДУ» Т.И. ОСОКИНА</a:t>
            </a:r>
          </a:p>
        </p:txBody>
      </p:sp>
      <p:sp>
        <p:nvSpPr>
          <p:cNvPr id="11" name="Блок-схема: подготовка 10"/>
          <p:cNvSpPr/>
          <p:nvPr/>
        </p:nvSpPr>
        <p:spPr bwMode="auto">
          <a:xfrm>
            <a:off x="3352800" y="5486400"/>
            <a:ext cx="2362200" cy="1371600"/>
          </a:xfrm>
          <a:prstGeom prst="flowChartPreparation">
            <a:avLst/>
          </a:prstGeom>
          <a:gradFill flip="none" rotWithShape="1">
            <a:gsLst>
              <a:gs pos="0">
                <a:schemeClr val="accent5"/>
              </a:gs>
              <a:gs pos="50000">
                <a:schemeClr val="accent5">
                  <a:lumMod val="90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woPt" dir="t"/>
          </a:scene3d>
          <a:sp3d prstMaterial="dkEdge"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rPr>
              <a:t>«ОСНОВЫ ЗДОРОВОГО ОБРАЗА ЖИЗНИ И ПЕРВАЯ МЕД.ПОМОЩЬ» И.И. СОКОВНЯ-СЕМЕНОВА</a:t>
            </a:r>
          </a:p>
        </p:txBody>
      </p:sp>
    </p:spTree>
  </p:cSld>
  <p:clrMapOvr>
    <a:masterClrMapping/>
  </p:clrMapOvr>
  <p:transition spd="slow" advTm="5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Cambria" pitchFamily="18" charset="0"/>
              </a:rPr>
              <a:t>СОЗДАНИЕ НЕОБХОДИМЫХ УСЛОВИЙ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026" name="AutoShape 2"/>
          <p:cNvSpPr>
            <a:spLocks noChangeArrowheads="1"/>
          </p:cNvSpPr>
          <p:nvPr/>
        </p:nvSpPr>
        <p:spPr bwMode="auto">
          <a:xfrm>
            <a:off x="838200" y="1524000"/>
            <a:ext cx="2590800" cy="1447800"/>
          </a:xfrm>
          <a:prstGeom prst="foldedCorner">
            <a:avLst>
              <a:gd name="adj" fmla="val 12500"/>
            </a:avLst>
          </a:prstGeom>
          <a:gradFill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Условия для различных видов ДА детей в соответствии с их возрастными особенностями</a:t>
            </a:r>
          </a:p>
        </p:txBody>
      </p:sp>
      <p:sp>
        <p:nvSpPr>
          <p:cNvPr id="1027" name="AutoShape 3"/>
          <p:cNvSpPr>
            <a:spLocks noChangeArrowheads="1"/>
          </p:cNvSpPr>
          <p:nvPr/>
        </p:nvSpPr>
        <p:spPr bwMode="auto">
          <a:xfrm>
            <a:off x="1143000" y="3505200"/>
            <a:ext cx="2590800" cy="1651000"/>
          </a:xfrm>
          <a:prstGeom prst="foldedCorner">
            <a:avLst>
              <a:gd name="adj" fmla="val 12500"/>
            </a:avLst>
          </a:prstGeom>
          <a:gradFill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 организации физкультурных занятий,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подв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 играх  реализуется  индивидуальный подход        </a:t>
            </a:r>
          </a:p>
        </p:txBody>
      </p:sp>
      <p:sp>
        <p:nvSpPr>
          <p:cNvPr id="1028" name="AutoShape 4"/>
          <p:cNvSpPr>
            <a:spLocks noChangeArrowheads="1"/>
          </p:cNvSpPr>
          <p:nvPr/>
        </p:nvSpPr>
        <p:spPr bwMode="auto">
          <a:xfrm>
            <a:off x="3276600" y="5638800"/>
            <a:ext cx="2667000" cy="1041400"/>
          </a:xfrm>
          <a:prstGeom prst="foldedCorner">
            <a:avLst>
              <a:gd name="adj" fmla="val 12500"/>
            </a:avLst>
          </a:prstGeom>
          <a:gradFill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Условия способствующие становлению   ЗОЖ</a:t>
            </a:r>
          </a:p>
        </p:txBody>
      </p:sp>
      <p:sp>
        <p:nvSpPr>
          <p:cNvPr id="1029" name="AutoShape 5"/>
          <p:cNvSpPr>
            <a:spLocks noChangeArrowheads="1"/>
          </p:cNvSpPr>
          <p:nvPr/>
        </p:nvSpPr>
        <p:spPr bwMode="auto">
          <a:xfrm>
            <a:off x="5486400" y="3505200"/>
            <a:ext cx="2362200" cy="1600200"/>
          </a:xfrm>
          <a:prstGeom prst="foldedCorner">
            <a:avLst>
              <a:gd name="adj" fmla="val 12500"/>
            </a:avLst>
          </a:prstGeom>
          <a:gradFill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Условия для творческого самовыражения в процессе ДА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(физ. уголки, зал, стадион)</a:t>
            </a:r>
          </a:p>
        </p:txBody>
      </p:sp>
      <p:sp>
        <p:nvSpPr>
          <p:cNvPr id="1030" name="AutoShape 6"/>
          <p:cNvSpPr>
            <a:spLocks noChangeArrowheads="1"/>
          </p:cNvSpPr>
          <p:nvPr/>
        </p:nvSpPr>
        <p:spPr bwMode="auto">
          <a:xfrm>
            <a:off x="5791200" y="1524000"/>
            <a:ext cx="2514600" cy="1447800"/>
          </a:xfrm>
          <a:prstGeom prst="foldedCorner">
            <a:avLst>
              <a:gd name="adj" fmla="val 12500"/>
            </a:avLst>
          </a:prstGeom>
          <a:gradFill flip="none"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  <a:tileRect/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Использование нетрадиционных методов оздоровления</a:t>
            </a:r>
          </a:p>
        </p:txBody>
      </p:sp>
      <p:pic>
        <p:nvPicPr>
          <p:cNvPr id="10" name="Рисунок 9" descr="aster0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2438400"/>
            <a:ext cx="1905000" cy="1590675"/>
          </a:xfrm>
          <a:prstGeom prst="rect">
            <a:avLst/>
          </a:prstGeom>
        </p:spPr>
      </p:pic>
    </p:spTree>
  </p:cSld>
  <p:clrMapOvr>
    <a:masterClrMapping/>
  </p:clrMapOvr>
  <p:transition spd="slow" advTm="5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750"/>
                            </p:stCondLst>
                            <p:childTnLst>
                              <p:par>
                                <p:cTn id="11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750"/>
                            </p:stCondLst>
                            <p:childTnLst>
                              <p:par>
                                <p:cTn id="1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750"/>
                            </p:stCondLst>
                            <p:childTnLst>
                              <p:par>
                                <p:cTn id="2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750"/>
                            </p:stCondLst>
                            <p:childTnLst>
                              <p:par>
                                <p:cTn id="2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9750"/>
                            </p:stCondLst>
                            <p:childTnLst>
                              <p:par>
                                <p:cTn id="3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750"/>
                            </p:stCondLst>
                            <p:childTnLst>
                              <p:par>
                                <p:cTn id="4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26" grpId="0" animBg="1"/>
      <p:bldP spid="1027" grpId="0" animBg="1"/>
      <p:bldP spid="1028" grpId="0" animBg="1"/>
      <p:bldP spid="1029" grpId="0" animBg="1"/>
      <p:bldP spid="103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620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ДВИГАТЕЛЬНАЯ  СРЕДА 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МБДОУ  ДЕТСКИЙ САД №6 «Чебурашка»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4" name="Овал 3"/>
          <p:cNvSpPr/>
          <p:nvPr/>
        </p:nvSpPr>
        <p:spPr bwMode="auto">
          <a:xfrm rot="3100280">
            <a:off x="2312698" y="1810054"/>
            <a:ext cx="2133600" cy="1295400"/>
          </a:xfrm>
          <a:prstGeom prst="ellipse">
            <a:avLst/>
          </a:prstGeom>
          <a:gradFill>
            <a:gsLst>
              <a:gs pos="0">
                <a:schemeClr val="accent1"/>
              </a:gs>
              <a:gs pos="50000">
                <a:schemeClr val="accent5"/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shape">
              <a:fillToRect l="50000" t="50000" r="50000" b="50000"/>
            </a:path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woPt" dir="t"/>
          </a:scene3d>
          <a:sp3d extrusionH="76200" contourW="12700" prstMaterial="dkEdge">
            <a:extrusionClr>
              <a:schemeClr val="accent1"/>
            </a:extrusionClr>
            <a:contourClr>
              <a:schemeClr val="accent5">
                <a:lumMod val="90000"/>
              </a:schemeClr>
            </a:contourClr>
          </a:sp3d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charset="0"/>
              </a:rPr>
              <a:t>СПОРТИВНЫЙ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charset="0"/>
              </a:rPr>
              <a:t>ЗАЛ №1</a:t>
            </a:r>
          </a:p>
        </p:txBody>
      </p:sp>
      <p:sp>
        <p:nvSpPr>
          <p:cNvPr id="5" name="Овал 4"/>
          <p:cNvSpPr/>
          <p:nvPr/>
        </p:nvSpPr>
        <p:spPr bwMode="auto">
          <a:xfrm rot="18120740">
            <a:off x="4467519" y="1895622"/>
            <a:ext cx="2133600" cy="1295400"/>
          </a:xfrm>
          <a:prstGeom prst="ellipse">
            <a:avLst/>
          </a:prstGeom>
          <a:gradFill>
            <a:gsLst>
              <a:gs pos="0">
                <a:schemeClr val="accent1"/>
              </a:gs>
              <a:gs pos="50000">
                <a:schemeClr val="accent5"/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shape">
              <a:fillToRect l="50000" t="50000" r="50000" b="50000"/>
            </a:path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woPt" dir="t"/>
          </a:scene3d>
          <a:sp3d extrusionH="76200" contourW="12700" prstMaterial="dkEdge">
            <a:extrusionClr>
              <a:schemeClr val="accent1"/>
            </a:extrusionClr>
            <a:contourClr>
              <a:schemeClr val="accent5">
                <a:lumMod val="90000"/>
              </a:schemeClr>
            </a:contourClr>
          </a:sp3d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charset="0"/>
              </a:rPr>
              <a:t>СПОРТИВНО-МУЗЫКАЛЬНЫЙ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rPr>
              <a:t>ЗАЛ №2</a:t>
            </a:r>
          </a:p>
        </p:txBody>
      </p:sp>
      <p:sp>
        <p:nvSpPr>
          <p:cNvPr id="6" name="Овал 5"/>
          <p:cNvSpPr/>
          <p:nvPr/>
        </p:nvSpPr>
        <p:spPr bwMode="auto">
          <a:xfrm rot="510083">
            <a:off x="1303230" y="3122391"/>
            <a:ext cx="2133600" cy="1295400"/>
          </a:xfrm>
          <a:prstGeom prst="ellipse">
            <a:avLst/>
          </a:prstGeom>
          <a:gradFill>
            <a:gsLst>
              <a:gs pos="0">
                <a:schemeClr val="accent1"/>
              </a:gs>
              <a:gs pos="50000">
                <a:schemeClr val="accent5"/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shape">
              <a:fillToRect l="50000" t="50000" r="50000" b="50000"/>
            </a:path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woPt" dir="t"/>
          </a:scene3d>
          <a:sp3d extrusionH="76200" contourW="12700" prstMaterial="dkEdge">
            <a:extrusionClr>
              <a:schemeClr val="accent1"/>
            </a:extrusionClr>
            <a:contourClr>
              <a:schemeClr val="accent5">
                <a:lumMod val="90000"/>
              </a:schemeClr>
            </a:contourClr>
          </a:sp3d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rPr>
              <a:t>СПОРТИВНАЯ ПЛОЩАДКА</a:t>
            </a:r>
          </a:p>
        </p:txBody>
      </p:sp>
      <p:sp>
        <p:nvSpPr>
          <p:cNvPr id="7" name="Овал 6"/>
          <p:cNvSpPr/>
          <p:nvPr/>
        </p:nvSpPr>
        <p:spPr bwMode="auto">
          <a:xfrm rot="21439892">
            <a:off x="5667757" y="3174938"/>
            <a:ext cx="2209800" cy="1295400"/>
          </a:xfrm>
          <a:prstGeom prst="ellipse">
            <a:avLst/>
          </a:prstGeom>
          <a:gradFill>
            <a:gsLst>
              <a:gs pos="0">
                <a:schemeClr val="accent1"/>
              </a:gs>
              <a:gs pos="50000">
                <a:schemeClr val="accent5"/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shape">
              <a:fillToRect l="50000" t="50000" r="50000" b="50000"/>
            </a:path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woPt" dir="t"/>
          </a:scene3d>
          <a:sp3d extrusionH="76200" contourW="12700" prstMaterial="dkEdge">
            <a:extrusionClr>
              <a:schemeClr val="accent1"/>
            </a:extrusionClr>
            <a:contourClr>
              <a:schemeClr val="accent5">
                <a:lumMod val="90000"/>
              </a:schemeClr>
            </a:contourClr>
          </a:sp3d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rPr>
              <a:t>ФИЗКУЛЬТУРНЫЕ УГОЛКИ В ГРУППАХ</a:t>
            </a:r>
          </a:p>
        </p:txBody>
      </p:sp>
      <p:sp>
        <p:nvSpPr>
          <p:cNvPr id="8" name="Овал 7"/>
          <p:cNvSpPr/>
          <p:nvPr/>
        </p:nvSpPr>
        <p:spPr bwMode="auto">
          <a:xfrm rot="16200000">
            <a:off x="3467100" y="5143500"/>
            <a:ext cx="2133600" cy="1295400"/>
          </a:xfrm>
          <a:prstGeom prst="ellipse">
            <a:avLst/>
          </a:prstGeom>
          <a:gradFill>
            <a:gsLst>
              <a:gs pos="0">
                <a:schemeClr val="accent1"/>
              </a:gs>
              <a:gs pos="50000">
                <a:schemeClr val="accent5"/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shape">
              <a:fillToRect l="50000" t="50000" r="50000" b="50000"/>
            </a:path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woPt" dir="t"/>
          </a:scene3d>
          <a:sp3d extrusionH="76200" contourW="12700" prstMaterial="dkEdge">
            <a:extrusionClr>
              <a:schemeClr val="accent1"/>
            </a:extrusionClr>
            <a:contourClr>
              <a:schemeClr val="accent5">
                <a:lumMod val="90000"/>
              </a:schemeClr>
            </a:contourClr>
          </a:sp3d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rPr>
              <a:t>УЧАСТКИ ДЕТСКОГО САДА</a:t>
            </a:r>
          </a:p>
        </p:txBody>
      </p:sp>
      <p:pic>
        <p:nvPicPr>
          <p:cNvPr id="10" name="Рисунок 9" descr="B_Fly18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6600" y="3048000"/>
            <a:ext cx="2381250" cy="1771650"/>
          </a:xfrm>
          <a:prstGeom prst="rect">
            <a:avLst/>
          </a:prstGeom>
        </p:spPr>
      </p:pic>
      <p:sp>
        <p:nvSpPr>
          <p:cNvPr id="11" name="Овал 10"/>
          <p:cNvSpPr/>
          <p:nvPr/>
        </p:nvSpPr>
        <p:spPr bwMode="auto">
          <a:xfrm rot="18805630">
            <a:off x="1737144" y="4763311"/>
            <a:ext cx="2133600" cy="1295400"/>
          </a:xfrm>
          <a:prstGeom prst="ellipse">
            <a:avLst/>
          </a:prstGeom>
          <a:gradFill>
            <a:gsLst>
              <a:gs pos="0">
                <a:schemeClr val="accent1"/>
              </a:gs>
              <a:gs pos="50000">
                <a:schemeClr val="accent5"/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shape">
              <a:fillToRect l="50000" t="50000" r="50000" b="50000"/>
            </a:path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woPt" dir="t"/>
          </a:scene3d>
          <a:sp3d extrusionH="76200" contourW="12700" prstMaterial="dkEdge">
            <a:extrusionClr>
              <a:schemeClr val="accent1"/>
            </a:extrusionClr>
            <a:contourClr>
              <a:schemeClr val="accent5">
                <a:lumMod val="90000"/>
              </a:schemeClr>
            </a:contourClr>
          </a:sp3d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charset="0"/>
              </a:rPr>
              <a:t>ТРАДИЦИОННОЕ ФИЗКУЛЬТУРНОЕ ОБОРУДОВАНИЕ</a:t>
            </a:r>
          </a:p>
        </p:txBody>
      </p:sp>
      <p:sp>
        <p:nvSpPr>
          <p:cNvPr id="12" name="Овал 11"/>
          <p:cNvSpPr/>
          <p:nvPr/>
        </p:nvSpPr>
        <p:spPr bwMode="auto">
          <a:xfrm rot="3100280">
            <a:off x="5132098" y="4705654"/>
            <a:ext cx="2133600" cy="1295400"/>
          </a:xfrm>
          <a:prstGeom prst="ellipse">
            <a:avLst/>
          </a:prstGeom>
          <a:gradFill>
            <a:gsLst>
              <a:gs pos="0">
                <a:schemeClr val="accent1"/>
              </a:gs>
              <a:gs pos="50000">
                <a:schemeClr val="accent5"/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shape">
              <a:fillToRect l="50000" t="50000" r="50000" b="50000"/>
            </a:path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woPt" dir="t"/>
          </a:scene3d>
          <a:sp3d extrusionH="76200" contourW="12700" prstMaterial="dkEdge">
            <a:extrusionClr>
              <a:schemeClr val="accent1"/>
            </a:extrusionClr>
            <a:contourClr>
              <a:schemeClr val="accent5">
                <a:lumMod val="90000"/>
              </a:schemeClr>
            </a:contourClr>
          </a:sp3d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charset="0"/>
              </a:rPr>
              <a:t>НЕТРАДИЦИОН-НОЕ ФИЗКУЛЬТУРНОЕ ОБОРУДОВАНИЕ</a:t>
            </a:r>
          </a:p>
        </p:txBody>
      </p:sp>
    </p:spTree>
  </p:cSld>
  <p:clrMapOvr>
    <a:masterClrMapping/>
  </p:clrMapOvr>
  <p:transition spd="slow" advTm="5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3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3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4" grpId="1" animBg="1"/>
      <p:bldP spid="5" grpId="0" animBg="1"/>
      <p:bldP spid="6" grpId="0" animBg="1"/>
      <p:bldP spid="7" grpId="0" animBg="1"/>
      <p:bldP spid="8" grpId="0" animBg="1"/>
      <p:bldP spid="11" grpId="0" animBg="1"/>
      <p:bldP spid="11" grpId="1" animBg="1"/>
      <p:bldP spid="12" grpId="0" animBg="1"/>
      <p:bldP spid="12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ФОРМЫ ОРГАНИЗАЦИИ ДЕЯТЕЛЬНОСТИ ДЕТЕЙ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Овал 4"/>
          <p:cNvSpPr/>
          <p:nvPr/>
        </p:nvSpPr>
        <p:spPr>
          <a:xfrm>
            <a:off x="1600200" y="1752600"/>
            <a:ext cx="2438400" cy="1295400"/>
          </a:xfrm>
          <a:prstGeom prst="ellipse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  <a:tileRect/>
          </a:gra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УТРЕННЯЯ ГИМНАСТИКА</a:t>
            </a:r>
            <a:endParaRPr lang="ru-RU" sz="16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276600" y="3352800"/>
            <a:ext cx="2438400" cy="1295400"/>
          </a:xfrm>
          <a:prstGeom prst="ellipse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  <a:tileRect/>
          </a:gra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ЗАНЯТИЯ</a:t>
            </a:r>
            <a:endParaRPr lang="ru-RU" sz="16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533400" y="3352800"/>
            <a:ext cx="2438400" cy="1295400"/>
          </a:xfrm>
          <a:prstGeom prst="ellipse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  <a:tileRect/>
          </a:gra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ЗАКАЛИВА-ЮЩИЕ МЕРО-ПРИЯТИЯ</a:t>
            </a:r>
            <a:endParaRPr lang="ru-RU" sz="16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828800" y="4953000"/>
            <a:ext cx="2438400" cy="1295400"/>
          </a:xfrm>
          <a:prstGeom prst="ellipse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  <a:tileRect/>
          </a:gra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САМОСТОЯТЕЛЬНАЯ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5029200" y="4953000"/>
            <a:ext cx="2438400" cy="1295400"/>
          </a:xfrm>
          <a:prstGeom prst="ellipse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  <a:tileRect/>
          </a:gra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ТУРИЗМ</a:t>
            </a:r>
            <a:endParaRPr lang="ru-RU" sz="16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172200" y="3352800"/>
            <a:ext cx="2438400" cy="1295400"/>
          </a:xfrm>
          <a:prstGeom prst="ellipse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  <a:tileRect/>
          </a:gra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АКТИВНЫЙ ОТДЫХ</a:t>
            </a:r>
            <a:endParaRPr lang="ru-RU" sz="16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5029200" y="1752600"/>
            <a:ext cx="2438400" cy="1295400"/>
          </a:xfrm>
          <a:prstGeom prst="ellipse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  <a:tileRect/>
          </a:gra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ПОДВИЖНАЯ ИГРА</a:t>
            </a:r>
            <a:endParaRPr lang="ru-RU" sz="16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 descr="b49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295400"/>
            <a:ext cx="1333500" cy="1390650"/>
          </a:xfrm>
          <a:prstGeom prst="rect">
            <a:avLst/>
          </a:prstGeom>
        </p:spPr>
      </p:pic>
      <p:pic>
        <p:nvPicPr>
          <p:cNvPr id="14" name="Рисунок 13" descr="b49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0" y="1295400"/>
            <a:ext cx="1333500" cy="1390650"/>
          </a:xfrm>
          <a:prstGeom prst="rect">
            <a:avLst/>
          </a:prstGeom>
        </p:spPr>
      </p:pic>
      <p:pic>
        <p:nvPicPr>
          <p:cNvPr id="15" name="Рисунок 14" descr="b49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5181600"/>
            <a:ext cx="1333500" cy="1390650"/>
          </a:xfrm>
          <a:prstGeom prst="rect">
            <a:avLst/>
          </a:prstGeom>
        </p:spPr>
      </p:pic>
      <p:pic>
        <p:nvPicPr>
          <p:cNvPr id="16" name="Рисунок 15" descr="b49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3800" y="5181600"/>
            <a:ext cx="1333500" cy="1390650"/>
          </a:xfrm>
          <a:prstGeom prst="rect">
            <a:avLst/>
          </a:prstGeom>
        </p:spPr>
      </p:pic>
    </p:spTree>
  </p:cSld>
  <p:clrMapOvr>
    <a:masterClrMapping/>
  </p:clrMapOvr>
  <p:transition spd="slow" advTm="5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100"/>
                            </p:stCondLst>
                            <p:childTnLst>
                              <p:par>
                                <p:cTn id="1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600"/>
                            </p:stCondLst>
                            <p:childTnLst>
                              <p:par>
                                <p:cTn id="1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600"/>
                            </p:stCondLst>
                            <p:childTnLst>
                              <p:par>
                                <p:cTn id="3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620000" cy="685800"/>
          </a:xfrm>
        </p:spPr>
        <p:txBody>
          <a:bodyPr/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ВИДЫ ЗАНЯТИЙ ПО ФИЗИЧЕСКОЙ КУЛЬТУРЕ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Солнце 4"/>
          <p:cNvSpPr/>
          <p:nvPr/>
        </p:nvSpPr>
        <p:spPr bwMode="auto">
          <a:xfrm>
            <a:off x="3505200" y="2819400"/>
            <a:ext cx="2057400" cy="1981200"/>
          </a:xfrm>
          <a:prstGeom prst="sun">
            <a:avLst>
              <a:gd name="adj" fmla="val 17714"/>
            </a:avLst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woPt" dir="t"/>
          </a:scene3d>
          <a:sp3d prstMaterial="dkEdge">
            <a:bevelT/>
          </a:sp3d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Times New Roman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Times New Roman" charset="0"/>
              </a:rPr>
              <a:t>ЗАНЯТИЯ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Times New Roman" charset="0"/>
              </a:rPr>
              <a:t>ПО ФК</a:t>
            </a:r>
          </a:p>
        </p:txBody>
      </p:sp>
      <p:sp>
        <p:nvSpPr>
          <p:cNvPr id="7" name="Равнобедренный треугольник 6"/>
          <p:cNvSpPr/>
          <p:nvPr/>
        </p:nvSpPr>
        <p:spPr bwMode="auto">
          <a:xfrm>
            <a:off x="3429000" y="5029200"/>
            <a:ext cx="2133600" cy="15240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woPt" dir="t"/>
          </a:scene3d>
          <a:sp3d prstMaterial="dkEdge">
            <a:bevelT/>
          </a:sp3d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УЧЕБНО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ТРЕНИРУЮЩЕГО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ХАРАКТЕРА</a:t>
            </a: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 bwMode="auto">
          <a:xfrm rot="18950789">
            <a:off x="4813714" y="4388126"/>
            <a:ext cx="2133600" cy="15240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woPt" dir="t"/>
          </a:scene3d>
          <a:sp3d prstMaterial="dkEdge">
            <a:bevelT/>
          </a:sp3d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СЮЖЕТНЫЕ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Равнобедренный треугольник 8"/>
          <p:cNvSpPr/>
          <p:nvPr/>
        </p:nvSpPr>
        <p:spPr bwMode="auto">
          <a:xfrm rot="16200000">
            <a:off x="5410200" y="3048000"/>
            <a:ext cx="2133600" cy="15240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woPt" dir="t"/>
          </a:scene3d>
          <a:sp3d prstMaterial="dkEdge">
            <a:bevelT/>
          </a:sp3d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ИГРОВЫЕ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Равнобедренный треугольник 9"/>
          <p:cNvSpPr/>
          <p:nvPr/>
        </p:nvSpPr>
        <p:spPr bwMode="auto">
          <a:xfrm rot="2574612">
            <a:off x="2062156" y="4408637"/>
            <a:ext cx="2133600" cy="15240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woPt" dir="t"/>
          </a:scene3d>
          <a:sp3d prstMaterial="dkEdge">
            <a:bevelT/>
          </a:sp3d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«ЗАБОЧУСЬ О СВОЕМ ЗДОРОВЬЕ»</a:t>
            </a:r>
          </a:p>
        </p:txBody>
      </p:sp>
      <p:sp>
        <p:nvSpPr>
          <p:cNvPr id="11" name="Равнобедренный треугольник 10"/>
          <p:cNvSpPr/>
          <p:nvPr/>
        </p:nvSpPr>
        <p:spPr bwMode="auto">
          <a:xfrm rot="5400000">
            <a:off x="1524000" y="3048000"/>
            <a:ext cx="2133600" cy="15240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woPt" dir="t"/>
          </a:scene3d>
          <a:sp3d prstMaterial="dkEdge">
            <a:bevelT/>
          </a:sp3d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ЗАЧЕТНЫЕ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Равнобедренный треугольник 12"/>
          <p:cNvSpPr/>
          <p:nvPr/>
        </p:nvSpPr>
        <p:spPr bwMode="auto">
          <a:xfrm rot="10800000">
            <a:off x="3505200" y="1143000"/>
            <a:ext cx="2133600" cy="15240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woPt" dir="t"/>
          </a:scene3d>
          <a:sp3d prstMaterial="dkEdge">
            <a:bevelT/>
          </a:sp3d>
        </p:spPr>
        <p:txBody>
          <a:bodyPr vert="vert270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КОМПЛЕКСНЫЕ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Равнобедренный треугольник 14"/>
          <p:cNvSpPr/>
          <p:nvPr/>
        </p:nvSpPr>
        <p:spPr bwMode="auto">
          <a:xfrm rot="8166759">
            <a:off x="2135298" y="1669729"/>
            <a:ext cx="2133600" cy="15240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woPt" dir="t"/>
          </a:scene3d>
          <a:sp3d prstMaterial="dkEdge">
            <a:bevelT/>
          </a:sp3d>
        </p:spPr>
        <p:txBody>
          <a:bodyPr vert="vert270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НА ВОЗДУХЕ</a:t>
            </a: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Равнобедренный треугольник 15"/>
          <p:cNvSpPr/>
          <p:nvPr/>
        </p:nvSpPr>
        <p:spPr bwMode="auto">
          <a:xfrm rot="13397666">
            <a:off x="4880399" y="1667169"/>
            <a:ext cx="2133600" cy="15240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woPt" dir="t"/>
          </a:scene3d>
          <a:sp3d prstMaterial="dkEdge">
            <a:bevelT/>
          </a:sp3d>
        </p:spPr>
        <p:txBody>
          <a:bodyPr vert="vert" wrap="square" lIns="0" tIns="0" rIns="0" bIns="0" numCol="1" rtlCol="0" anchor="ctr" anchorCtr="1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ТЕМАТИЧЕСКИЕ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8" name="Picture 2" descr="D:\Мои рисунки\Организатор клипов (Microsoft)\flowers_files\flowers1_files\b39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96200" y="5486400"/>
            <a:ext cx="876300" cy="885825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5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500"/>
                            </p:stCondLst>
                            <p:childTnLst>
                              <p:par>
                                <p:cTn id="42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500"/>
                            </p:stCondLst>
                            <p:childTnLst>
                              <p:par>
                                <p:cTn id="49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500"/>
                            </p:stCondLst>
                            <p:childTnLst>
                              <p:par>
                                <p:cTn id="56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8500"/>
                            </p:stCondLst>
                            <p:childTnLst>
                              <p:par>
                                <p:cTn id="63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9500"/>
                            </p:stCondLst>
                            <p:childTnLst>
                              <p:par>
                                <p:cTn id="70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  <p:bldP spid="13" grpId="0" animBg="1"/>
      <p:bldP spid="15" grpId="0" animBg="1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86800" cy="99060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latin typeface="Cambria" pitchFamily="18" charset="0"/>
              </a:rPr>
              <a:t>МОНИТОРИНГ РЕЗУЛЬТАТИВНОСТИ РАБОТЫ ПО ТЕМЕ «ФОРМИРОВАНИЕ ОСНОВ ЗДОРОВОГО ОБРАЗА ЖИЗНИ У РЕБЕНКА-ДОШКОЛЬНИКА»</a:t>
            </a:r>
            <a:endParaRPr lang="ru-RU" sz="2400" b="1" dirty="0">
              <a:latin typeface="Cambria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09600" y="2209800"/>
            <a:ext cx="2209800" cy="99060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ОБСЛЕДОВАНИЕ СОСТОЯНИЯ ЗДОРОВЬЯ ДЕТЕЙ</a:t>
            </a:r>
            <a:endParaRPr lang="ru-RU" sz="16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Блок-схема: решение 5"/>
          <p:cNvSpPr/>
          <p:nvPr/>
        </p:nvSpPr>
        <p:spPr>
          <a:xfrm>
            <a:off x="838200" y="1295400"/>
            <a:ext cx="7467600" cy="762000"/>
          </a:xfrm>
          <a:prstGeom prst="flowChartDecision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ПРОГРАММИРОВАНИЕ РЕЗУЛЬТАТОВ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352800" y="2209800"/>
            <a:ext cx="2209800" cy="99060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ДИАГНОСТИКА УРОВНЯ ФИЗ. ПОДГОТОВЛЕН-НОСТИ ДЕТЕЙ</a:t>
            </a:r>
            <a:endParaRPr lang="ru-RU" sz="16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248400" y="2209800"/>
            <a:ext cx="2209800" cy="99060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ОБСЛЕДОВАНИЕ ФИЗИЧЕСКОГО РАЗВИТИЯ ДЕТЕЙ</a:t>
            </a:r>
            <a:endParaRPr lang="ru-RU" sz="16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Блок-схема: решение 8"/>
          <p:cNvSpPr/>
          <p:nvPr/>
        </p:nvSpPr>
        <p:spPr>
          <a:xfrm>
            <a:off x="762000" y="4343400"/>
            <a:ext cx="7467600" cy="762000"/>
          </a:xfrm>
          <a:prstGeom prst="flowChartDecision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ПАСПОРТ ЗДОРОВЬЯ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Блок-схема: решение 9"/>
          <p:cNvSpPr/>
          <p:nvPr/>
        </p:nvSpPr>
        <p:spPr>
          <a:xfrm>
            <a:off x="762000" y="3429000"/>
            <a:ext cx="7467600" cy="762000"/>
          </a:xfrm>
          <a:prstGeom prst="flowChartDecision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ИНДИВИДУАЛЬНАЯ КАРТА РЕБЕНКА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09600" y="5334000"/>
            <a:ext cx="3657600" cy="99060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РЕКОМЕНДАЦИИ ПЕДАГОГАМ ПО ПРОВЕДЕНИЮ ОЗДОРОВИТЕЛЬНЫХ МЕРОПРИЯТИЙ</a:t>
            </a:r>
            <a:endParaRPr lang="ru-RU" sz="16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648200" y="5334000"/>
            <a:ext cx="3581400" cy="99060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РЕКОМЕНДАЦИИ РОДИТЕЛЯМ ПО ОЗДОРОВЛЕНИЮ И УКРЕПЛЕНИЮ ЗДОРОВЬЯ ДЕТЕЙ</a:t>
            </a:r>
            <a:endParaRPr lang="ru-RU" sz="16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Tm="5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0"/>
                            </p:stCondLst>
                            <p:childTnLst>
                              <p:par>
                                <p:cTn id="24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8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0"/>
                            </p:stCondLst>
                            <p:childTnLst>
                              <p:par>
                                <p:cTn id="36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1000"/>
                            </p:stCondLst>
                            <p:childTnLst>
                              <p:par>
                                <p:cTn id="40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28600"/>
            <a:ext cx="7620000" cy="609600"/>
          </a:xfrm>
        </p:spPr>
        <p:txBody>
          <a:bodyPr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ФОРМЫ РАБОТЫ С РОДИТЕЛЯМИ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838200"/>
          <a:ext cx="9144000" cy="5598375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2486526"/>
                <a:gridCol w="3208422"/>
                <a:gridCol w="3449052"/>
              </a:tblGrid>
              <a:tr h="70511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НАПРАВЛЕНИЯ В РАБОТЕ С РОДИТЕЛЯМИ</a:t>
                      </a:r>
                      <a:endParaRPr lang="ru-RU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1400" dirty="0" smtClean="0"/>
                        <a:t>ФОРМЫ РАБОТЫ С РОДИТЕЛЯМИ</a:t>
                      </a:r>
                      <a:endParaRPr lang="ru-RU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22310">
                <a:tc rowSpan="7"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ИНФОРМАЦИОННОЕ</a:t>
                      </a:r>
                      <a:endParaRPr lang="ru-RU" sz="1600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Младший дошкольный возраст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Старший дошкольный возраст</a:t>
                      </a:r>
                      <a:endParaRPr lang="ru-RU" sz="1400" b="1" dirty="0"/>
                    </a:p>
                  </a:txBody>
                  <a:tcPr/>
                </a:tc>
              </a:tr>
              <a:tr h="30032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/>
                        <a:t>Индивидуальные</a:t>
                      </a:r>
                      <a:endParaRPr lang="ru-RU" sz="1400" b="1" i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032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Беседы, консультации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Беседы, консультации</a:t>
                      </a:r>
                    </a:p>
                  </a:txBody>
                  <a:tcPr/>
                </a:tc>
              </a:tr>
              <a:tr h="3003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/>
                        <a:t>Коллективные</a:t>
                      </a:r>
                      <a:endParaRPr lang="ru-RU" sz="1400" b="1" i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03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1400" dirty="0" smtClean="0"/>
                        <a:t>Родительские собрания, тренинги, клуб «Здоровье»</a:t>
                      </a:r>
                      <a:endParaRPr lang="ru-RU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03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/>
                        <a:t>Наглядно-педагогическая информация</a:t>
                      </a:r>
                      <a:endParaRPr lang="ru-RU" sz="1400" b="1" i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10237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Тематические выставки, памятки-инструкции, папки-ширмы, папки-передвижки, анкетирование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Тематические выставки, памятки-инструкции, анкетирование,</a:t>
                      </a:r>
                      <a:r>
                        <a:rPr lang="ru-RU" sz="1400" baseline="0" dirty="0" smtClean="0"/>
                        <a:t> информационные листки, </a:t>
                      </a:r>
                      <a:r>
                        <a:rPr lang="ru-RU" sz="1400" dirty="0" smtClean="0"/>
                        <a:t>папки-ширмы, папки-передвижки</a:t>
                      </a:r>
                    </a:p>
                  </a:txBody>
                  <a:tcPr/>
                </a:tc>
              </a:tr>
              <a:tr h="522310">
                <a:tc rowSpan="4"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СОВМЕСТНАЯ ДЕЯТЕЛЬНОСТЬ РОДИТЕЛЕЙ И ДЕТЕЙ</a:t>
                      </a:r>
                      <a:endParaRPr lang="ru-RU" sz="1600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/>
                        <a:t>Совместные физкультурные занятия родителей с детьми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032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/>
                        <a:t>Домашние задания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b="1" i="1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0032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/>
                        <a:t>Дни открытых дверей</a:t>
                      </a:r>
                      <a:endParaRPr lang="ru-RU" sz="1400" b="1" i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0032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/>
                        <a:t>Совместные физкультурные праздники и развлечения</a:t>
                      </a:r>
                      <a:endParaRPr lang="ru-RU" sz="1400" b="1" i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239000" y="6400800"/>
            <a:ext cx="1905000" cy="457200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  <p:transition spd="slow" advTm="5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25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7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1577</TotalTime>
  <Words>1678</Words>
  <Application>Microsoft Office PowerPoint</Application>
  <PresentationFormat>Экран (4:3)</PresentationFormat>
  <Paragraphs>564</Paragraphs>
  <Slides>21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Трек</vt:lpstr>
      <vt:lpstr>ФОРМИРОВАНИЕ ОСНОВ ЗДОРОВОГО ОБРАЗА ЖИЗНИ У РЕБЕНКА-ДОШКОЛЬНИКА</vt:lpstr>
      <vt:lpstr>ЦЕЛЬ: </vt:lpstr>
      <vt:lpstr>ПРОГРАММНО- МЕТОДИЧЕСКОЕ ОБЕСПЕЧЕНИЕ ФИЗИЧЕСКОГО ВОСПИТАНИЯ В ДЕТСКОМ САДУ</vt:lpstr>
      <vt:lpstr>СОЗДАНИЕ НЕОБХОДИМЫХ УСЛОВИЙ </vt:lpstr>
      <vt:lpstr>ДВИГАТЕЛЬНАЯ  СРЕДА  МБДОУ  ДЕТСКИЙ САД №6 «Чебурашка»</vt:lpstr>
      <vt:lpstr>ФОРМЫ ОРГАНИЗАЦИИ ДЕЯТЕЛЬНОСТИ ДЕТЕЙ</vt:lpstr>
      <vt:lpstr>ВИДЫ ЗАНЯТИЙ ПО ФИЗИЧЕСКОЙ КУЛЬТУРЕ</vt:lpstr>
      <vt:lpstr>МОНИТОРИНГ РЕЗУЛЬТАТИВНОСТИ РАБОТЫ ПО ТЕМЕ «ФОРМИРОВАНИЕ ОСНОВ ЗДОРОВОГО ОБРАЗА ЖИЗНИ У РЕБЕНКА-ДОШКОЛЬНИКА»</vt:lpstr>
      <vt:lpstr>ФОРМЫ РАБОТЫ С РОДИТЕЛЯМИ</vt:lpstr>
      <vt:lpstr> КОМПЛЕКСНАЯ СТРАТЕГИЯ УЛУЧШЕНИЯ  ЗДОРОВЬЯ  ДЕТЕЙ </vt:lpstr>
      <vt:lpstr>Презентация PowerPoint</vt:lpstr>
      <vt:lpstr>Презентация PowerPoint</vt:lpstr>
      <vt:lpstr>   ОРГАНИЗАЦИЯ ЗДОРОВЬЕСБЕРЕГАЮЩЕГО ПОДХОДА  В МБДОУ ДЕТСКИЙ САД №6 «Чебурашка» </vt:lpstr>
      <vt:lpstr>ОЗДОРОВИТЕЛЬНЫЕ МЕРОПРИЯТИЯ В МбДОУ ДЕТСКИЙ САД №6 «ЧебурашКА»</vt:lpstr>
      <vt:lpstr>СИСТЕМА ЗАКАЛИВАНИЯ В МбДОУ ДЕТСКИЙ САД №6 «ЧебурашКА» «Солнце, воздух и вода – наши лучшие друзья!» </vt:lpstr>
      <vt:lpstr>Презентация PowerPoint</vt:lpstr>
      <vt:lpstr>Презентация PowerPoint</vt:lpstr>
      <vt:lpstr>Презентация PowerPoint</vt:lpstr>
      <vt:lpstr>ДВИГАТЕЛЬНЫЙ РЕЖИМ                                             В МБДОУ ДЕТСКИЙ №6 «ЧебурашКА»</vt:lpstr>
      <vt:lpstr>  ПЛАНИРОВАНИЕ БЕСЕД по  теме  «Гигиена – страж здоровья» </vt:lpstr>
      <vt:lpstr>АНАЛИЗ ЗАБОЛЕВАЕМОСТИ И ПОСЕЩАЕМОСТИ ДЕТЬМИ  МбДОУ ДЕТСКИЙ САД №6 «ЧебурашКА»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Анна</cp:lastModifiedBy>
  <cp:revision>1285</cp:revision>
  <dcterms:modified xsi:type="dcterms:W3CDTF">2016-10-12T17:37:32Z</dcterms:modified>
</cp:coreProperties>
</file>