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3" r:id="rId9"/>
    <p:sldId id="270" r:id="rId10"/>
    <p:sldId id="264" r:id="rId11"/>
    <p:sldId id="265" r:id="rId12"/>
    <p:sldId id="266" r:id="rId13"/>
    <p:sldId id="267" r:id="rId14"/>
    <p:sldId id="272" r:id="rId15"/>
    <p:sldId id="271" r:id="rId16"/>
    <p:sldId id="275" r:id="rId17"/>
    <p:sldId id="273" r:id="rId18"/>
    <p:sldId id="277" r:id="rId19"/>
    <p:sldId id="279" r:id="rId20"/>
    <p:sldId id="280" r:id="rId21"/>
    <p:sldId id="278" r:id="rId22"/>
    <p:sldId id="269" r:id="rId23"/>
    <p:sldId id="274" r:id="rId2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8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ABA94E6-E6E6-4B94-9512-26227D58B3CF}" type="datetimeFigureOut">
              <a:rPr lang="ru-RU" smtClean="0"/>
              <a:t>23.06.2016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356CBDF-FD95-4178-A162-5066C2C9AF01}" type="slidenum">
              <a:rPr lang="ru-RU" smtClean="0"/>
              <a:t>‹#›</a:t>
            </a:fld>
            <a:endParaRPr lang="ru-RU"/>
          </a:p>
        </p:txBody>
      </p:sp>
    </p:spTree>
    <p:extLst>
      <p:ext uri="{BB962C8B-B14F-4D97-AF65-F5344CB8AC3E}">
        <p14:creationId xmlns:p14="http://schemas.microsoft.com/office/powerpoint/2010/main" val="4016564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ABA94E6-E6E6-4B94-9512-26227D58B3CF}" type="datetimeFigureOut">
              <a:rPr lang="ru-RU" smtClean="0"/>
              <a:t>23.06.2016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356CBDF-FD95-4178-A162-5066C2C9AF01}" type="slidenum">
              <a:rPr lang="ru-RU" smtClean="0"/>
              <a:t>‹#›</a:t>
            </a:fld>
            <a:endParaRPr lang="ru-RU"/>
          </a:p>
        </p:txBody>
      </p:sp>
    </p:spTree>
    <p:extLst>
      <p:ext uri="{BB962C8B-B14F-4D97-AF65-F5344CB8AC3E}">
        <p14:creationId xmlns:p14="http://schemas.microsoft.com/office/powerpoint/2010/main" val="2253919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ABA94E6-E6E6-4B94-9512-26227D58B3CF}" type="datetimeFigureOut">
              <a:rPr lang="ru-RU" smtClean="0"/>
              <a:t>23.06.2016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356CBDF-FD95-4178-A162-5066C2C9AF01}"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0474769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ABA94E6-E6E6-4B94-9512-26227D58B3CF}" type="datetimeFigureOut">
              <a:rPr lang="ru-RU" smtClean="0"/>
              <a:t>23.06.2016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356CBDF-FD95-4178-A162-5066C2C9AF01}" type="slidenum">
              <a:rPr lang="ru-RU" smtClean="0"/>
              <a:t>‹#›</a:t>
            </a:fld>
            <a:endParaRPr lang="ru-RU"/>
          </a:p>
        </p:txBody>
      </p:sp>
    </p:spTree>
    <p:extLst>
      <p:ext uri="{BB962C8B-B14F-4D97-AF65-F5344CB8AC3E}">
        <p14:creationId xmlns:p14="http://schemas.microsoft.com/office/powerpoint/2010/main" val="27166758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ABA94E6-E6E6-4B94-9512-26227D58B3CF}" type="datetimeFigureOut">
              <a:rPr lang="ru-RU" smtClean="0"/>
              <a:t>23.06.2016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356CBDF-FD95-4178-A162-5066C2C9AF01}"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638336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ABA94E6-E6E6-4B94-9512-26227D58B3CF}" type="datetimeFigureOut">
              <a:rPr lang="ru-RU" smtClean="0"/>
              <a:t>23.06.2016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356CBDF-FD95-4178-A162-5066C2C9AF01}" type="slidenum">
              <a:rPr lang="ru-RU" smtClean="0"/>
              <a:t>‹#›</a:t>
            </a:fld>
            <a:endParaRPr lang="ru-RU"/>
          </a:p>
        </p:txBody>
      </p:sp>
    </p:spTree>
    <p:extLst>
      <p:ext uri="{BB962C8B-B14F-4D97-AF65-F5344CB8AC3E}">
        <p14:creationId xmlns:p14="http://schemas.microsoft.com/office/powerpoint/2010/main" val="30658914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ABA94E6-E6E6-4B94-9512-26227D58B3CF}" type="datetimeFigureOut">
              <a:rPr lang="ru-RU" smtClean="0"/>
              <a:t>23.06.2016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356CBDF-FD95-4178-A162-5066C2C9AF01}" type="slidenum">
              <a:rPr lang="ru-RU" smtClean="0"/>
              <a:t>‹#›</a:t>
            </a:fld>
            <a:endParaRPr lang="ru-RU"/>
          </a:p>
        </p:txBody>
      </p:sp>
    </p:spTree>
    <p:extLst>
      <p:ext uri="{BB962C8B-B14F-4D97-AF65-F5344CB8AC3E}">
        <p14:creationId xmlns:p14="http://schemas.microsoft.com/office/powerpoint/2010/main" val="38022223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ABA94E6-E6E6-4B94-9512-26227D58B3CF}" type="datetimeFigureOut">
              <a:rPr lang="ru-RU" smtClean="0"/>
              <a:t>23.06.2016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356CBDF-FD95-4178-A162-5066C2C9AF01}" type="slidenum">
              <a:rPr lang="ru-RU" smtClean="0"/>
              <a:t>‹#›</a:t>
            </a:fld>
            <a:endParaRPr lang="ru-RU"/>
          </a:p>
        </p:txBody>
      </p:sp>
    </p:spTree>
    <p:extLst>
      <p:ext uri="{BB962C8B-B14F-4D97-AF65-F5344CB8AC3E}">
        <p14:creationId xmlns:p14="http://schemas.microsoft.com/office/powerpoint/2010/main" val="161802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ABA94E6-E6E6-4B94-9512-26227D58B3CF}" type="datetimeFigureOut">
              <a:rPr lang="ru-RU" smtClean="0"/>
              <a:t>23.06.2016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356CBDF-FD95-4178-A162-5066C2C9AF01}" type="slidenum">
              <a:rPr lang="ru-RU" smtClean="0"/>
              <a:t>‹#›</a:t>
            </a:fld>
            <a:endParaRPr lang="ru-RU"/>
          </a:p>
        </p:txBody>
      </p:sp>
    </p:spTree>
    <p:extLst>
      <p:ext uri="{BB962C8B-B14F-4D97-AF65-F5344CB8AC3E}">
        <p14:creationId xmlns:p14="http://schemas.microsoft.com/office/powerpoint/2010/main" val="267884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ABA94E6-E6E6-4B94-9512-26227D58B3CF}" type="datetimeFigureOut">
              <a:rPr lang="ru-RU" smtClean="0"/>
              <a:t>23.06.2016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356CBDF-FD95-4178-A162-5066C2C9AF01}" type="slidenum">
              <a:rPr lang="ru-RU" smtClean="0"/>
              <a:t>‹#›</a:t>
            </a:fld>
            <a:endParaRPr lang="ru-RU"/>
          </a:p>
        </p:txBody>
      </p:sp>
    </p:spTree>
    <p:extLst>
      <p:ext uri="{BB962C8B-B14F-4D97-AF65-F5344CB8AC3E}">
        <p14:creationId xmlns:p14="http://schemas.microsoft.com/office/powerpoint/2010/main" val="4047121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3ABA94E6-E6E6-4B94-9512-26227D58B3CF}" type="datetimeFigureOut">
              <a:rPr lang="ru-RU" smtClean="0"/>
              <a:t>23.06.2016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356CBDF-FD95-4178-A162-5066C2C9AF01}" type="slidenum">
              <a:rPr lang="ru-RU" smtClean="0"/>
              <a:t>‹#›</a:t>
            </a:fld>
            <a:endParaRPr lang="ru-RU"/>
          </a:p>
        </p:txBody>
      </p:sp>
    </p:spTree>
    <p:extLst>
      <p:ext uri="{BB962C8B-B14F-4D97-AF65-F5344CB8AC3E}">
        <p14:creationId xmlns:p14="http://schemas.microsoft.com/office/powerpoint/2010/main" val="3290859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ABA94E6-E6E6-4B94-9512-26227D58B3CF}" type="datetimeFigureOut">
              <a:rPr lang="ru-RU" smtClean="0"/>
              <a:t>23.06.2016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356CBDF-FD95-4178-A162-5066C2C9AF01}" type="slidenum">
              <a:rPr lang="ru-RU" smtClean="0"/>
              <a:t>‹#›</a:t>
            </a:fld>
            <a:endParaRPr lang="ru-RU"/>
          </a:p>
        </p:txBody>
      </p:sp>
    </p:spTree>
    <p:extLst>
      <p:ext uri="{BB962C8B-B14F-4D97-AF65-F5344CB8AC3E}">
        <p14:creationId xmlns:p14="http://schemas.microsoft.com/office/powerpoint/2010/main" val="3795792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ABA94E6-E6E6-4B94-9512-26227D58B3CF}" type="datetimeFigureOut">
              <a:rPr lang="ru-RU" smtClean="0"/>
              <a:t>23.06.2016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356CBDF-FD95-4178-A162-5066C2C9AF01}" type="slidenum">
              <a:rPr lang="ru-RU" smtClean="0"/>
              <a:t>‹#›</a:t>
            </a:fld>
            <a:endParaRPr lang="ru-RU"/>
          </a:p>
        </p:txBody>
      </p:sp>
    </p:spTree>
    <p:extLst>
      <p:ext uri="{BB962C8B-B14F-4D97-AF65-F5344CB8AC3E}">
        <p14:creationId xmlns:p14="http://schemas.microsoft.com/office/powerpoint/2010/main" val="5077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BA94E6-E6E6-4B94-9512-26227D58B3CF}" type="datetimeFigureOut">
              <a:rPr lang="ru-RU" smtClean="0"/>
              <a:t>23.06.2016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356CBDF-FD95-4178-A162-5066C2C9AF01}" type="slidenum">
              <a:rPr lang="ru-RU" smtClean="0"/>
              <a:t>‹#›</a:t>
            </a:fld>
            <a:endParaRPr lang="ru-RU"/>
          </a:p>
        </p:txBody>
      </p:sp>
    </p:spTree>
    <p:extLst>
      <p:ext uri="{BB962C8B-B14F-4D97-AF65-F5344CB8AC3E}">
        <p14:creationId xmlns:p14="http://schemas.microsoft.com/office/powerpoint/2010/main" val="659503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ABA94E6-E6E6-4B94-9512-26227D58B3CF}" type="datetimeFigureOut">
              <a:rPr lang="ru-RU" smtClean="0"/>
              <a:t>23.06.2016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356CBDF-FD95-4178-A162-5066C2C9AF01}" type="slidenum">
              <a:rPr lang="ru-RU" smtClean="0"/>
              <a:t>‹#›</a:t>
            </a:fld>
            <a:endParaRPr lang="ru-RU"/>
          </a:p>
        </p:txBody>
      </p:sp>
    </p:spTree>
    <p:extLst>
      <p:ext uri="{BB962C8B-B14F-4D97-AF65-F5344CB8AC3E}">
        <p14:creationId xmlns:p14="http://schemas.microsoft.com/office/powerpoint/2010/main" val="645414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ABA94E6-E6E6-4B94-9512-26227D58B3CF}" type="datetimeFigureOut">
              <a:rPr lang="ru-RU" smtClean="0"/>
              <a:t>23.06.2016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356CBDF-FD95-4178-A162-5066C2C9AF01}" type="slidenum">
              <a:rPr lang="ru-RU" smtClean="0"/>
              <a:t>‹#›</a:t>
            </a:fld>
            <a:endParaRPr lang="ru-RU"/>
          </a:p>
        </p:txBody>
      </p:sp>
    </p:spTree>
    <p:extLst>
      <p:ext uri="{BB962C8B-B14F-4D97-AF65-F5344CB8AC3E}">
        <p14:creationId xmlns:p14="http://schemas.microsoft.com/office/powerpoint/2010/main" val="1175899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ABA94E6-E6E6-4B94-9512-26227D58B3CF}" type="datetimeFigureOut">
              <a:rPr lang="ru-RU" smtClean="0"/>
              <a:t>23.06.2016</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356CBDF-FD95-4178-A162-5066C2C9AF01}" type="slidenum">
              <a:rPr lang="ru-RU" smtClean="0"/>
              <a:t>‹#›</a:t>
            </a:fld>
            <a:endParaRPr lang="ru-RU"/>
          </a:p>
        </p:txBody>
      </p:sp>
    </p:spTree>
    <p:extLst>
      <p:ext uri="{BB962C8B-B14F-4D97-AF65-F5344CB8AC3E}">
        <p14:creationId xmlns:p14="http://schemas.microsoft.com/office/powerpoint/2010/main" val="182982555"/>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efim-school.ucoz.ru/"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461738"/>
          </a:xfrm>
        </p:spPr>
        <p:txBody>
          <a:bodyPr>
            <a:normAutofit/>
          </a:bodyPr>
          <a:lstStyle/>
          <a:p>
            <a:pPr algn="ctr"/>
            <a:r>
              <a:rPr lang="ru-RU" sz="1800" b="1" dirty="0" smtClean="0">
                <a:solidFill>
                  <a:schemeClr val="tx1"/>
                </a:solidFill>
                <a:latin typeface="Times New Roman" panose="02020603050405020304" pitchFamily="18" charset="0"/>
                <a:cs typeface="Times New Roman" panose="02020603050405020304" pitchFamily="18" charset="0"/>
              </a:rPr>
              <a:t>ГБОУ СОШ «Центр образования» пос. </a:t>
            </a:r>
            <a:r>
              <a:rPr lang="ru-RU" sz="1800" b="1" dirty="0" err="1" smtClean="0">
                <a:solidFill>
                  <a:schemeClr val="tx1"/>
                </a:solidFill>
                <a:latin typeface="Times New Roman" panose="02020603050405020304" pitchFamily="18" charset="0"/>
                <a:cs typeface="Times New Roman" panose="02020603050405020304" pitchFamily="18" charset="0"/>
              </a:rPr>
              <a:t>Варламово</a:t>
            </a:r>
            <a:endParaRPr lang="ru-RU" sz="1800" b="1" dirty="0">
              <a:solidFill>
                <a:schemeClr val="tx1"/>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524000" y="1957589"/>
            <a:ext cx="9144000" cy="4365938"/>
          </a:xfrm>
        </p:spPr>
        <p:txBody>
          <a:bodyPr>
            <a:normAutofit/>
          </a:bodyPr>
          <a:lstStyle/>
          <a:p>
            <a:pPr algn="ctr"/>
            <a:r>
              <a:rPr lang="ru-RU" sz="2800" b="1" dirty="0" smtClean="0">
                <a:solidFill>
                  <a:srgbClr val="FF0000"/>
                </a:solidFill>
                <a:latin typeface="Times New Roman" panose="02020603050405020304" pitchFamily="18" charset="0"/>
                <a:cs typeface="Times New Roman" panose="02020603050405020304" pitchFamily="18" charset="0"/>
              </a:rPr>
              <a:t>Презентация для родительского собрания, проведенного в 1 «Б» классе</a:t>
            </a:r>
          </a:p>
          <a:p>
            <a:pPr algn="ctr"/>
            <a:endParaRPr lang="ru-RU" sz="2800" b="1" dirty="0">
              <a:solidFill>
                <a:srgbClr val="FF0000"/>
              </a:solidFill>
              <a:latin typeface="Times New Roman" panose="02020603050405020304" pitchFamily="18" charset="0"/>
              <a:cs typeface="Times New Roman" panose="02020603050405020304" pitchFamily="18" charset="0"/>
            </a:endParaRPr>
          </a:p>
          <a:p>
            <a:pPr algn="ctr"/>
            <a:r>
              <a:rPr lang="ru-RU" sz="2800" b="1" dirty="0" smtClean="0">
                <a:solidFill>
                  <a:srgbClr val="FF0000"/>
                </a:solidFill>
                <a:latin typeface="Times New Roman" panose="02020603050405020304" pitchFamily="18" charset="0"/>
                <a:cs typeface="Times New Roman" panose="02020603050405020304" pitchFamily="18" charset="0"/>
              </a:rPr>
              <a:t>«</a:t>
            </a:r>
            <a:r>
              <a:rPr lang="ru-RU" sz="2800" b="1" dirty="0">
                <a:solidFill>
                  <a:srgbClr val="FF0000"/>
                </a:solidFill>
                <a:latin typeface="Times New Roman" panose="02020603050405020304" pitchFamily="18" charset="0"/>
                <a:cs typeface="Times New Roman" panose="02020603050405020304" pitchFamily="18" charset="0"/>
              </a:rPr>
              <a:t>Режим и рацион питания школьников моего класса</a:t>
            </a:r>
            <a:r>
              <a:rPr lang="ru-RU" sz="2800" b="1" dirty="0" smtClean="0">
                <a:solidFill>
                  <a:srgbClr val="FF0000"/>
                </a:solidFill>
                <a:latin typeface="Times New Roman" panose="02020603050405020304" pitchFamily="18" charset="0"/>
                <a:cs typeface="Times New Roman" panose="02020603050405020304" pitchFamily="18" charset="0"/>
              </a:rPr>
              <a:t>».</a:t>
            </a:r>
            <a:endParaRPr lang="ru-RU" sz="2800" dirty="0" smtClean="0">
              <a:solidFill>
                <a:srgbClr val="FF0000"/>
              </a:solidFill>
              <a:latin typeface="Times New Roman" panose="02020603050405020304" pitchFamily="18" charset="0"/>
              <a:cs typeface="Times New Roman" panose="02020603050405020304" pitchFamily="18" charset="0"/>
            </a:endParaRPr>
          </a:p>
          <a:p>
            <a:r>
              <a:rPr lang="ru-RU" dirty="0">
                <a:solidFill>
                  <a:schemeClr val="tx1"/>
                </a:solidFill>
                <a:latin typeface="Times New Roman" panose="02020603050405020304" pitchFamily="18" charset="0"/>
                <a:cs typeface="Times New Roman" panose="02020603050405020304" pitchFamily="18" charset="0"/>
              </a:rPr>
              <a:t> </a:t>
            </a:r>
            <a:r>
              <a:rPr lang="ru-RU" dirty="0" smtClean="0">
                <a:solidFill>
                  <a:schemeClr val="tx1"/>
                </a:solidFill>
                <a:latin typeface="Times New Roman" panose="02020603050405020304" pitchFamily="18" charset="0"/>
                <a:cs typeface="Times New Roman" panose="02020603050405020304" pitchFamily="18" charset="0"/>
              </a:rPr>
              <a:t>                                                    Подготовила:</a:t>
            </a:r>
          </a:p>
          <a:p>
            <a:r>
              <a:rPr lang="ru-RU" dirty="0">
                <a:solidFill>
                  <a:schemeClr val="tx1"/>
                </a:solidFill>
                <a:latin typeface="Times New Roman" panose="02020603050405020304" pitchFamily="18" charset="0"/>
                <a:cs typeface="Times New Roman" panose="02020603050405020304" pitchFamily="18" charset="0"/>
              </a:rPr>
              <a:t> </a:t>
            </a:r>
            <a:r>
              <a:rPr lang="ru-RU" dirty="0" smtClean="0">
                <a:solidFill>
                  <a:schemeClr val="tx1"/>
                </a:solidFill>
                <a:latin typeface="Times New Roman" panose="02020603050405020304" pitchFamily="18" charset="0"/>
                <a:cs typeface="Times New Roman" panose="02020603050405020304" pitchFamily="18" charset="0"/>
              </a:rPr>
              <a:t>                                                                       Титова Елена Петровна,</a:t>
            </a:r>
          </a:p>
          <a:p>
            <a:pPr algn="r"/>
            <a:r>
              <a:rPr lang="ru-RU" dirty="0" smtClean="0">
                <a:solidFill>
                  <a:schemeClr val="tx1"/>
                </a:solidFill>
                <a:latin typeface="Times New Roman" panose="02020603050405020304" pitchFamily="18" charset="0"/>
                <a:cs typeface="Times New Roman" panose="02020603050405020304" pitchFamily="18" charset="0"/>
              </a:rPr>
              <a:t> учитель начальных классов</a:t>
            </a:r>
          </a:p>
          <a:p>
            <a:pPr algn="r"/>
            <a:endParaRPr lang="ru-RU" dirty="0"/>
          </a:p>
          <a:p>
            <a:pPr algn="ctr"/>
            <a:r>
              <a:rPr lang="ru-RU" dirty="0" smtClean="0"/>
              <a:t>2016 г</a:t>
            </a:r>
            <a:endParaRPr lang="ru-RU" dirty="0"/>
          </a:p>
        </p:txBody>
      </p:sp>
    </p:spTree>
    <p:extLst>
      <p:ext uri="{BB962C8B-B14F-4D97-AF65-F5344CB8AC3E}">
        <p14:creationId xmlns:p14="http://schemas.microsoft.com/office/powerpoint/2010/main" val="589174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8186" y="386367"/>
            <a:ext cx="8655816" cy="6259132"/>
          </a:xfrm>
        </p:spPr>
        <p:txBody>
          <a:bodyPr>
            <a:noAutofit/>
          </a:bodyPr>
          <a:lstStyle/>
          <a:p>
            <a:r>
              <a:rPr lang="ru-RU" sz="2400" dirty="0">
                <a:latin typeface="Times New Roman" panose="02020603050405020304" pitchFamily="18" charset="0"/>
                <a:cs typeface="Times New Roman" panose="02020603050405020304" pitchFamily="18" charset="0"/>
              </a:rPr>
              <a:t>  В рацион ребёнка необходимо включать все группы продуктов – мясные, молочные, рыбные, </a:t>
            </a:r>
            <a:r>
              <a:rPr lang="ru-RU" sz="2400" dirty="0" smtClean="0">
                <a:latin typeface="Times New Roman" panose="02020603050405020304" pitchFamily="18" charset="0"/>
                <a:cs typeface="Times New Roman" panose="02020603050405020304" pitchFamily="18" charset="0"/>
              </a:rPr>
              <a:t>растительные.</a:t>
            </a:r>
            <a:endParaRPr lang="ru-RU" sz="2400" dirty="0">
              <a:latin typeface="Times New Roman" panose="02020603050405020304" pitchFamily="18" charset="0"/>
              <a:cs typeface="Times New Roman" panose="02020603050405020304" pitchFamily="18" charset="0"/>
            </a:endParaRPr>
          </a:p>
          <a:p>
            <a:r>
              <a:rPr lang="ru-RU" sz="2400" dirty="0">
                <a:latin typeface="Times New Roman" panose="02020603050405020304" pitchFamily="18" charset="0"/>
                <a:cs typeface="Times New Roman" panose="02020603050405020304" pitchFamily="18" charset="0"/>
              </a:rPr>
              <a:t>       Еда ребёнка должна быть разнообразной как в течение дня, так и в течение недели. Надо помочь ребёнку “распробовать” вкус разных блюд. Проявите фантазию, боритесь с возникновением у ребёнка консервативностью к еде. Учитывайте индивидуальные особенности ребёнка, возможную непереносимость продуктов.</a:t>
            </a:r>
          </a:p>
          <a:p>
            <a:r>
              <a:rPr lang="ru-RU" sz="2400" dirty="0">
                <a:latin typeface="Times New Roman" panose="02020603050405020304" pitchFamily="18" charset="0"/>
                <a:cs typeface="Times New Roman" panose="02020603050405020304" pitchFamily="18" charset="0"/>
              </a:rPr>
              <a:t>Количество энергии, поступающей в организм с продуктами, равно количеству энергии, затраченной ребёнком.</a:t>
            </a:r>
          </a:p>
          <a:p>
            <a:r>
              <a:rPr lang="ru-RU" sz="2400" dirty="0">
                <a:latin typeface="Times New Roman" panose="02020603050405020304" pitchFamily="18" charset="0"/>
                <a:cs typeface="Times New Roman" panose="02020603050405020304" pitchFamily="18" charset="0"/>
              </a:rPr>
              <a:t>    Еда должна приносить радость! Она служит важным источником положительных эмоций. Замечено, что больше всего наслаждения получает не обжоры, а гурманы, для кого еда – приключение, кто любит пробовать диковинные блюда, знакомится с кухнями разных народов, осваивать новые рецепты и необычные блюда.</a:t>
            </a:r>
          </a:p>
          <a:p>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61034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5" name="Объект 4"/>
          <p:cNvSpPr>
            <a:spLocks noGrp="1"/>
          </p:cNvSpPr>
          <p:nvPr>
            <p:ph idx="1"/>
          </p:nvPr>
        </p:nvSpPr>
        <p:spPr/>
        <p:txBody>
          <a:bodyPr/>
          <a:lstStyle/>
          <a:p>
            <a:endParaRPr lang="ru-RU" dirty="0"/>
          </a:p>
        </p:txBody>
      </p:sp>
      <p:pic>
        <p:nvPicPr>
          <p:cNvPr id="7"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04553" y="609600"/>
            <a:ext cx="6967470" cy="5432425"/>
          </a:xfrm>
        </p:spPr>
      </p:pic>
    </p:spTree>
    <p:extLst>
      <p:ext uri="{BB962C8B-B14F-4D97-AF65-F5344CB8AC3E}">
        <p14:creationId xmlns:p14="http://schemas.microsoft.com/office/powerpoint/2010/main" val="24997334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r"/>
            <a:r>
              <a:rPr lang="ru-RU" sz="1600" b="1" dirty="0">
                <a:solidFill>
                  <a:schemeClr val="accent1">
                    <a:lumMod val="50000"/>
                  </a:schemeClr>
                </a:solidFill>
                <a:latin typeface="Times New Roman" panose="02020603050405020304" pitchFamily="18" charset="0"/>
                <a:cs typeface="Times New Roman" panose="02020603050405020304" pitchFamily="18" charset="0"/>
              </a:rPr>
              <a:t>В связи с усилением энергетического обмена в организме младшего школьника увеличивается потребность в пищевых веществах — это обуславливает необходимость увеличения таких продуктов, как мясо, рыба и крупы, и постепенного снижения потребления молока. Кулинарная обработка продуктов для младших школьников приближается к кулинарии для взрослых. Но надо учитывать, что острое, жареное, сладкое для ребенка все еще слишком вредно. Закуски, приправы, соусы не должны быть слишком острыми, овощи для салатов нарезаются мелко, заправляются растительным маслом или сметаной. Мясные и рыбные блюда, овощи лишь слегка поджариваются, а лучше — тушатся и подаются на стол 3-4 раза в неделю. Не рекомендуется включать в рацион питания ребенка много сладостей и сладких напитков, особенно в промежутках между едой — полезнее выпить полстакана яблочного или морковного сока. </a:t>
            </a:r>
            <a:br>
              <a:rPr lang="ru-RU" sz="1600" b="1" dirty="0">
                <a:solidFill>
                  <a:schemeClr val="accent1">
                    <a:lumMod val="50000"/>
                  </a:schemeClr>
                </a:solidFill>
                <a:latin typeface="Times New Roman" panose="02020603050405020304" pitchFamily="18" charset="0"/>
                <a:cs typeface="Times New Roman" panose="02020603050405020304" pitchFamily="18" charset="0"/>
              </a:rPr>
            </a:br>
            <a:r>
              <a:rPr lang="ru-RU" sz="1600" b="1" dirty="0">
                <a:solidFill>
                  <a:schemeClr val="accent1">
                    <a:lumMod val="50000"/>
                  </a:schemeClr>
                </a:solidFill>
                <a:latin typeface="Times New Roman" panose="02020603050405020304" pitchFamily="18" charset="0"/>
                <a:cs typeface="Times New Roman" panose="02020603050405020304" pitchFamily="18" charset="0"/>
              </a:rPr>
              <a:t>Важно соблюдать питьевой режим. Суточная потребность школьников в воде — 1,5 л. </a:t>
            </a:r>
            <a:br>
              <a:rPr lang="ru-RU" sz="1600" b="1" dirty="0">
                <a:solidFill>
                  <a:schemeClr val="accent1">
                    <a:lumMod val="50000"/>
                  </a:schemeClr>
                </a:solidFill>
                <a:latin typeface="Times New Roman" panose="02020603050405020304" pitchFamily="18" charset="0"/>
                <a:cs typeface="Times New Roman" panose="02020603050405020304" pitchFamily="18" charset="0"/>
              </a:rPr>
            </a:br>
            <a:r>
              <a:rPr lang="ru-RU" sz="1600" b="1" dirty="0">
                <a:solidFill>
                  <a:schemeClr val="accent1">
                    <a:lumMod val="50000"/>
                  </a:schemeClr>
                </a:solidFill>
                <a:latin typeface="Times New Roman" panose="02020603050405020304" pitchFamily="18" charset="0"/>
                <a:cs typeface="Times New Roman" panose="02020603050405020304" pitchFamily="18" charset="0"/>
              </a:rPr>
              <a:t>Обычно существуют две проблемы с питанием школьников: дети или перекормлены, или </a:t>
            </a:r>
            <a:r>
              <a:rPr lang="ru-RU" sz="1600" b="1" dirty="0" err="1">
                <a:solidFill>
                  <a:schemeClr val="accent1">
                    <a:lumMod val="50000"/>
                  </a:schemeClr>
                </a:solidFill>
                <a:latin typeface="Times New Roman" panose="02020603050405020304" pitchFamily="18" charset="0"/>
                <a:cs typeface="Times New Roman" panose="02020603050405020304" pitchFamily="18" charset="0"/>
              </a:rPr>
              <a:t>недокормлены</a:t>
            </a:r>
            <a:r>
              <a:rPr lang="ru-RU" sz="1600" b="1" dirty="0">
                <a:solidFill>
                  <a:schemeClr val="accent1">
                    <a:lumMod val="50000"/>
                  </a:schemeClr>
                </a:solidFill>
                <a:latin typeface="Times New Roman" panose="02020603050405020304" pitchFamily="18" charset="0"/>
                <a:cs typeface="Times New Roman" panose="02020603050405020304" pitchFamily="18" charset="0"/>
              </a:rPr>
              <a:t>. </a:t>
            </a:r>
            <a:r>
              <a:rPr lang="ru-RU" sz="1600" b="1" dirty="0">
                <a:solidFill>
                  <a:schemeClr val="accent1">
                    <a:lumMod val="50000"/>
                  </a:schemeClr>
                </a:solidFill>
              </a:rPr>
              <a:t/>
            </a:r>
            <a:br>
              <a:rPr lang="ru-RU" sz="1600" b="1" dirty="0">
                <a:solidFill>
                  <a:schemeClr val="accent1">
                    <a:lumMod val="50000"/>
                  </a:schemeClr>
                </a:solidFill>
              </a:rPr>
            </a:br>
            <a:endParaRPr lang="ru-RU" sz="1600" b="1" dirty="0">
              <a:solidFill>
                <a:schemeClr val="accent1">
                  <a:lumMod val="50000"/>
                </a:schemeClr>
              </a:solidFill>
            </a:endParaRPr>
          </a:p>
        </p:txBody>
      </p:sp>
      <p:pic>
        <p:nvPicPr>
          <p:cNvPr id="1026" name="Picture 2" descr="http://www.playing-field.ru/img/2015/052207/2524900"/>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69397" y="4072050"/>
            <a:ext cx="2785950" cy="2785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93631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1"/>
          </p:nvPr>
        </p:nvSpPr>
        <p:spPr>
          <a:xfrm>
            <a:off x="1068946" y="2601532"/>
            <a:ext cx="8205056" cy="3439830"/>
          </a:xfrm>
        </p:spPr>
        <p:txBody>
          <a:bodyPr/>
          <a:lstStyle/>
          <a:p>
            <a:pPr algn="r"/>
            <a:r>
              <a:rPr lang="ru-RU" dirty="0">
                <a:latin typeface="Times New Roman" panose="02020603050405020304" pitchFamily="18" charset="0"/>
                <a:cs typeface="Times New Roman" panose="02020603050405020304" pitchFamily="18" charset="0"/>
              </a:rPr>
              <a:t>Перекормленные дети обычно слабее худощавых, чаще болеют и тяжело переносят болезни. Как правило, родители упитанных детей не слишком волнуются — надеются, что с возрастом это пройдет и комплекция ребенка придет в норму. Это нет так: возникшие при перекармливании жировые клетки часто сохраняются на всю жизнь, появляется постоянная склонность к полноте. Дети с излишней массой тела с раннего возраста подвержены частым респираторным и аллергическим заболеваниям. Они обычно поздно начинают ходить, у них часто бывают кривые ноги и круглая спина. Возникающие в дошкольном возрасте нарушения обмена веществ, связанные с ожирением, способствуют развитию атеросклероза в среднем возрасте и даже в молодости. </a:t>
            </a:r>
            <a:endParaRPr lang="ru-RU" dirty="0">
              <a:latin typeface="Times New Roman" panose="02020603050405020304" pitchFamily="18" charset="0"/>
              <a:cs typeface="Times New Roman" panose="02020603050405020304" pitchFamily="18" charset="0"/>
            </a:endParaRPr>
          </a:p>
        </p:txBody>
      </p:sp>
      <p:pic>
        <p:nvPicPr>
          <p:cNvPr id="6" name="Объект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5075" y="0"/>
            <a:ext cx="3716013" cy="2450118"/>
          </a:xfrm>
          <a:prstGeom prst="rect">
            <a:avLst/>
          </a:prstGeom>
        </p:spPr>
      </p:pic>
    </p:spTree>
    <p:extLst>
      <p:ext uri="{BB962C8B-B14F-4D97-AF65-F5344CB8AC3E}">
        <p14:creationId xmlns:p14="http://schemas.microsoft.com/office/powerpoint/2010/main" val="2970851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54546"/>
            <a:ext cx="8596668" cy="1775854"/>
          </a:xfrm>
        </p:spPr>
        <p:txBody>
          <a:bodyPr>
            <a:normAutofit fontScale="90000"/>
          </a:bodyPr>
          <a:lstStyle/>
          <a:p>
            <a:r>
              <a:rPr lang="ru-RU" sz="2000" dirty="0">
                <a:latin typeface="Times New Roman" panose="02020603050405020304" pitchFamily="18" charset="0"/>
                <a:cs typeface="Times New Roman" panose="02020603050405020304" pitchFamily="18" charset="0"/>
              </a:rPr>
              <a:t>Перекармливать ребенка плохо, но и введение диет, предназначенных взрослым так же не несет ничего хорошего, поскольку нарушает нормальные процессы роста и развития ребенка. Большинство худых детей, как правило, здоровы, хотя их родители беспокоятся по поводу их питания гораздо чаще родителей упитанных детей. Обязательное условие рационального питания школьников — разнообразие рациона за счет, как использования разных продуктов, так и способов их приготовления. Существенное значение имеет правильное сочетание обеденных блюд. Если первое блюдо овощное, то гарнир второго блюда может быть из круп или макарон. В весенне-летний период и в начале осени следует готовить больше блюд из свежей зелени, овощей, фруктов, ягод.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Биоритмические особенности также должны учитываться. Так, для детей-«жаворонков» (с высокой работоспособностью в первой половине дня) завтрак и обед могут содержать до 2/3 и даже 3/4 общей калорийности дневного рациона, тогда как для «сов» полезны легкий завтрак, не слишком калорийный обед и плотный ужин.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Улучшению аппетита и усвоению пищи способствует красивое оформление блюд и сервировка стола. Температура еды не должна быть слишком высокой или низкой. </a:t>
            </a:r>
            <a:br>
              <a:rPr lang="ru-RU" sz="2000" dirty="0">
                <a:latin typeface="Times New Roman" panose="02020603050405020304" pitchFamily="18" charset="0"/>
                <a:cs typeface="Times New Roman" panose="02020603050405020304" pitchFamily="18" charset="0"/>
              </a:rPr>
            </a:br>
            <a:r>
              <a:rPr lang="ru-RU" dirty="0"/>
              <a:t>                   </a:t>
            </a:r>
            <a:br>
              <a:rPr lang="ru-RU" dirty="0"/>
            </a:b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134118" y="4779162"/>
            <a:ext cx="2078838" cy="2078838"/>
          </a:xfrm>
        </p:spPr>
      </p:pic>
    </p:spTree>
    <p:extLst>
      <p:ext uri="{BB962C8B-B14F-4D97-AF65-F5344CB8AC3E}">
        <p14:creationId xmlns:p14="http://schemas.microsoft.com/office/powerpoint/2010/main" val="7167519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solidFill>
                  <a:schemeClr val="accent1">
                    <a:lumMod val="50000"/>
                  </a:schemeClr>
                </a:solidFill>
                <a:latin typeface="Times New Roman" panose="02020603050405020304" pitchFamily="18" charset="0"/>
                <a:cs typeface="Times New Roman" panose="02020603050405020304" pitchFamily="18" charset="0"/>
              </a:rPr>
              <a:t>Режим дня школьника</a:t>
            </a:r>
            <a:br>
              <a:rPr lang="ru-RU" b="1" dirty="0">
                <a:solidFill>
                  <a:schemeClr val="accent1">
                    <a:lumMod val="50000"/>
                  </a:schemeClr>
                </a:solidFill>
                <a:latin typeface="Times New Roman" panose="02020603050405020304" pitchFamily="18" charset="0"/>
                <a:cs typeface="Times New Roman" panose="02020603050405020304" pitchFamily="18" charset="0"/>
              </a:rPr>
            </a:br>
            <a:r>
              <a:rPr lang="ru-RU" dirty="0">
                <a:solidFill>
                  <a:schemeClr val="accent1">
                    <a:lumMod val="50000"/>
                  </a:schemeClr>
                </a:solidFill>
                <a:latin typeface="Times New Roman" panose="02020603050405020304" pitchFamily="18" charset="0"/>
                <a:cs typeface="Times New Roman" panose="02020603050405020304" pitchFamily="18" charset="0"/>
              </a:rPr>
              <a:t/>
            </a:r>
            <a:br>
              <a:rPr lang="ru-RU" dirty="0">
                <a:solidFill>
                  <a:schemeClr val="accent1">
                    <a:lumMod val="50000"/>
                  </a:schemeClr>
                </a:solidFill>
                <a:latin typeface="Times New Roman" panose="02020603050405020304" pitchFamily="18" charset="0"/>
                <a:cs typeface="Times New Roman" panose="02020603050405020304" pitchFamily="18" charset="0"/>
              </a:rPr>
            </a:br>
            <a:r>
              <a:rPr lang="ru-RU" sz="2000" dirty="0">
                <a:solidFill>
                  <a:schemeClr val="accent1">
                    <a:lumMod val="50000"/>
                  </a:schemeClr>
                </a:solidFill>
                <a:latin typeface="Times New Roman" panose="02020603050405020304" pitchFamily="18" charset="0"/>
                <a:cs typeface="Times New Roman" panose="02020603050405020304" pitchFamily="18" charset="0"/>
              </a:rPr>
              <a:t>В младшем школьном возрасте очень важно следить за соблюдением режима сна </a:t>
            </a:r>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активном </a:t>
            </a:r>
            <a:r>
              <a:rPr lang="ru-RU" sz="2000" dirty="0">
                <a:solidFill>
                  <a:schemeClr val="accent1">
                    <a:lumMod val="50000"/>
                  </a:schemeClr>
                </a:solidFill>
                <a:latin typeface="Times New Roman" panose="02020603050405020304" pitchFamily="18" charset="0"/>
                <a:cs typeface="Times New Roman" panose="02020603050405020304" pitchFamily="18" charset="0"/>
              </a:rPr>
              <a:t>отдыхе на свежем воздухе. </a:t>
            </a:r>
            <a:br>
              <a:rPr lang="ru-RU" sz="2000" dirty="0">
                <a:solidFill>
                  <a:schemeClr val="accent1">
                    <a:lumMod val="50000"/>
                  </a:schemeClr>
                </a:solidFill>
                <a:latin typeface="Times New Roman" panose="02020603050405020304" pitchFamily="18" charset="0"/>
                <a:cs typeface="Times New Roman" panose="02020603050405020304" pitchFamily="18" charset="0"/>
              </a:rPr>
            </a:br>
            <a:endParaRPr lang="ru-RU" sz="20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5" name="Объект 4"/>
          <p:cNvSpPr>
            <a:spLocks noGrp="1"/>
          </p:cNvSpPr>
          <p:nvPr>
            <p:ph idx="1"/>
          </p:nvPr>
        </p:nvSpPr>
        <p:spPr/>
        <p:txBody>
          <a:bodyPr>
            <a:normAutofit/>
          </a:bodyPr>
          <a:lstStyle/>
          <a:p>
            <a:r>
              <a:rPr lang="ru-RU" dirty="0">
                <a:solidFill>
                  <a:schemeClr val="accent1">
                    <a:lumMod val="50000"/>
                  </a:schemeClr>
                </a:solidFill>
                <a:latin typeface="Times New Roman" panose="02020603050405020304" pitchFamily="18" charset="0"/>
                <a:cs typeface="Times New Roman" panose="02020603050405020304" pitchFamily="18" charset="0"/>
              </a:rPr>
              <a:t>Рационально организованный режим дня </a:t>
            </a:r>
            <a:r>
              <a:rPr lang="ru-RU" dirty="0" err="1">
                <a:solidFill>
                  <a:schemeClr val="accent1">
                    <a:lumMod val="50000"/>
                  </a:schemeClr>
                </a:solidFill>
                <a:latin typeface="Times New Roman" panose="02020603050405020304" pitchFamily="18" charset="0"/>
                <a:cs typeface="Times New Roman" panose="02020603050405020304" pitchFamily="18" charset="0"/>
              </a:rPr>
              <a:t>школьникавыглядит</a:t>
            </a:r>
            <a:r>
              <a:rPr lang="ru-RU" dirty="0">
                <a:solidFill>
                  <a:schemeClr val="accent1">
                    <a:lumMod val="50000"/>
                  </a:schemeClr>
                </a:solidFill>
                <a:latin typeface="Times New Roman" panose="02020603050405020304" pitchFamily="18" charset="0"/>
                <a:cs typeface="Times New Roman" panose="02020603050405020304" pitchFamily="18" charset="0"/>
              </a:rPr>
              <a:t> примерно следующим образом. Подъем за час-полтора до выхода в школу, утренняя зарядка, завтрак, который обязательно должен быть горячим. Занятия в школе. Когда ребенок возвращается из школы, он находится на спаде работоспособности. Поэтому сначала ему необходимо пообедать, отдохнуть — и ни в коем случае не садится сразу же за уроки. Отдых желателен активный, на свежем воздухе, в играх и движении — не менее 3-3,5 часов. Нельзя ни в наказание, ни по любым другим причинам лишать ребенка этого отдыха, он необходим ему. Для детей ослабленных, часто болеющих, со слабой нервной системой лучший отдых — полуторачасовой дневной сон в хорошо проветренной комнате. Сон способствует еще и разгрузке опорно-двигательного аппарата и служит хорошей профилактикой нарушений осанки. </a:t>
            </a:r>
            <a:r>
              <a:rPr lang="ru-RU" dirty="0"/>
              <a:t/>
            </a:r>
            <a:br>
              <a:rPr lang="ru-RU" dirty="0"/>
            </a:br>
            <a:endParaRPr lang="ru-RU" dirty="0"/>
          </a:p>
        </p:txBody>
      </p:sp>
    </p:spTree>
    <p:extLst>
      <p:ext uri="{BB962C8B-B14F-4D97-AF65-F5344CB8AC3E}">
        <p14:creationId xmlns:p14="http://schemas.microsoft.com/office/powerpoint/2010/main" val="22959083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dirty="0">
                <a:solidFill>
                  <a:schemeClr val="accent1">
                    <a:lumMod val="50000"/>
                  </a:schemeClr>
                </a:solidFill>
                <a:latin typeface="Times New Roman" panose="02020603050405020304" pitchFamily="18" charset="0"/>
                <a:cs typeface="Times New Roman" panose="02020603050405020304" pitchFamily="18" charset="0"/>
              </a:rPr>
              <a:t>Важно правильно организовать выполнение школьником домашних </a:t>
            </a:r>
            <a:r>
              <a:rPr lang="ru-RU" dirty="0" err="1">
                <a:solidFill>
                  <a:schemeClr val="accent1">
                    <a:lumMod val="50000"/>
                  </a:schemeClr>
                </a:solidFill>
                <a:latin typeface="Times New Roman" panose="02020603050405020304" pitchFamily="18" charset="0"/>
                <a:cs typeface="Times New Roman" panose="02020603050405020304" pitchFamily="18" charset="0"/>
              </a:rPr>
              <a:t>заданий.Часто</a:t>
            </a:r>
            <a:r>
              <a:rPr lang="ru-RU" dirty="0">
                <a:solidFill>
                  <a:schemeClr val="accent1">
                    <a:lumMod val="50000"/>
                  </a:schemeClr>
                </a:solidFill>
                <a:latin typeface="Times New Roman" panose="02020603050405020304" pitchFamily="18" charset="0"/>
                <a:cs typeface="Times New Roman" panose="02020603050405020304" pitchFamily="18" charset="0"/>
              </a:rPr>
              <a:t> выполнение всех заданных на дом уроков занимает у младших школьников полтора-два часа, поскольку у них еще нет навыков самостоятельной работы и они делают все медленно, через силу. Максимальная продолжительность работы у младших школьников не больше 30 минут. Лучшее время для приготовления уроков — 15-16 часов. Через каждые 25-30 минут необходим перерыв для восстановления работоспособности. Начинать готовить уроки надо с менее сложных, затем переходить к самым трудным. </a:t>
            </a:r>
            <a:br>
              <a:rPr lang="ru-RU" dirty="0">
                <a:solidFill>
                  <a:schemeClr val="accent1">
                    <a:lumMod val="50000"/>
                  </a:schemeClr>
                </a:solidFill>
                <a:latin typeface="Times New Roman" panose="02020603050405020304" pitchFamily="18" charset="0"/>
                <a:cs typeface="Times New Roman" panose="02020603050405020304" pitchFamily="18" charset="0"/>
              </a:rPr>
            </a:br>
            <a:r>
              <a:rPr lang="ru-RU" dirty="0">
                <a:solidFill>
                  <a:schemeClr val="accent1">
                    <a:lumMod val="50000"/>
                  </a:schemeClr>
                </a:solidFill>
                <a:latin typeface="Times New Roman" panose="02020603050405020304" pitchFamily="18" charset="0"/>
                <a:cs typeface="Times New Roman" panose="02020603050405020304" pitchFamily="18" charset="0"/>
              </a:rPr>
              <a:t>Ребенку, который начал учиться в школе, часто не хватает двигательной и физической </a:t>
            </a:r>
            <a:r>
              <a:rPr lang="ru-RU" dirty="0" err="1">
                <a:solidFill>
                  <a:schemeClr val="accent1">
                    <a:lumMod val="50000"/>
                  </a:schemeClr>
                </a:solidFill>
                <a:latin typeface="Times New Roman" panose="02020603050405020304" pitchFamily="18" charset="0"/>
                <a:cs typeface="Times New Roman" panose="02020603050405020304" pitchFamily="18" charset="0"/>
              </a:rPr>
              <a:t>нагрузки,из</a:t>
            </a:r>
            <a:r>
              <a:rPr lang="ru-RU" dirty="0">
                <a:solidFill>
                  <a:schemeClr val="accent1">
                    <a:lumMod val="50000"/>
                  </a:schemeClr>
                </a:solidFill>
                <a:latin typeface="Times New Roman" panose="02020603050405020304" pitchFamily="18" charset="0"/>
                <a:cs typeface="Times New Roman" panose="02020603050405020304" pitchFamily="18" charset="0"/>
              </a:rPr>
              <a:t>-за этого появляются вялость, утомляемость, задержки роста. Поэтому в распорядке дня у школьника обязательно должны присутствовать утренняя гимнастика и физкультурные минутки во время приготовления домашних заданий</a:t>
            </a:r>
            <a:endParaRPr lang="ru-RU"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927606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5" name="Объект 4"/>
          <p:cNvSpPr>
            <a:spLocks noGrp="1"/>
          </p:cNvSpPr>
          <p:nvPr>
            <p:ph idx="1"/>
          </p:nvPr>
        </p:nvSpPr>
        <p:spPr/>
        <p:txBody>
          <a:bodyPr>
            <a:normAutofit fontScale="92500" lnSpcReduction="10000"/>
          </a:bodyPr>
          <a:lstStyle/>
          <a:p>
            <a:r>
              <a:rPr lang="ru-RU" sz="1900" dirty="0">
                <a:latin typeface="Times New Roman" panose="02020603050405020304" pitchFamily="18" charset="0"/>
                <a:cs typeface="Times New Roman" panose="02020603050405020304" pitchFamily="18" charset="0"/>
              </a:rPr>
              <a:t>Младшим школьникам не стоит смотреть телевизор дольше 40-45 минут в </a:t>
            </a:r>
            <a:r>
              <a:rPr lang="ru-RU" sz="1900" dirty="0" err="1">
                <a:latin typeface="Times New Roman" panose="02020603050405020304" pitchFamily="18" charset="0"/>
                <a:cs typeface="Times New Roman" panose="02020603050405020304" pitchFamily="18" charset="0"/>
              </a:rPr>
              <a:t>день.А</a:t>
            </a:r>
            <a:r>
              <a:rPr lang="ru-RU" sz="1900" dirty="0">
                <a:latin typeface="Times New Roman" panose="02020603050405020304" pitchFamily="18" charset="0"/>
                <a:cs typeface="Times New Roman" panose="02020603050405020304" pitchFamily="18" charset="0"/>
              </a:rPr>
              <a:t> детям возбудимым, ослабленным стоит сократить и это время. Нельзя смотреть телевизор лежа, только сидя на расстоянии 2-5,5 м от экрана. Желательно сзади установить подсветку, чтобы снизить контрастность экрана. </a:t>
            </a:r>
            <a:br>
              <a:rPr lang="ru-RU" sz="1900" dirty="0">
                <a:latin typeface="Times New Roman" panose="02020603050405020304" pitchFamily="18" charset="0"/>
                <a:cs typeface="Times New Roman" panose="02020603050405020304" pitchFamily="18" charset="0"/>
              </a:rPr>
            </a:br>
            <a:r>
              <a:rPr lang="ru-RU" sz="1900" dirty="0">
                <a:latin typeface="Times New Roman" panose="02020603050405020304" pitchFamily="18" charset="0"/>
                <a:cs typeface="Times New Roman" panose="02020603050405020304" pitchFamily="18" charset="0"/>
              </a:rPr>
              <a:t>В младшем школьном возрасте очень важно следить за соблюдением режима сна. Первокласснику необходимо спать 11,5 часов в сутки, включая 1,5 часа дневного сна. Сон должен быть глубоким и спокойным, поэтому не допускайте перед сном шумных игр, занятий спортом, просмотра страшных фильмов, ссор и повышения голоса. Снижение работоспособности и повышенная утомляемость могут наблюдаться и при достаточном по времени, но беспокойном сне, частых пробуждениях, что нередко бывает, когда в комнате, где спит ребенок, включен телевизор, радио.</a:t>
            </a:r>
            <a:br>
              <a:rPr lang="ru-RU" sz="1900" dirty="0">
                <a:latin typeface="Times New Roman" panose="02020603050405020304" pitchFamily="18" charset="0"/>
                <a:cs typeface="Times New Roman" panose="02020603050405020304" pitchFamily="18" charset="0"/>
              </a:rPr>
            </a:br>
            <a:r>
              <a:rPr lang="ru-RU" dirty="0"/>
              <a:t/>
            </a:r>
            <a:br>
              <a:rPr lang="ru-RU" dirty="0"/>
            </a:br>
            <a:endParaRPr lang="ru-RU" dirty="0"/>
          </a:p>
        </p:txBody>
      </p:sp>
    </p:spTree>
    <p:extLst>
      <p:ext uri="{BB962C8B-B14F-4D97-AF65-F5344CB8AC3E}">
        <p14:creationId xmlns:p14="http://schemas.microsoft.com/office/powerpoint/2010/main" val="38148280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3100" b="1" dirty="0">
                <a:solidFill>
                  <a:schemeClr val="accent1">
                    <a:lumMod val="50000"/>
                  </a:schemeClr>
                </a:solidFill>
                <a:latin typeface="Times New Roman" panose="02020603050405020304" pitchFamily="18" charset="0"/>
                <a:cs typeface="Times New Roman" panose="02020603050405020304" pitchFamily="18" charset="0"/>
              </a:rPr>
              <a:t>Рацион  питания ребенка</a:t>
            </a:r>
            <a:br>
              <a:rPr lang="ru-RU" sz="3100" b="1" dirty="0">
                <a:solidFill>
                  <a:schemeClr val="accent1">
                    <a:lumMod val="50000"/>
                  </a:schemeClr>
                </a:solidFill>
                <a:latin typeface="Times New Roman" panose="02020603050405020304" pitchFamily="18" charset="0"/>
                <a:cs typeface="Times New Roman" panose="02020603050405020304" pitchFamily="18" charset="0"/>
              </a:rPr>
            </a:br>
            <a:r>
              <a:rPr lang="ru-RU" sz="2000" b="1" dirty="0" smtClean="0"/>
              <a:t/>
            </a:r>
            <a:br>
              <a:rPr lang="ru-RU" sz="2000" b="1" dirty="0" smtClean="0"/>
            </a:br>
            <a:r>
              <a:rPr lang="ru-RU" sz="2000" b="1" dirty="0"/>
              <a:t/>
            </a:r>
            <a:br>
              <a:rPr lang="ru-RU" sz="2000" b="1" dirty="0"/>
            </a:br>
            <a:r>
              <a:rPr lang="ru-RU" sz="2000" b="1" dirty="0" smtClean="0"/>
              <a:t/>
            </a:r>
            <a:br>
              <a:rPr lang="ru-RU" sz="2000" b="1" dirty="0" smtClean="0"/>
            </a:br>
            <a:r>
              <a:rPr lang="ru-RU" sz="2000" b="1" dirty="0"/>
              <a:t/>
            </a:r>
            <a:br>
              <a:rPr lang="ru-RU" sz="2000" b="1" dirty="0"/>
            </a:br>
            <a:r>
              <a:rPr lang="ru-RU" sz="2000" b="1" dirty="0" smtClean="0"/>
              <a:t/>
            </a:r>
            <a:br>
              <a:rPr lang="ru-RU" sz="2000" b="1" dirty="0" smtClean="0"/>
            </a:br>
            <a:r>
              <a:rPr lang="ru-RU" sz="2000" dirty="0" smtClean="0">
                <a:solidFill>
                  <a:schemeClr val="accent1">
                    <a:lumMod val="50000"/>
                  </a:schemeClr>
                </a:solidFill>
                <a:latin typeface="Times New Roman" panose="02020603050405020304" pitchFamily="18" charset="0"/>
                <a:cs typeface="Times New Roman" panose="02020603050405020304" pitchFamily="18" charset="0"/>
              </a:rPr>
              <a:t>Рацион </a:t>
            </a:r>
            <a:r>
              <a:rPr lang="ru-RU" sz="2000" dirty="0">
                <a:solidFill>
                  <a:schemeClr val="accent1">
                    <a:lumMod val="50000"/>
                  </a:schemeClr>
                </a:solidFill>
                <a:latin typeface="Times New Roman" panose="02020603050405020304" pitchFamily="18" charset="0"/>
                <a:cs typeface="Times New Roman" panose="02020603050405020304" pitchFamily="18" charset="0"/>
              </a:rPr>
              <a:t>питания ребенка дошкольника и младшего школьника должен быть составлен таким образом, чтобы обеспечить нормальное развитие детского организма, подготовить его к возрастанию умственных и физических нагрузок, связанному с началом учебы в школе. Ребенок должен не только получать количество необходимое растущему организму калорий, но и жизненно важные вещества, обеспечивающие его полноценное развитие: белки, жиры, углеводы, витамины, минеральные вещества и воду. </a:t>
            </a:r>
            <a:r>
              <a:rPr lang="ru-RU" dirty="0">
                <a:solidFill>
                  <a:schemeClr val="accent1">
                    <a:lumMod val="50000"/>
                  </a:schemeClr>
                </a:solidFill>
                <a:latin typeface="Times New Roman" panose="02020603050405020304" pitchFamily="18" charset="0"/>
                <a:cs typeface="Times New Roman" panose="02020603050405020304" pitchFamily="18" charset="0"/>
              </a:rPr>
              <a:t/>
            </a:r>
            <a:br>
              <a:rPr lang="ru-RU" dirty="0">
                <a:solidFill>
                  <a:schemeClr val="accent1">
                    <a:lumMod val="50000"/>
                  </a:schemeClr>
                </a:solidFill>
                <a:latin typeface="Times New Roman" panose="02020603050405020304" pitchFamily="18" charset="0"/>
                <a:cs typeface="Times New Roman" panose="02020603050405020304" pitchFamily="18" charset="0"/>
              </a:rPr>
            </a:br>
            <a:endParaRPr lang="ru-RU"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745938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296215"/>
            <a:ext cx="8596668" cy="5745148"/>
          </a:xfrm>
        </p:spPr>
        <p:txBody>
          <a:bodyPr>
            <a:normAutofit/>
          </a:bodyPr>
          <a:lstStyle/>
          <a:p>
            <a:r>
              <a:rPr lang="ru-RU" sz="2600" b="1" dirty="0">
                <a:solidFill>
                  <a:schemeClr val="accent1">
                    <a:lumMod val="50000"/>
                  </a:schemeClr>
                </a:solidFill>
                <a:latin typeface="Times New Roman" panose="02020603050405020304" pitchFamily="18" charset="0"/>
                <a:cs typeface="Times New Roman" panose="02020603050405020304" pitchFamily="18" charset="0"/>
              </a:rPr>
              <a:t>Основные требования к рациону питания ребенка:</a:t>
            </a:r>
            <a:r>
              <a:rPr lang="ru-RU" sz="2600" dirty="0">
                <a:solidFill>
                  <a:schemeClr val="accent1">
                    <a:lumMod val="50000"/>
                  </a:schemeClr>
                </a:solidFill>
                <a:latin typeface="Times New Roman" panose="02020603050405020304" pitchFamily="18" charset="0"/>
                <a:cs typeface="Times New Roman" panose="02020603050405020304" pitchFamily="18" charset="0"/>
              </a:rPr>
              <a:t/>
            </a:r>
            <a:br>
              <a:rPr lang="ru-RU" sz="2600" dirty="0">
                <a:solidFill>
                  <a:schemeClr val="accent1">
                    <a:lumMod val="50000"/>
                  </a:schemeClr>
                </a:solidFill>
                <a:latin typeface="Times New Roman" panose="02020603050405020304" pitchFamily="18" charset="0"/>
                <a:cs typeface="Times New Roman" panose="02020603050405020304" pitchFamily="18" charset="0"/>
              </a:rPr>
            </a:br>
            <a:r>
              <a:rPr lang="ru-RU" dirty="0">
                <a:solidFill>
                  <a:schemeClr val="accent1">
                    <a:lumMod val="50000"/>
                  </a:schemeClr>
                </a:solidFill>
                <a:latin typeface="Times New Roman" panose="02020603050405020304" pitchFamily="18" charset="0"/>
                <a:cs typeface="Times New Roman" panose="02020603050405020304" pitchFamily="18" charset="0"/>
              </a:rPr>
              <a:t>-питание должно быть разнообразным и сбалансированным; </a:t>
            </a:r>
            <a:br>
              <a:rPr lang="ru-RU" dirty="0">
                <a:solidFill>
                  <a:schemeClr val="accent1">
                    <a:lumMod val="50000"/>
                  </a:schemeClr>
                </a:solidFill>
                <a:latin typeface="Times New Roman" panose="02020603050405020304" pitchFamily="18" charset="0"/>
                <a:cs typeface="Times New Roman" panose="02020603050405020304" pitchFamily="18" charset="0"/>
              </a:rPr>
            </a:br>
            <a:r>
              <a:rPr lang="ru-RU" dirty="0">
                <a:solidFill>
                  <a:schemeClr val="accent1">
                    <a:lumMod val="50000"/>
                  </a:schemeClr>
                </a:solidFill>
                <a:latin typeface="Times New Roman" panose="02020603050405020304" pitchFamily="18" charset="0"/>
                <a:cs typeface="Times New Roman" panose="02020603050405020304" pitchFamily="18" charset="0"/>
              </a:rPr>
              <a:t>-при приготовлении пищи соблюдайте санитарно-гигиенические нормы, соблюдайте правила хранения продуктов, никогда не давайте ребенку просроченный продукт или продукт, вызывающий у вас подозрения; </a:t>
            </a:r>
            <a:br>
              <a:rPr lang="ru-RU" dirty="0">
                <a:solidFill>
                  <a:schemeClr val="accent1">
                    <a:lumMod val="50000"/>
                  </a:schemeClr>
                </a:solidFill>
                <a:latin typeface="Times New Roman" panose="02020603050405020304" pitchFamily="18" charset="0"/>
                <a:cs typeface="Times New Roman" panose="02020603050405020304" pitchFamily="18" charset="0"/>
              </a:rPr>
            </a:br>
            <a:r>
              <a:rPr lang="ru-RU" dirty="0">
                <a:solidFill>
                  <a:schemeClr val="accent1">
                    <a:lumMod val="50000"/>
                  </a:schemeClr>
                </a:solidFill>
                <a:latin typeface="Times New Roman" panose="02020603050405020304" pitchFamily="18" charset="0"/>
                <a:cs typeface="Times New Roman" panose="02020603050405020304" pitchFamily="18" charset="0"/>
              </a:rPr>
              <a:t>-обрабатывайте продукты таким образом, чтобы в них максимально сохранялись питательные вещества и витамины; </a:t>
            </a:r>
            <a:br>
              <a:rPr lang="ru-RU" dirty="0">
                <a:solidFill>
                  <a:schemeClr val="accent1">
                    <a:lumMod val="50000"/>
                  </a:schemeClr>
                </a:solidFill>
                <a:latin typeface="Times New Roman" panose="02020603050405020304" pitchFamily="18" charset="0"/>
                <a:cs typeface="Times New Roman" panose="02020603050405020304" pitchFamily="18" charset="0"/>
              </a:rPr>
            </a:br>
            <a:r>
              <a:rPr lang="ru-RU" dirty="0">
                <a:solidFill>
                  <a:schemeClr val="accent1">
                    <a:lumMod val="50000"/>
                  </a:schemeClr>
                </a:solidFill>
                <a:latin typeface="Times New Roman" panose="02020603050405020304" pitchFamily="18" charset="0"/>
                <a:cs typeface="Times New Roman" panose="02020603050405020304" pitchFamily="18" charset="0"/>
              </a:rPr>
              <a:t>-не злоупотребляйте солью и сахаром; </a:t>
            </a:r>
            <a:br>
              <a:rPr lang="ru-RU" dirty="0">
                <a:solidFill>
                  <a:schemeClr val="accent1">
                    <a:lumMod val="50000"/>
                  </a:schemeClr>
                </a:solidFill>
                <a:latin typeface="Times New Roman" panose="02020603050405020304" pitchFamily="18" charset="0"/>
                <a:cs typeface="Times New Roman" panose="02020603050405020304" pitchFamily="18" charset="0"/>
              </a:rPr>
            </a:br>
            <a:r>
              <a:rPr lang="ru-RU" dirty="0">
                <a:solidFill>
                  <a:schemeClr val="accent1">
                    <a:lumMod val="50000"/>
                  </a:schemeClr>
                </a:solidFill>
                <a:latin typeface="Times New Roman" panose="02020603050405020304" pitchFamily="18" charset="0"/>
                <a:cs typeface="Times New Roman" panose="02020603050405020304" pitchFamily="18" charset="0"/>
              </a:rPr>
              <a:t>-установите режим питания, предусматривающий не менее 4 приемов пищи; </a:t>
            </a:r>
            <a:br>
              <a:rPr lang="ru-RU" dirty="0">
                <a:solidFill>
                  <a:schemeClr val="accent1">
                    <a:lumMod val="50000"/>
                  </a:schemeClr>
                </a:solidFill>
                <a:latin typeface="Times New Roman" panose="02020603050405020304" pitchFamily="18" charset="0"/>
                <a:cs typeface="Times New Roman" panose="02020603050405020304" pitchFamily="18" charset="0"/>
              </a:rPr>
            </a:br>
            <a:r>
              <a:rPr lang="ru-RU" dirty="0">
                <a:solidFill>
                  <a:schemeClr val="accent1">
                    <a:lumMod val="50000"/>
                  </a:schemeClr>
                </a:solidFill>
                <a:latin typeface="Times New Roman" panose="02020603050405020304" pitchFamily="18" charset="0"/>
                <a:cs typeface="Times New Roman" panose="02020603050405020304" pitchFamily="18" charset="0"/>
              </a:rPr>
              <a:t>-на долю завтрака должно приходиться приблизительно 25% суточной калорийности, на долю обеда 40%, полдника - 15%, ужина - 20%; </a:t>
            </a:r>
            <a:br>
              <a:rPr lang="ru-RU" dirty="0">
                <a:solidFill>
                  <a:schemeClr val="accent1">
                    <a:lumMod val="50000"/>
                  </a:schemeClr>
                </a:solidFill>
                <a:latin typeface="Times New Roman" panose="02020603050405020304" pitchFamily="18" charset="0"/>
                <a:cs typeface="Times New Roman" panose="02020603050405020304" pitchFamily="18" charset="0"/>
              </a:rPr>
            </a:br>
            <a:r>
              <a:rPr lang="ru-RU" dirty="0">
                <a:solidFill>
                  <a:schemeClr val="accent1">
                    <a:lumMod val="50000"/>
                  </a:schemeClr>
                </a:solidFill>
                <a:latin typeface="Times New Roman" panose="02020603050405020304" pitchFamily="18" charset="0"/>
                <a:cs typeface="Times New Roman" panose="02020603050405020304" pitchFamily="18" charset="0"/>
              </a:rPr>
              <a:t>-учитывайте индивидуальные особенности ребенка, возможную непереносимость каких-либо продуктов; </a:t>
            </a:r>
            <a:br>
              <a:rPr lang="ru-RU" dirty="0">
                <a:solidFill>
                  <a:schemeClr val="accent1">
                    <a:lumMod val="50000"/>
                  </a:schemeClr>
                </a:solidFill>
                <a:latin typeface="Times New Roman" panose="02020603050405020304" pitchFamily="18" charset="0"/>
                <a:cs typeface="Times New Roman" panose="02020603050405020304" pitchFamily="18" charset="0"/>
              </a:rPr>
            </a:br>
            <a:r>
              <a:rPr lang="ru-RU" dirty="0">
                <a:solidFill>
                  <a:schemeClr val="accent1">
                    <a:lumMod val="50000"/>
                  </a:schemeClr>
                </a:solidFill>
                <a:latin typeface="Times New Roman" panose="02020603050405020304" pitchFamily="18" charset="0"/>
                <a:cs typeface="Times New Roman" panose="02020603050405020304" pitchFamily="18" charset="0"/>
              </a:rPr>
              <a:t>-новый продукт давайте небольшой порцией, чтобы убедиться, что у нет ребенка на него аллергии.</a:t>
            </a:r>
            <a:endParaRPr lang="ru-RU"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323951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a:solidFill>
                  <a:schemeClr val="accent1">
                    <a:lumMod val="50000"/>
                  </a:schemeClr>
                </a:solidFill>
                <a:latin typeface="Times New Roman" panose="02020603050405020304" pitchFamily="18" charset="0"/>
                <a:cs typeface="Times New Roman" panose="02020603050405020304" pitchFamily="18" charset="0"/>
              </a:rPr>
              <a:t>Цель:</a:t>
            </a:r>
            <a:r>
              <a:rPr lang="ru-RU" sz="2400" dirty="0">
                <a:solidFill>
                  <a:schemeClr val="accent1">
                    <a:lumMod val="50000"/>
                  </a:schemeClr>
                </a:solidFill>
                <a:latin typeface="Times New Roman" panose="02020603050405020304" pitchFamily="18" charset="0"/>
                <a:cs typeface="Times New Roman" panose="02020603050405020304" pitchFamily="18" charset="0"/>
              </a:rPr>
              <a:t> </a:t>
            </a:r>
            <a:r>
              <a:rPr lang="ru-RU" sz="2400" dirty="0" smtClean="0">
                <a:solidFill>
                  <a:schemeClr val="accent1">
                    <a:lumMod val="50000"/>
                  </a:schemeClr>
                </a:solidFill>
                <a:latin typeface="Times New Roman" panose="02020603050405020304" pitchFamily="18" charset="0"/>
                <a:cs typeface="Times New Roman" panose="02020603050405020304" pitchFamily="18" charset="0"/>
              </a:rPr>
              <a:t/>
            </a:r>
            <a:br>
              <a:rPr lang="ru-RU" sz="2400" dirty="0" smtClean="0">
                <a:solidFill>
                  <a:schemeClr val="accent1">
                    <a:lumMod val="50000"/>
                  </a:schemeClr>
                </a:solidFill>
                <a:latin typeface="Times New Roman" panose="02020603050405020304" pitchFamily="18" charset="0"/>
                <a:cs typeface="Times New Roman" panose="02020603050405020304" pitchFamily="18" charset="0"/>
              </a:rPr>
            </a:br>
            <a:r>
              <a:rPr lang="ru-RU" sz="2400" dirty="0" smtClean="0">
                <a:solidFill>
                  <a:schemeClr val="accent1">
                    <a:lumMod val="50000"/>
                  </a:schemeClr>
                </a:solidFill>
                <a:latin typeface="Times New Roman" panose="02020603050405020304" pitchFamily="18" charset="0"/>
                <a:cs typeface="Times New Roman" panose="02020603050405020304" pitchFamily="18" charset="0"/>
              </a:rPr>
              <a:t>формирование </a:t>
            </a:r>
            <a:r>
              <a:rPr lang="ru-RU" sz="2400" dirty="0">
                <a:solidFill>
                  <a:schemeClr val="accent1">
                    <a:lumMod val="50000"/>
                  </a:schemeClr>
                </a:solidFill>
                <a:latin typeface="Times New Roman" panose="02020603050405020304" pitchFamily="18" charset="0"/>
                <a:cs typeface="Times New Roman" panose="02020603050405020304" pitchFamily="18" charset="0"/>
              </a:rPr>
              <a:t>у родителей представления о значимости правильного питания детей как составной части культуры здоровья.</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a:r>
            <a:br>
              <a:rPr lang="ru-RU" sz="1800" dirty="0" smtClean="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2400" b="1" dirty="0" smtClean="0">
                <a:solidFill>
                  <a:schemeClr val="accent1">
                    <a:lumMod val="50000"/>
                  </a:schemeClr>
                </a:solidFill>
                <a:latin typeface="Times New Roman" panose="02020603050405020304" pitchFamily="18" charset="0"/>
                <a:cs typeface="Times New Roman" panose="02020603050405020304" pitchFamily="18" charset="0"/>
              </a:rPr>
              <a:t>Задачи</a:t>
            </a:r>
            <a:r>
              <a:rPr lang="ru-RU" sz="2400" b="1" dirty="0">
                <a:solidFill>
                  <a:schemeClr val="accent1">
                    <a:lumMod val="50000"/>
                  </a:schemeClr>
                </a:solidFill>
                <a:latin typeface="Times New Roman" panose="02020603050405020304" pitchFamily="18" charset="0"/>
                <a:cs typeface="Times New Roman" panose="02020603050405020304" pitchFamily="18" charset="0"/>
              </a:rPr>
              <a:t>: </a:t>
            </a:r>
            <a:br>
              <a:rPr lang="ru-RU" sz="2400" b="1" dirty="0">
                <a:solidFill>
                  <a:schemeClr val="accent1">
                    <a:lumMod val="50000"/>
                  </a:schemeClr>
                </a:solidFill>
                <a:latin typeface="Times New Roman" panose="02020603050405020304" pitchFamily="18" charset="0"/>
                <a:cs typeface="Times New Roman" panose="02020603050405020304" pitchFamily="18" charset="0"/>
              </a:rPr>
            </a:br>
            <a:r>
              <a:rPr lang="ru-RU" sz="2400" dirty="0">
                <a:solidFill>
                  <a:schemeClr val="accent1">
                    <a:lumMod val="50000"/>
                  </a:schemeClr>
                </a:solidFill>
                <a:latin typeface="Times New Roman" panose="02020603050405020304" pitchFamily="18" charset="0"/>
                <a:cs typeface="Times New Roman" panose="02020603050405020304" pitchFamily="18" charset="0"/>
              </a:rPr>
              <a:t>развивать представления родителей о правильном питании, его значимости для здоровья детей;</a:t>
            </a:r>
            <a:br>
              <a:rPr lang="ru-RU" sz="2400" dirty="0">
                <a:solidFill>
                  <a:schemeClr val="accent1">
                    <a:lumMod val="50000"/>
                  </a:schemeClr>
                </a:solidFill>
                <a:latin typeface="Times New Roman" panose="02020603050405020304" pitchFamily="18" charset="0"/>
                <a:cs typeface="Times New Roman" panose="02020603050405020304" pitchFamily="18" charset="0"/>
              </a:rPr>
            </a:br>
            <a:r>
              <a:rPr lang="ru-RU" sz="2400" dirty="0">
                <a:solidFill>
                  <a:schemeClr val="accent1">
                    <a:lumMod val="50000"/>
                  </a:schemeClr>
                </a:solidFill>
                <a:latin typeface="Times New Roman" panose="02020603050405020304" pitchFamily="18" charset="0"/>
                <a:cs typeface="Times New Roman" panose="02020603050405020304" pitchFamily="18" charset="0"/>
              </a:rPr>
              <a:t>формировать представление о том, что здоровье человека во многом зависит от его образа жизни и поведения;</a:t>
            </a:r>
            <a:br>
              <a:rPr lang="ru-RU" sz="2400" dirty="0">
                <a:solidFill>
                  <a:schemeClr val="accent1">
                    <a:lumMod val="50000"/>
                  </a:schemeClr>
                </a:solidFill>
                <a:latin typeface="Times New Roman" panose="02020603050405020304" pitchFamily="18" charset="0"/>
                <a:cs typeface="Times New Roman" panose="02020603050405020304" pitchFamily="18" charset="0"/>
              </a:rPr>
            </a:br>
            <a:r>
              <a:rPr lang="ru-RU" sz="2400" dirty="0">
                <a:solidFill>
                  <a:schemeClr val="accent1">
                    <a:lumMod val="50000"/>
                  </a:schemeClr>
                </a:solidFill>
                <a:latin typeface="Times New Roman" panose="02020603050405020304" pitchFamily="18" charset="0"/>
                <a:cs typeface="Times New Roman" panose="02020603050405020304" pitchFamily="18" charset="0"/>
              </a:rPr>
              <a:t>воспитывать ответственное отношение родителей к здоровью детей;</a:t>
            </a:r>
            <a:br>
              <a:rPr lang="ru-RU" sz="2400" dirty="0">
                <a:solidFill>
                  <a:schemeClr val="accent1">
                    <a:lumMod val="50000"/>
                  </a:schemeClr>
                </a:solidFill>
                <a:latin typeface="Times New Roman" panose="02020603050405020304" pitchFamily="18" charset="0"/>
                <a:cs typeface="Times New Roman" panose="02020603050405020304" pitchFamily="18" charset="0"/>
              </a:rPr>
            </a:br>
            <a:r>
              <a:rPr lang="ru-RU" sz="2400" dirty="0" smtClean="0">
                <a:solidFill>
                  <a:schemeClr val="accent1">
                    <a:lumMod val="50000"/>
                  </a:schemeClr>
                </a:solidFill>
                <a:latin typeface="Times New Roman" panose="02020603050405020304" pitchFamily="18" charset="0"/>
                <a:cs typeface="Times New Roman" panose="02020603050405020304" pitchFamily="18" charset="0"/>
              </a:rPr>
              <a:t>дать </a:t>
            </a:r>
            <a:r>
              <a:rPr lang="ru-RU" sz="2400" dirty="0">
                <a:solidFill>
                  <a:schemeClr val="accent1">
                    <a:lumMod val="50000"/>
                  </a:schemeClr>
                </a:solidFill>
                <a:latin typeface="Times New Roman" panose="02020603050405020304" pitchFamily="18" charset="0"/>
                <a:cs typeface="Times New Roman" panose="02020603050405020304" pitchFamily="18" charset="0"/>
              </a:rPr>
              <a:t>рекомендации по правильному питанию детей;</a:t>
            </a:r>
            <a:br>
              <a:rPr lang="ru-RU" sz="2400" dirty="0">
                <a:solidFill>
                  <a:schemeClr val="accent1">
                    <a:lumMod val="50000"/>
                  </a:schemeClr>
                </a:solidFill>
                <a:latin typeface="Times New Roman" panose="02020603050405020304" pitchFamily="18" charset="0"/>
                <a:cs typeface="Times New Roman" panose="02020603050405020304" pitchFamily="18" charset="0"/>
              </a:rPr>
            </a:br>
            <a:endParaRPr lang="ru-RU" sz="2400"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96222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latin typeface="Times New Roman" panose="02020603050405020304" pitchFamily="18" charset="0"/>
                <a:cs typeface="Times New Roman" panose="02020603050405020304" pitchFamily="18" charset="0"/>
              </a:rPr>
              <a:t>Рационы должны быть распределены по своей энергетической ценности, содержанию белков, жиров и т.п. в зависимости от возраста.</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Необходимо соблюдение режима питания - завтрак перед уходом в школу, второй завтрак в школе (10-11 часов), необходимый для восполнения </a:t>
            </a:r>
            <a:r>
              <a:rPr lang="ru-RU" dirty="0" err="1">
                <a:latin typeface="Times New Roman" panose="02020603050405020304" pitchFamily="18" charset="0"/>
                <a:cs typeface="Times New Roman" panose="02020603050405020304" pitchFamily="18" charset="0"/>
              </a:rPr>
              <a:t>энергозатрат</a:t>
            </a:r>
            <a:r>
              <a:rPr lang="ru-RU" dirty="0">
                <a:latin typeface="Times New Roman" panose="02020603050405020304" pitchFamily="18" charset="0"/>
                <a:cs typeface="Times New Roman" panose="02020603050405020304" pitchFamily="18" charset="0"/>
              </a:rPr>
              <a:t> и запасов пищевых веществ, интенсивно расходуемых в процессе обучения; обед (дома или в школе) и ужин (не позднее, чем за 2 часа до сна).</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Школьное питание должно быть щадящим как по способу приготовления (ограничение жареных блюд), так и по своему химическому составу (ограничение синтетических пищевых добавок, соли, специй и др.).</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75257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540913"/>
            <a:ext cx="8596668" cy="5500449"/>
          </a:xfrm>
        </p:spPr>
        <p:txBody>
          <a:bodyPr/>
          <a:lstStyle/>
          <a:p>
            <a:r>
              <a:rPr lang="ru-RU" sz="2800" b="1" dirty="0">
                <a:latin typeface="Times New Roman" panose="02020603050405020304" pitchFamily="18" charset="0"/>
                <a:cs typeface="Times New Roman" panose="02020603050405020304" pitchFamily="18" charset="0"/>
              </a:rPr>
              <a:t>Выбор продуктов </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endParaRPr lang="ru-RU" sz="2800" dirty="0" smtClean="0">
              <a:latin typeface="Times New Roman" panose="02020603050405020304" pitchFamily="18" charset="0"/>
              <a:cs typeface="Times New Roman" panose="02020603050405020304" pitchFamily="18" charset="0"/>
            </a:endParaRPr>
          </a:p>
          <a:p>
            <a:endParaRPr lang="ru-RU" sz="2800" dirty="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Мясо</a:t>
            </a:r>
            <a:r>
              <a:rPr lang="ru-RU" dirty="0">
                <a:latin typeface="Times New Roman" panose="02020603050405020304" pitchFamily="18" charset="0"/>
                <a:cs typeface="Times New Roman" panose="02020603050405020304" pitchFamily="18" charset="0"/>
              </a:rPr>
              <a:t>: нежирная говядина, телятина, курица, индейка, субпродукты. В ограниченных количествах колбаса, сосиски и сардельки.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Рыба: треска, минтай, хек, судак и другие нежирные сорта. В ограниченных количествах соленые рыбные деликатесы и консервы.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Молоко и молочные продукты.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Фрукты, овощи, плодоовощные соки.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Хлеб, макароны, крупы, особенно полезны гречневая и овсяная крупы.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Растительное масло.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121726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32119" y="270457"/>
            <a:ext cx="8073204" cy="6054903"/>
          </a:xfrm>
        </p:spPr>
      </p:pic>
    </p:spTree>
    <p:extLst>
      <p:ext uri="{BB962C8B-B14F-4D97-AF65-F5344CB8AC3E}">
        <p14:creationId xmlns:p14="http://schemas.microsoft.com/office/powerpoint/2010/main" val="31214535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accent1">
                    <a:lumMod val="50000"/>
                  </a:schemeClr>
                </a:solidFill>
              </a:rPr>
              <a:t>Информационные источники</a:t>
            </a:r>
            <a:endParaRPr lang="ru-RU" dirty="0">
              <a:solidFill>
                <a:schemeClr val="accent1">
                  <a:lumMod val="50000"/>
                </a:schemeClr>
              </a:solidFill>
            </a:endParaRPr>
          </a:p>
        </p:txBody>
      </p:sp>
      <p:sp>
        <p:nvSpPr>
          <p:cNvPr id="4" name="Rectangle 1"/>
          <p:cNvSpPr>
            <a:spLocks noGrp="1" noChangeArrowheads="1"/>
          </p:cNvSpPr>
          <p:nvPr>
            <p:ph idx="1"/>
          </p:nvPr>
        </p:nvSpPr>
        <p:spPr bwMode="auto">
          <a:xfrm>
            <a:off x="355362" y="2473526"/>
            <a:ext cx="6676503" cy="834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23170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1.efim-school.ucoz.ru</a:t>
            </a:r>
            <a:endParaRPr kumimoji="0" lang="ru-RU" altLang="ru-RU"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ru-RU" altLang="ru-RU" dirty="0" smtClean="0">
                <a:solidFill>
                  <a:schemeClr val="accent1">
                    <a:lumMod val="50000"/>
                  </a:schemeClr>
                </a:solidFill>
                <a:latin typeface="Times New Roman" panose="02020603050405020304" pitchFamily="18" charset="0"/>
                <a:cs typeface="Times New Roman" panose="02020603050405020304" pitchFamily="18" charset="0"/>
              </a:rPr>
              <a:t>2.</a:t>
            </a:r>
            <a:r>
              <a:rPr lang="en-US" altLang="ru-RU" dirty="0" err="1" smtClean="0">
                <a:solidFill>
                  <a:schemeClr val="accent1">
                    <a:lumMod val="50000"/>
                  </a:schemeClr>
                </a:solidFill>
                <a:latin typeface="Times New Roman" panose="02020603050405020304" pitchFamily="18" charset="0"/>
                <a:cs typeface="Times New Roman" panose="02020603050405020304" pitchFamily="18" charset="0"/>
              </a:rPr>
              <a:t>yandex</a:t>
            </a:r>
            <a:r>
              <a:rPr lang="en-US" altLang="ru-RU" dirty="0" smtClean="0">
                <a:solidFill>
                  <a:schemeClr val="accent1">
                    <a:lumMod val="50000"/>
                  </a:schemeClr>
                </a:solidFill>
                <a:latin typeface="Times New Roman" panose="02020603050405020304" pitchFamily="18" charset="0"/>
                <a:cs typeface="Times New Roman" panose="02020603050405020304" pitchFamily="18" charset="0"/>
              </a:rPr>
              <a:t>.</a:t>
            </a:r>
            <a:r>
              <a:rPr lang="ru-RU" altLang="ru-RU" dirty="0" smtClean="0">
                <a:solidFill>
                  <a:schemeClr val="accent1">
                    <a:lumMod val="50000"/>
                  </a:schemeClr>
                </a:solidFill>
                <a:latin typeface="Times New Roman" panose="02020603050405020304" pitchFamily="18" charset="0"/>
                <a:cs typeface="Times New Roman" panose="02020603050405020304" pitchFamily="18" charset="0"/>
              </a:rPr>
              <a:t>картинки</a:t>
            </a:r>
            <a:endParaRPr kumimoji="0" lang="ru-RU" altLang="ru-RU" b="0" i="0" u="none" strike="noStrike" cap="none" normalizeH="0" baseline="0" dirty="0" smtClean="0">
              <a:ln>
                <a:noFill/>
              </a:ln>
              <a:solidFill>
                <a:schemeClr val="accent1">
                  <a:lumMod val="50000"/>
                </a:schemeClr>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69819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599"/>
            <a:ext cx="8596668" cy="3357093"/>
          </a:xfrm>
        </p:spPr>
        <p:txBody>
          <a:bodyPr>
            <a:noAutofit/>
          </a:bodyPr>
          <a:lstStyle/>
          <a:p>
            <a:pPr algn="just"/>
            <a:r>
              <a:rPr lang="ru-RU" sz="4400" b="1" dirty="0" smtClean="0">
                <a:latin typeface="Times New Roman" panose="02020603050405020304" pitchFamily="18" charset="0"/>
                <a:cs typeface="Times New Roman" panose="02020603050405020304" pitchFamily="18" charset="0"/>
              </a:rPr>
              <a:t> "Человек рождается здоровым,</a:t>
            </a:r>
            <a:br>
              <a:rPr lang="ru-RU" sz="4400" b="1" dirty="0" smtClean="0">
                <a:latin typeface="Times New Roman" panose="02020603050405020304" pitchFamily="18" charset="0"/>
                <a:cs typeface="Times New Roman" panose="02020603050405020304" pitchFamily="18" charset="0"/>
              </a:rPr>
            </a:br>
            <a:r>
              <a:rPr lang="ru-RU" sz="4400" b="1" dirty="0" smtClean="0">
                <a:latin typeface="Times New Roman" panose="02020603050405020304" pitchFamily="18" charset="0"/>
                <a:cs typeface="Times New Roman" panose="02020603050405020304" pitchFamily="18" charset="0"/>
              </a:rPr>
              <a:t> </a:t>
            </a:r>
            <a:r>
              <a:rPr lang="ru-RU" sz="4400" b="1" dirty="0">
                <a:latin typeface="Times New Roman" panose="02020603050405020304" pitchFamily="18" charset="0"/>
                <a:cs typeface="Times New Roman" panose="02020603050405020304" pitchFamily="18" charset="0"/>
              </a:rPr>
              <a:t>а все </a:t>
            </a:r>
            <a:r>
              <a:rPr lang="ru-RU" sz="4400" b="1" dirty="0" smtClean="0">
                <a:latin typeface="Times New Roman" panose="02020603050405020304" pitchFamily="18" charset="0"/>
                <a:cs typeface="Times New Roman" panose="02020603050405020304" pitchFamily="18" charset="0"/>
              </a:rPr>
              <a:t>его </a:t>
            </a:r>
            <a:r>
              <a:rPr lang="ru-RU" sz="4400" b="1" dirty="0">
                <a:latin typeface="Times New Roman" panose="02020603050405020304" pitchFamily="18" charset="0"/>
                <a:cs typeface="Times New Roman" panose="02020603050405020304" pitchFamily="18" charset="0"/>
              </a:rPr>
              <a:t>болезни </a:t>
            </a:r>
            <a:r>
              <a:rPr lang="ru-RU" sz="4400" b="1" dirty="0" smtClean="0">
                <a:latin typeface="Times New Roman" panose="02020603050405020304" pitchFamily="18" charset="0"/>
                <a:cs typeface="Times New Roman" panose="02020603050405020304" pitchFamily="18" charset="0"/>
              </a:rPr>
              <a:t>приходят к</a:t>
            </a:r>
            <a:br>
              <a:rPr lang="ru-RU" sz="4400" b="1" dirty="0" smtClean="0">
                <a:latin typeface="Times New Roman" panose="02020603050405020304" pitchFamily="18" charset="0"/>
                <a:cs typeface="Times New Roman" panose="02020603050405020304" pitchFamily="18" charset="0"/>
              </a:rPr>
            </a:br>
            <a:r>
              <a:rPr lang="ru-RU" sz="4400" b="1" dirty="0" smtClean="0">
                <a:latin typeface="Times New Roman" panose="02020603050405020304" pitchFamily="18" charset="0"/>
                <a:cs typeface="Times New Roman" panose="02020603050405020304" pitchFamily="18" charset="0"/>
              </a:rPr>
              <a:t>нему через рот с пищей»</a:t>
            </a:r>
            <a:br>
              <a:rPr lang="ru-RU" sz="4400" b="1" dirty="0" smtClean="0">
                <a:latin typeface="Times New Roman" panose="02020603050405020304" pitchFamily="18" charset="0"/>
                <a:cs typeface="Times New Roman" panose="02020603050405020304" pitchFamily="18" charset="0"/>
              </a:rPr>
            </a:br>
            <a:r>
              <a:rPr lang="ru-RU" sz="4400" b="1" dirty="0" smtClean="0">
                <a:latin typeface="Times New Roman" panose="02020603050405020304" pitchFamily="18" charset="0"/>
                <a:cs typeface="Times New Roman" panose="02020603050405020304" pitchFamily="18" charset="0"/>
              </a:rPr>
              <a:t/>
            </a:r>
            <a:br>
              <a:rPr lang="ru-RU" sz="4400" b="1" dirty="0" smtClean="0">
                <a:latin typeface="Times New Roman" panose="02020603050405020304" pitchFamily="18" charset="0"/>
                <a:cs typeface="Times New Roman" panose="02020603050405020304" pitchFamily="18" charset="0"/>
              </a:rPr>
            </a:br>
            <a:r>
              <a:rPr lang="ru-RU" sz="4400" b="1" dirty="0">
                <a:latin typeface="Times New Roman" panose="02020603050405020304" pitchFamily="18" charset="0"/>
                <a:cs typeface="Times New Roman" panose="02020603050405020304" pitchFamily="18" charset="0"/>
              </a:rPr>
              <a:t>                                                                                                                     </a:t>
            </a:r>
            <a:r>
              <a:rPr lang="ru-RU" sz="4400" b="1" dirty="0" smtClean="0">
                <a:latin typeface="Times New Roman" panose="02020603050405020304" pitchFamily="18" charset="0"/>
                <a:cs typeface="Times New Roman" panose="02020603050405020304" pitchFamily="18" charset="0"/>
              </a:rPr>
              <a:t>                           Гиппократ</a:t>
            </a:r>
            <a:r>
              <a:rPr lang="ru-RU" sz="4400" b="1"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4048423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В 1 классе я провела анкету  на тему </a:t>
            </a:r>
            <a:r>
              <a:rPr lang="ru-RU" b="1" dirty="0">
                <a:solidFill>
                  <a:srgbClr val="FF0000"/>
                </a:solidFill>
                <a:latin typeface="Times New Roman" panose="02020603050405020304" pitchFamily="18" charset="0"/>
                <a:cs typeface="Times New Roman" panose="02020603050405020304" pitchFamily="18" charset="0"/>
              </a:rPr>
              <a:t>«Режим и рацион питания школьников моего класса</a:t>
            </a:r>
            <a:r>
              <a:rPr lang="ru-RU" b="1" dirty="0" smtClean="0">
                <a:solidFill>
                  <a:srgbClr val="FF0000"/>
                </a:solidFill>
                <a:latin typeface="Times New Roman" panose="02020603050405020304" pitchFamily="18" charset="0"/>
                <a:cs typeface="Times New Roman" panose="02020603050405020304" pitchFamily="18" charset="0"/>
              </a:rPr>
              <a:t>»</a:t>
            </a:r>
            <a:br>
              <a:rPr lang="ru-RU" b="1" dirty="0" smtClean="0">
                <a:solidFill>
                  <a:srgbClr val="FF0000"/>
                </a:solidFill>
                <a:latin typeface="Times New Roman" panose="02020603050405020304" pitchFamily="18" charset="0"/>
                <a:cs typeface="Times New Roman" panose="02020603050405020304" pitchFamily="18" charset="0"/>
              </a:rPr>
            </a:br>
            <a:r>
              <a:rPr lang="ru-RU" b="1" dirty="0" smtClean="0">
                <a:solidFill>
                  <a:srgbClr val="FF0000"/>
                </a:solidFill>
                <a:latin typeface="Times New Roman" panose="02020603050405020304" pitchFamily="18" charset="0"/>
                <a:cs typeface="Times New Roman" panose="02020603050405020304" pitchFamily="18" charset="0"/>
              </a:rPr>
              <a:t>По результатам анкеты Вам, уважаемые родители, будут даны рекомендации.</a:t>
            </a:r>
            <a:br>
              <a:rPr lang="ru-RU" b="1" dirty="0" smtClean="0">
                <a:solidFill>
                  <a:srgbClr val="FF0000"/>
                </a:solidFill>
                <a:latin typeface="Times New Roman" panose="02020603050405020304" pitchFamily="18" charset="0"/>
                <a:cs typeface="Times New Roman" panose="02020603050405020304" pitchFamily="18" charset="0"/>
              </a:rPr>
            </a:b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39183" y="3425779"/>
            <a:ext cx="5822155" cy="3103809"/>
          </a:xfrm>
        </p:spPr>
      </p:pic>
    </p:spTree>
    <p:extLst>
      <p:ext uri="{BB962C8B-B14F-4D97-AF65-F5344CB8AC3E}">
        <p14:creationId xmlns:p14="http://schemas.microsoft.com/office/powerpoint/2010/main" val="13607455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334851"/>
            <a:ext cx="8596668" cy="5706511"/>
          </a:xfrm>
        </p:spPr>
        <p:txBody>
          <a:bodyPr>
            <a:normAutofit/>
          </a:bodyPr>
          <a:lstStyle/>
          <a:p>
            <a:r>
              <a:rPr lang="ru-RU" sz="2800" b="1" dirty="0">
                <a:latin typeface="Times New Roman" panose="02020603050405020304" pitchFamily="18" charset="0"/>
                <a:cs typeface="Times New Roman" panose="02020603050405020304" pitchFamily="18" charset="0"/>
              </a:rPr>
              <a:t>В классе 21 человек. Из них постоянно завтракают дома только  18 человек. Это примерно в 7.45.</a:t>
            </a:r>
          </a:p>
          <a:p>
            <a:r>
              <a:rPr lang="ru-RU" sz="2800" b="1" dirty="0">
                <a:latin typeface="Times New Roman" panose="02020603050405020304" pitchFamily="18" charset="0"/>
                <a:cs typeface="Times New Roman" panose="02020603050405020304" pitchFamily="18" charset="0"/>
              </a:rPr>
              <a:t>Завтракают в школе, а это в10.00 – 21 чел., то есть все учащиеся класса. Дети не обедают в школе, домой приходят , в среднем, в 15.00, в это время обедают, что, конечно же , очень поздно. В школу берут с собой перекус (булочки, яблоко), но полноценный горячий обед это не заменит.</a:t>
            </a:r>
          </a:p>
          <a:p>
            <a:endParaRPr lang="ru-RU"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7106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296215"/>
            <a:ext cx="8596668" cy="5745148"/>
          </a:xfrm>
        </p:spPr>
        <p:txBody>
          <a:bodyPr>
            <a:normAutofit fontScale="92500" lnSpcReduction="20000"/>
          </a:bodyPr>
          <a:lstStyle/>
          <a:p>
            <a:r>
              <a:rPr lang="ru-RU" sz="2600" dirty="0">
                <a:latin typeface="Times New Roman" panose="02020603050405020304" pitchFamily="18" charset="0"/>
                <a:cs typeface="Times New Roman" panose="02020603050405020304" pitchFamily="18" charset="0"/>
              </a:rPr>
              <a:t>Пища – это необходимая потребность организма, и обязательное условие существования человека.</a:t>
            </a:r>
          </a:p>
          <a:p>
            <a:r>
              <a:rPr lang="ru-RU" sz="2600" dirty="0">
                <a:latin typeface="Times New Roman" panose="02020603050405020304" pitchFamily="18" charset="0"/>
                <a:cs typeface="Times New Roman" panose="02020603050405020304" pitchFamily="18" charset="0"/>
              </a:rPr>
              <a:t>    Мы чаще всего питаемся тем, что нам  нравится по вкусовым качествам, к чему привыкли или, что можно быстро, без труда приготовить. Важно вовремя обратиться к рациональному питанию. Именно ваш пример ляжет в основу будущей культуры питания вашего ребенка. Вы сформируете его первые вкусовые нормы, пристрастия и привычки, от вас будет зависеть его будущее здоровье. Важно правильно организовать питание детей.</a:t>
            </a:r>
          </a:p>
          <a:p>
            <a:r>
              <a:rPr lang="ru-RU" sz="2600" dirty="0">
                <a:latin typeface="Times New Roman" panose="02020603050405020304" pitchFamily="18" charset="0"/>
                <a:cs typeface="Times New Roman" panose="02020603050405020304" pitchFamily="18" charset="0"/>
              </a:rPr>
              <a:t>    Все процессы, протекающие внутри человеческого организма – носят ритмичный характер. Режим питания важен в любом возрасте, особенно велико его значение для детей и подростков.</a:t>
            </a:r>
          </a:p>
          <a:p>
            <a:r>
              <a:rPr lang="ru-RU" sz="2600" dirty="0">
                <a:latin typeface="Times New Roman" panose="02020603050405020304" pitchFamily="18" charset="0"/>
                <a:cs typeface="Times New Roman" panose="02020603050405020304" pitchFamily="18" charset="0"/>
              </a:rPr>
              <a:t>    Регулярное питание призвано обеспечить равномерную нагрузку в системе пищеварения в течение дня. Вот почему в дошкольном возрасте предусматривается 4-5 разовый приём пищи через каждые 3-4 часа.</a:t>
            </a:r>
          </a:p>
          <a:p>
            <a:endParaRPr lang="ru-RU" dirty="0"/>
          </a:p>
        </p:txBody>
      </p:sp>
    </p:spTree>
    <p:extLst>
      <p:ext uri="{BB962C8B-B14F-4D97-AF65-F5344CB8AC3E}">
        <p14:creationId xmlns:p14="http://schemas.microsoft.com/office/powerpoint/2010/main" val="10836134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5" y="746975"/>
            <a:ext cx="7929342" cy="5597951"/>
          </a:xfrm>
        </p:spPr>
      </p:pic>
    </p:spTree>
    <p:extLst>
      <p:ext uri="{BB962C8B-B14F-4D97-AF65-F5344CB8AC3E}">
        <p14:creationId xmlns:p14="http://schemas.microsoft.com/office/powerpoint/2010/main" val="11039458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296215"/>
            <a:ext cx="8596668" cy="5745148"/>
          </a:xfrm>
        </p:spPr>
        <p:txBody>
          <a:bodyPr>
            <a:normAutofit fontScale="92500" lnSpcReduction="10000"/>
          </a:bodyPr>
          <a:lstStyle/>
          <a:p>
            <a:r>
              <a:rPr lang="ru-RU" sz="3000" dirty="0">
                <a:latin typeface="Times New Roman" panose="02020603050405020304" pitchFamily="18" charset="0"/>
                <a:cs typeface="Times New Roman" panose="02020603050405020304" pitchFamily="18" charset="0"/>
              </a:rPr>
              <a:t>На вопрос анкеты «Что было в твоем меню вчера?» дети ответили следующим образом.</a:t>
            </a:r>
          </a:p>
          <a:p>
            <a:r>
              <a:rPr lang="ru-RU" sz="3000" dirty="0">
                <a:latin typeface="Times New Roman" panose="02020603050405020304" pitchFamily="18" charset="0"/>
                <a:cs typeface="Times New Roman" panose="02020603050405020304" pitchFamily="18" charset="0"/>
              </a:rPr>
              <a:t>1)Свежие овощи или салат из свежих овощей – 6 чел</a:t>
            </a:r>
          </a:p>
          <a:p>
            <a:r>
              <a:rPr lang="ru-RU" sz="3000" dirty="0">
                <a:latin typeface="Times New Roman" panose="02020603050405020304" pitchFamily="18" charset="0"/>
                <a:cs typeface="Times New Roman" panose="02020603050405020304" pitchFamily="18" charset="0"/>
              </a:rPr>
              <a:t>2)Свежие фрукты –14 чел</a:t>
            </a:r>
          </a:p>
          <a:p>
            <a:r>
              <a:rPr lang="ru-RU" sz="3000" dirty="0">
                <a:latin typeface="Times New Roman" panose="02020603050405020304" pitchFamily="18" charset="0"/>
                <a:cs typeface="Times New Roman" panose="02020603050405020304" pitchFamily="18" charset="0"/>
              </a:rPr>
              <a:t>3)Любые молочные продукты-18 чел</a:t>
            </a:r>
          </a:p>
          <a:p>
            <a:r>
              <a:rPr lang="ru-RU" sz="3000" dirty="0">
                <a:latin typeface="Times New Roman" panose="02020603050405020304" pitchFamily="18" charset="0"/>
                <a:cs typeface="Times New Roman" panose="02020603050405020304" pitchFamily="18" charset="0"/>
              </a:rPr>
              <a:t>4)Суп-13 чел</a:t>
            </a:r>
          </a:p>
          <a:p>
            <a:r>
              <a:rPr lang="ru-RU" sz="3000" dirty="0">
                <a:latin typeface="Times New Roman" panose="02020603050405020304" pitchFamily="18" charset="0"/>
                <a:cs typeface="Times New Roman" panose="02020603050405020304" pitchFamily="18" charset="0"/>
              </a:rPr>
              <a:t>5)Рыба – 12 чел</a:t>
            </a:r>
          </a:p>
          <a:p>
            <a:r>
              <a:rPr lang="ru-RU" sz="3000" dirty="0">
                <a:latin typeface="Times New Roman" panose="02020603050405020304" pitchFamily="18" charset="0"/>
                <a:cs typeface="Times New Roman" panose="02020603050405020304" pitchFamily="18" charset="0"/>
              </a:rPr>
              <a:t>6)Каша-9 чел</a:t>
            </a:r>
          </a:p>
          <a:p>
            <a:r>
              <a:rPr lang="ru-RU" sz="3000" dirty="0">
                <a:latin typeface="Times New Roman" panose="02020603050405020304" pitchFamily="18" charset="0"/>
                <a:cs typeface="Times New Roman" panose="02020603050405020304" pitchFamily="18" charset="0"/>
              </a:rPr>
              <a:t>7)Чипсы или сухарики – 11 чел</a:t>
            </a:r>
          </a:p>
          <a:p>
            <a:r>
              <a:rPr lang="ru-RU" sz="3000" dirty="0">
                <a:latin typeface="Times New Roman" panose="02020603050405020304" pitchFamily="18" charset="0"/>
                <a:cs typeface="Times New Roman" panose="02020603050405020304" pitchFamily="18" charset="0"/>
              </a:rPr>
              <a:t>8)Сладкие газированные напитки-6 чел</a:t>
            </a:r>
          </a:p>
          <a:p>
            <a:r>
              <a:rPr lang="ru-RU" sz="3000" dirty="0">
                <a:latin typeface="Times New Roman" panose="02020603050405020304" pitchFamily="18" charset="0"/>
                <a:cs typeface="Times New Roman" panose="02020603050405020304" pitchFamily="18" charset="0"/>
              </a:rPr>
              <a:t>9)Конфеты, пирожные, другие сладости - 17 чел</a:t>
            </a:r>
          </a:p>
          <a:p>
            <a:endParaRPr lang="ru-RU" dirty="0"/>
          </a:p>
        </p:txBody>
      </p:sp>
    </p:spTree>
    <p:extLst>
      <p:ext uri="{BB962C8B-B14F-4D97-AF65-F5344CB8AC3E}">
        <p14:creationId xmlns:p14="http://schemas.microsoft.com/office/powerpoint/2010/main" val="14496468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4" y="502277"/>
            <a:ext cx="8596668" cy="5539086"/>
          </a:xfrm>
        </p:spPr>
        <p:txBody>
          <a:bodyPr/>
          <a:lstStyle/>
          <a:p>
            <a:r>
              <a:rPr lang="ru-RU" sz="2400" dirty="0">
                <a:latin typeface="Times New Roman" panose="02020603050405020304" pitchFamily="18" charset="0"/>
                <a:cs typeface="Times New Roman" panose="02020603050405020304" pitchFamily="18" charset="0"/>
              </a:rPr>
              <a:t>По результатам анкетирования можно сделать выводы, что родители стараются правильно кормить своих детей, включая в рацион их питания каши, молочные продукты, супы, рыбу, фрукты и овощи.</a:t>
            </a:r>
          </a:p>
          <a:p>
            <a:r>
              <a:rPr lang="ru-RU" sz="2400" dirty="0">
                <a:latin typeface="Times New Roman" panose="02020603050405020304" pitchFamily="18" charset="0"/>
                <a:cs typeface="Times New Roman" panose="02020603050405020304" pitchFamily="18" charset="0"/>
              </a:rPr>
              <a:t>Но  нехватка времени у родителей отрицательно влияет на здоровье ребенка, ведь по дороге из школы на деньги, данные заботливыми  родителями со словами «купи себе что-нибудь пожевать», дети покупают чипсы, сухарики, газированную воду и пирожные.</a:t>
            </a:r>
          </a:p>
          <a:p>
            <a:endParaRPr lang="ru-RU" dirty="0"/>
          </a:p>
        </p:txBody>
      </p:sp>
    </p:spTree>
    <p:extLst>
      <p:ext uri="{BB962C8B-B14F-4D97-AF65-F5344CB8AC3E}">
        <p14:creationId xmlns:p14="http://schemas.microsoft.com/office/powerpoint/2010/main" val="933869799"/>
      </p:ext>
    </p:extLst>
  </p:cSld>
  <p:clrMapOvr>
    <a:masterClrMapping/>
  </p:clrMapOvr>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66</TotalTime>
  <Words>973</Words>
  <Application>Microsoft Office PowerPoint</Application>
  <PresentationFormat>Широкоэкранный</PresentationFormat>
  <Paragraphs>50</Paragraphs>
  <Slides>23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23</vt:i4>
      </vt:variant>
    </vt:vector>
  </HeadingPairs>
  <TitlesOfParts>
    <vt:vector size="28" baseType="lpstr">
      <vt:lpstr>Arial</vt:lpstr>
      <vt:lpstr>Times New Roman</vt:lpstr>
      <vt:lpstr>Trebuchet MS</vt:lpstr>
      <vt:lpstr>Wingdings 3</vt:lpstr>
      <vt:lpstr>Грань</vt:lpstr>
      <vt:lpstr>ГБОУ СОШ «Центр образования» пос. Варламово</vt:lpstr>
      <vt:lpstr>Цель:  формирование у родителей представления о значимости правильного питания детей как составной части культуры здоровья.   Задачи:  развивать представления родителей о правильном питании, его значимости для здоровья детей; формировать представление о том, что здоровье человека во многом зависит от его образа жизни и поведения; воспитывать ответственное отношение родителей к здоровью детей; дать рекомендации по правильному питанию детей; </vt:lpstr>
      <vt:lpstr> "Человек рождается здоровым,  а все его болезни приходят к нему через рот с пищей»                                                                                                                                                  Гиппократ </vt:lpstr>
      <vt:lpstr>В 1 классе я провела анкету  на тему «Режим и рацион питания школьников моего класса» По результатам анкеты Вам, уважаемые родители, будут даны рекомендации.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 связи с усилением энергетического обмена в организме младшего школьника увеличивается потребность в пищевых веществах — это обуславливает необходимость увеличения таких продуктов, как мясо, рыба и крупы, и постепенного снижения потребления молока. Кулинарная обработка продуктов для младших школьников приближается к кулинарии для взрослых. Но надо учитывать, что острое, жареное, сладкое для ребенка все еще слишком вредно. Закуски, приправы, соусы не должны быть слишком острыми, овощи для салатов нарезаются мелко, заправляются растительным маслом или сметаной. Мясные и рыбные блюда, овощи лишь слегка поджариваются, а лучше — тушатся и подаются на стол 3-4 раза в неделю. Не рекомендуется включать в рацион питания ребенка много сладостей и сладких напитков, особенно в промежутках между едой — полезнее выпить полстакана яблочного или морковного сока.  Важно соблюдать питьевой режим. Суточная потребность школьников в воде — 1,5 л.  Обычно существуют две проблемы с питанием школьников: дети или перекормлены, или недокормлены.  </vt:lpstr>
      <vt:lpstr>Презентация PowerPoint</vt:lpstr>
      <vt:lpstr>Перекармливать ребенка плохо, но и введение диет, предназначенных взрослым так же не несет ничего хорошего, поскольку нарушает нормальные процессы роста и развития ребенка. Большинство худых детей, как правило, здоровы, хотя их родители беспокоятся по поводу их питания гораздо чаще родителей упитанных детей. Обязательное условие рационального питания школьников — разнообразие рациона за счет, как использования разных продуктов, так и способов их приготовления. Существенное значение имеет правильное сочетание обеденных блюд. Если первое блюдо овощное, то гарнир второго блюда может быть из круп или макарон. В весенне-летний период и в начале осени следует готовить больше блюд из свежей зелени, овощей, фруктов, ягод.  Биоритмические особенности также должны учитываться. Так, для детей-«жаворонков» (с высокой работоспособностью в первой половине дня) завтрак и обед могут содержать до 2/3 и даже 3/4 общей калорийности дневного рациона, тогда как для «сов» полезны легкий завтрак, не слишком калорийный обед и плотный ужин.  Улучшению аппетита и усвоению пищи способствует красивое оформление блюд и сервировка стола. Температура еды не должна быть слишком высокой или низкой.                      </vt:lpstr>
      <vt:lpstr>Режим дня школьника  В младшем школьном возрасте очень важно следить за соблюдением режима сна активном отдыхе на свежем воздухе.  </vt:lpstr>
      <vt:lpstr>Презентация PowerPoint</vt:lpstr>
      <vt:lpstr>Презентация PowerPoint</vt:lpstr>
      <vt:lpstr>Рацион  питания ребенка      Рацион питания ребенка дошкольника и младшего школьника должен быть составлен таким образом, чтобы обеспечить нормальное развитие детского организма, подготовить его к возрастанию умственных и физических нагрузок, связанному с началом учебы в школе. Ребенок должен не только получать количество необходимое растущему организму калорий, но и жизненно важные вещества, обеспечивающие его полноценное развитие: белки, жиры, углеводы, витамины, минеральные вещества и воду.  </vt:lpstr>
      <vt:lpstr>Презентация PowerPoint</vt:lpstr>
      <vt:lpstr>Презентация PowerPoint</vt:lpstr>
      <vt:lpstr>Презентация PowerPoint</vt:lpstr>
      <vt:lpstr>Презентация PowerPoint</vt:lpstr>
      <vt:lpstr>Информационные источники</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ГБОУ СОШ «Центр образования» пос. Варламово</dc:title>
  <dc:creator>user</dc:creator>
  <cp:lastModifiedBy>user</cp:lastModifiedBy>
  <cp:revision>8</cp:revision>
  <dcterms:created xsi:type="dcterms:W3CDTF">2016-06-23T08:38:26Z</dcterms:created>
  <dcterms:modified xsi:type="dcterms:W3CDTF">2016-06-23T09:44:29Z</dcterms:modified>
</cp:coreProperties>
</file>