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56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7" autoAdjust="0"/>
    <p:restoredTop sz="94676" autoAdjust="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4989">
              <a:schemeClr val="bg2">
                <a:lumMod val="50000"/>
              </a:schemeClr>
            </a:gs>
            <a:gs pos="37000">
              <a:srgbClr val="9D5E6E"/>
            </a:gs>
            <a:gs pos="0">
              <a:srgbClr val="FF0000"/>
            </a:gs>
            <a:gs pos="100000">
              <a:schemeClr val="bg2">
                <a:shade val="30000"/>
                <a:satMod val="2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P\Desktop\игрушки монстры\f34ab3b4eb9abbca8bcbee7490413c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11" y="2348880"/>
            <a:ext cx="5715000" cy="4124325"/>
          </a:xfrm>
          <a:prstGeom prst="rect">
            <a:avLst/>
          </a:prstGeom>
          <a:ln>
            <a:noFill/>
          </a:ln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11560" y="2924944"/>
            <a:ext cx="8199682" cy="331236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7000" b="1" dirty="0" smtClean="0">
                <a:ln w="28575">
                  <a:solidFill>
                    <a:srgbClr val="FF0000"/>
                  </a:solidFill>
                  <a:prstDash val="sysDot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Какими</a:t>
            </a:r>
            <a:r>
              <a:rPr lang="ru-RU" sz="7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ru-RU" sz="7000" b="1" dirty="0" smtClean="0">
                <a:ln w="28575">
                  <a:solidFill>
                    <a:srgbClr val="FF0000"/>
                  </a:solidFill>
                  <a:prstDash val="sysDot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игрушками</a:t>
            </a:r>
          </a:p>
          <a:p>
            <a:pPr algn="ctr"/>
            <a:r>
              <a:rPr lang="ru-RU" sz="7000" b="1" dirty="0" smtClean="0">
                <a:ln w="28575">
                  <a:solidFill>
                    <a:srgbClr val="FF0000"/>
                  </a:solidFill>
                  <a:prstDash val="sysDot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 играет</a:t>
            </a:r>
          </a:p>
          <a:p>
            <a:pPr algn="ctr"/>
            <a:r>
              <a:rPr lang="ru-RU" sz="7000" b="1" dirty="0" smtClean="0">
                <a:ln w="28575">
                  <a:solidFill>
                    <a:srgbClr val="FF0000"/>
                  </a:solidFill>
                  <a:prstDash val="sysDot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ваш ребенок?</a:t>
            </a:r>
            <a:endParaRPr lang="ru-RU" sz="7000" b="1" cap="none" spc="0" dirty="0">
              <a:ln w="28575">
                <a:solidFill>
                  <a:srgbClr val="FF0000"/>
                </a:solidFill>
                <a:prstDash val="sysDot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99493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HP\Desktop\игрушки монстры\Новые-детские-безопасные-игрушечные-пистолеты-электрический-звук-и-свет-пистолет-пулемет-снайперская-винтовка-съемный-открытый-весел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04664"/>
            <a:ext cx="5641057" cy="410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HP\Desktop\игрушки монстры\r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23528" y="3284984"/>
            <a:ext cx="7389204" cy="3430603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1580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HP\Desktop\игрушки монстры\image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-11697"/>
            <a:ext cx="7553325" cy="5715000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19770" y="4149080"/>
            <a:ext cx="82809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Comic Sans MS" pitchFamily="66" charset="0"/>
                <a:ea typeface="Times New Roman"/>
              </a:rPr>
              <a:t>Современные лазерные автоматы и прочее футуристическое оружие, изобилующее световыми и шумовыми спецэффектами, </a:t>
            </a:r>
            <a:r>
              <a:rPr lang="ru-RU" b="1" dirty="0" err="1">
                <a:solidFill>
                  <a:srgbClr val="000000"/>
                </a:solidFill>
                <a:latin typeface="Comic Sans MS" pitchFamily="66" charset="0"/>
                <a:ea typeface="Times New Roman"/>
              </a:rPr>
              <a:t>перевозбуждают</a:t>
            </a:r>
            <a:r>
              <a:rPr lang="ru-RU" b="1" dirty="0">
                <a:solidFill>
                  <a:srgbClr val="000000"/>
                </a:solidFill>
                <a:latin typeface="Comic Sans MS" pitchFamily="66" charset="0"/>
                <a:ea typeface="Times New Roman"/>
              </a:rPr>
              <a:t> нервную систему ребенка и подвигают его к проявлению агрессии. Желание стрелять, играть в «</a:t>
            </a:r>
            <a:r>
              <a:rPr lang="ru-RU" b="1" dirty="0" err="1">
                <a:solidFill>
                  <a:srgbClr val="000000"/>
                </a:solidFill>
                <a:latin typeface="Comic Sans MS" pitchFamily="66" charset="0"/>
                <a:ea typeface="Times New Roman"/>
              </a:rPr>
              <a:t>войнушку</a:t>
            </a:r>
            <a:r>
              <a:rPr lang="ru-RU" b="1" dirty="0">
                <a:solidFill>
                  <a:srgbClr val="000000"/>
                </a:solidFill>
                <a:latin typeface="Comic Sans MS" pitchFamily="66" charset="0"/>
                <a:ea typeface="Times New Roman"/>
              </a:rPr>
              <a:t>», рубиться на мечах свойственно всем мальчикам, и подавлять его не стоит. Сегодня в продаже достаточно игр и игрушек, которые помогут сформировать образ благородного воина, защитника слабых и обиженных: мечи и сабли, доспехи и прочие аксессуары для рыцарского поединка, наборы для ролевой игры, скажем, в полицейский участок.</a:t>
            </a:r>
            <a:endParaRPr lang="ru-RU" sz="2800" b="1" dirty="0">
              <a:effectLst/>
              <a:latin typeface="Comic Sans MS" pitchFamily="66" charset="0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26580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253890">
            <a:off x="342316" y="3244334"/>
            <a:ext cx="845936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4800" b="1" i="1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Comic Sans MS" pitchFamily="66" charset="0"/>
                <a:ea typeface="Times New Roman"/>
              </a:rPr>
              <a:t>Куклы типа Барби и </a:t>
            </a:r>
            <a:r>
              <a:rPr lang="ru-RU" sz="4800" b="1" i="1" dirty="0" err="1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Comic Sans MS" pitchFamily="66" charset="0"/>
                <a:ea typeface="Times New Roman"/>
              </a:rPr>
              <a:t>Братц</a:t>
            </a:r>
            <a:endParaRPr lang="ru-RU" sz="4800" b="1" dirty="0">
              <a:ln>
                <a:solidFill>
                  <a:srgbClr val="FF0000"/>
                </a:solidFill>
              </a:ln>
              <a:solidFill>
                <a:srgbClr val="FFFF00"/>
              </a:solidFill>
              <a:effectLst/>
              <a:latin typeface="Comic Sans MS" pitchFamily="66" charset="0"/>
              <a:ea typeface="Times New Roman"/>
            </a:endParaRPr>
          </a:p>
        </p:txBody>
      </p:sp>
      <p:pic>
        <p:nvPicPr>
          <p:cNvPr id="8194" name="Picture 2" descr="C:\Users\HP\Desktop\Рисунки\анимашки\феи\fee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1" y="764704"/>
            <a:ext cx="3764347" cy="3372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HP\Desktop\Рисунки\анимашки\феи\fee3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8324" y="3140968"/>
            <a:ext cx="3140897" cy="4064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901642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HP\Desktop\игрушки монстры\hflc-i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16632"/>
            <a:ext cx="4690807" cy="6192688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148064" y="764704"/>
            <a:ext cx="377991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Comic Sans MS" pitchFamily="66" charset="0"/>
                <a:ea typeface="Calibri"/>
              </a:rPr>
              <a:t>Куклы</a:t>
            </a:r>
            <a:r>
              <a:rPr lang="ru-RU" b="1" dirty="0">
                <a:solidFill>
                  <a:srgbClr val="000000"/>
                </a:solidFill>
                <a:latin typeface="Comic Sans MS" pitchFamily="66" charset="0"/>
                <a:ea typeface="Calibri"/>
              </a:rPr>
              <a:t>, изображающие молодую женщину или девушку-подростка, вполне подходят для коллективной ролевой игры девочек младшего школьного возраста. Однако не стоит покупать их дошкольницам, чтобы не вызывать интерес к тем сферам жизни (флирт, шопинг, карьера), к которым они еще не готовы. Идеальной куклой для них будет кукла небольших размеров, мягкая или пластмассовая, у которой сгибаются только ножки-ручки. </a:t>
            </a:r>
            <a:endParaRPr lang="ru-RU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975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99927" y="5301208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Comic Sans MS" pitchFamily="66" charset="0"/>
                <a:ea typeface="Times New Roman"/>
              </a:rPr>
              <a:t>Девочки такого возраста, как правило, предпочитают активно играть со всеми своими куклами: укачивать, кормить, носить на руках, катать в колясках, переодевать.</a:t>
            </a:r>
            <a:endParaRPr lang="ru-RU" sz="2800" b="1" dirty="0">
              <a:latin typeface="Comic Sans MS" pitchFamily="66" charset="0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Comic Sans MS" pitchFamily="66" charset="0"/>
                <a:ea typeface="Times New Roman"/>
              </a:rPr>
              <a:t> </a:t>
            </a:r>
            <a:endParaRPr lang="ru-RU" sz="2800" b="1" dirty="0">
              <a:effectLst/>
              <a:latin typeface="Comic Sans MS" pitchFamily="66" charset="0"/>
              <a:ea typeface="Times New Roman"/>
            </a:endParaRPr>
          </a:p>
        </p:txBody>
      </p:sp>
      <p:pic>
        <p:nvPicPr>
          <p:cNvPr id="10242" name="Picture 2" descr="C:\Users\HP\Desktop\Рисунки\анимашки\малыши\9d2183ff4b164b388ca7ac47814fd8f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654698"/>
            <a:ext cx="2088232" cy="1926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HP\Desktop\Рисунки\анимашки\малыши\md2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129354"/>
            <a:ext cx="1656184" cy="3451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3536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47664" y="1196752"/>
            <a:ext cx="5904656" cy="453650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Button">
              <a:avLst/>
            </a:prstTxWarp>
            <a:spAutoFit/>
          </a:bodyPr>
          <a:lstStyle/>
          <a:p>
            <a:pPr algn="ctr"/>
            <a:r>
              <a:rPr lang="ru-RU" sz="10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Спасибо</a:t>
            </a:r>
          </a:p>
          <a:p>
            <a:pPr algn="ctr"/>
            <a:r>
              <a:rPr lang="ru-RU" sz="10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За</a:t>
            </a:r>
          </a:p>
          <a:p>
            <a:pPr algn="ctr"/>
            <a:r>
              <a:rPr lang="ru-RU" sz="10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Внимание!</a:t>
            </a:r>
            <a:endParaRPr lang="ru-RU" sz="10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46237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013427">
            <a:off x="128000" y="2572123"/>
            <a:ext cx="8715848" cy="116955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000" b="1" cap="none" spc="50" dirty="0" smtClean="0">
                <a:ln w="57150" cmpd="sng">
                  <a:solidFill>
                    <a:srgbClr val="7030A0"/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omic Sans MS" pitchFamily="66" charset="0"/>
              </a:rPr>
              <a:t>Страшные игрушки</a:t>
            </a:r>
            <a:endParaRPr lang="ru-RU" sz="7000" b="1" cap="none" spc="50" dirty="0">
              <a:ln w="57150" cmpd="sng">
                <a:solidFill>
                  <a:srgbClr val="7030A0"/>
                </a:solidFill>
                <a:prstDash val="solid"/>
              </a:ln>
              <a:solidFill>
                <a:srgbClr val="FF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8595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P\Desktop\игрушки монстры\kukly-monster-high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937138"/>
            <a:ext cx="8572500" cy="5000625"/>
          </a:xfrm>
          <a:prstGeom prst="rect">
            <a:avLst/>
          </a:prstGeom>
          <a:noFill/>
          <a:ln w="762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91680" y="6057935"/>
            <a:ext cx="61975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Comic Sans MS" pitchFamily="66" charset="0"/>
                <a:ea typeface="Calibri"/>
              </a:rPr>
              <a:t>мертвецов и вампиров </a:t>
            </a:r>
            <a:endParaRPr lang="ru-RU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938047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\Desktop\игрушки монстры\игрушки чудовищ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599795"/>
            <a:ext cx="3816424" cy="5112568"/>
          </a:xfrm>
          <a:prstGeom prst="rect">
            <a:avLst/>
          </a:prstGeom>
          <a:noFill/>
          <a:ln w="762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35703" y="5819975"/>
            <a:ext cx="665644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FF0000"/>
                </a:solidFill>
                <a:latin typeface="Comic Sans MS" pitchFamily="66" charset="0"/>
                <a:ea typeface="Calibri"/>
              </a:rPr>
              <a:t>Игрушки в виде монстров</a:t>
            </a:r>
            <a:endParaRPr lang="ru-RU" sz="3200" b="1" i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2599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5157192"/>
            <a:ext cx="77048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Comic Sans MS" pitchFamily="66" charset="0"/>
                <a:ea typeface="Calibri"/>
              </a:rPr>
              <a:t>запросто могут привести к разрушению целостности психики ребенка, очень чувствительной в отличие от психики взрослого человека. 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4098" name="Picture 2" descr="C:\Users\HP\Desktop\игрушки монстры\monster-high-viaggi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4" y="404664"/>
            <a:ext cx="6698411" cy="4536651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3291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1" y="2479643"/>
            <a:ext cx="768678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Comic Sans MS" pitchFamily="66" charset="0"/>
                <a:ea typeface="Calibri"/>
              </a:rPr>
              <a:t>Если родитель хочет показать ребенку, что в реальной жизни наряду с положительными героями бывают и отрицательные, следует покупать характерные игрушки, несущие некую смысловую нагрузку, например, 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5123" name="Picture 3" descr="C:\Users\HP\Desktop\Рисунки\анимашки\малыши\md2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59" y="3861048"/>
            <a:ext cx="2214181" cy="2119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HP\Desktop\Рисунки\анимашки\малыши\eacb943ee1a49d5e5331f6ba7ab4a53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7504" y="-603448"/>
            <a:ext cx="3026014" cy="3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25014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5534650"/>
            <a:ext cx="74888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Comic Sans MS" pitchFamily="66" charset="0"/>
                <a:ea typeface="Times New Roman"/>
              </a:rPr>
              <a:t>Серого волка из сказки или того же трехглавого Змея Горыныча</a:t>
            </a:r>
            <a:r>
              <a:rPr lang="ru-RU" b="1" dirty="0">
                <a:solidFill>
                  <a:srgbClr val="000000"/>
                </a:solidFill>
                <a:latin typeface="Arial"/>
                <a:ea typeface="Times New Roman"/>
              </a:rPr>
              <a:t>.</a:t>
            </a:r>
            <a:endParaRPr lang="ru-RU" sz="2800" b="1" dirty="0">
              <a:effectLst/>
              <a:latin typeface="Times New Roman"/>
              <a:ea typeface="Times New Roman"/>
            </a:endParaRPr>
          </a:p>
        </p:txBody>
      </p:sp>
      <p:pic>
        <p:nvPicPr>
          <p:cNvPr id="6147" name="Picture 3" descr="C:\Users\HP\Desktop\Рисунки\анимашки\динозавры\48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1" y="476672"/>
            <a:ext cx="3884184" cy="4569628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HP\Desktop\Рисунки\анимашки\животные\wf1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5536" y="188639"/>
            <a:ext cx="3204356" cy="491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5756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8538" y="4077072"/>
            <a:ext cx="871296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600" b="1" i="1" dirty="0">
                <a:solidFill>
                  <a:srgbClr val="FFFF00"/>
                </a:solidFill>
                <a:latin typeface="Comic Sans MS" pitchFamily="66" charset="0"/>
                <a:ea typeface="Times New Roman"/>
              </a:rPr>
              <a:t>Огромные мягкие игрушки</a:t>
            </a:r>
            <a:endParaRPr lang="ru-RU" sz="3600" b="1" dirty="0">
              <a:solidFill>
                <a:srgbClr val="FFFF00"/>
              </a:solidFill>
              <a:latin typeface="Comic Sans MS" pitchFamily="66" charset="0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Comic Sans MS" pitchFamily="66" charset="0"/>
                <a:ea typeface="Times New Roman"/>
              </a:rPr>
              <a:t>Гигантские мишки, зайцы и лошадки, которые вдвое больше малыша, не только не годятся для ролевой игры, но могут элементарно напугать ребенка. Кроме того, они являются мощными пылесборниками, и при этом их чрезвычайно сложно содержать в чистоте. Мягкие игрушки-зверюшки должны быть соразмерны ребенку и выполнять те функции, которые на них возложены: формировать эмоциональные реакции на тактильные ощущения, развивать привязанность и сопереживание.</a:t>
            </a:r>
            <a:endParaRPr lang="ru-RU" b="1" dirty="0">
              <a:effectLst/>
              <a:latin typeface="Comic Sans MS" pitchFamily="66" charset="0"/>
              <a:ea typeface="Times New Roman"/>
            </a:endParaRPr>
          </a:p>
        </p:txBody>
      </p:sp>
      <p:pic>
        <p:nvPicPr>
          <p:cNvPr id="5" name="Picture 2" descr="C:\Users\HP\Desktop\игрушки монстры\f34ab3b4eb9abbca8bcbee7490413c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76710"/>
            <a:ext cx="5715000" cy="4124325"/>
          </a:xfrm>
          <a:prstGeom prst="rect">
            <a:avLst/>
          </a:prstGeom>
          <a:ln>
            <a:noFill/>
          </a:ln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406896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0056429">
            <a:off x="179512" y="2636912"/>
            <a:ext cx="872867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4400" b="1" i="1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Comic Sans MS" pitchFamily="66" charset="0"/>
                <a:ea typeface="Times New Roman"/>
              </a:rPr>
              <a:t>Электрифицированное оружие</a:t>
            </a:r>
            <a:endParaRPr lang="ru-RU" sz="4400" b="1" dirty="0">
              <a:ln>
                <a:solidFill>
                  <a:srgbClr val="FF0000"/>
                </a:solidFill>
              </a:ln>
              <a:solidFill>
                <a:srgbClr val="FFFF00"/>
              </a:solidFill>
              <a:effectLst/>
              <a:latin typeface="Comic Sans MS" pitchFamily="66" charset="0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61379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346</Words>
  <Application>Microsoft Office PowerPoint</Application>
  <PresentationFormat>Экран (4:3)</PresentationFormat>
  <Paragraphs>20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10</cp:revision>
  <dcterms:created xsi:type="dcterms:W3CDTF">2015-04-02T07:57:46Z</dcterms:created>
  <dcterms:modified xsi:type="dcterms:W3CDTF">2015-04-03T04:58:32Z</dcterms:modified>
</cp:coreProperties>
</file>