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  <p:sldId id="267" r:id="rId3"/>
    <p:sldId id="256" r:id="rId4"/>
    <p:sldId id="257" r:id="rId5"/>
    <p:sldId id="258" r:id="rId6"/>
    <p:sldId id="283" r:id="rId7"/>
    <p:sldId id="259" r:id="rId8"/>
    <p:sldId id="278" r:id="rId9"/>
    <p:sldId id="279" r:id="rId10"/>
    <p:sldId id="277" r:id="rId11"/>
    <p:sldId id="260" r:id="rId12"/>
    <p:sldId id="280" r:id="rId13"/>
    <p:sldId id="261" r:id="rId14"/>
    <p:sldId id="262" r:id="rId15"/>
    <p:sldId id="274" r:id="rId16"/>
    <p:sldId id="275" r:id="rId17"/>
    <p:sldId id="263" r:id="rId18"/>
    <p:sldId id="269" r:id="rId19"/>
    <p:sldId id="273" r:id="rId20"/>
    <p:sldId id="270" r:id="rId21"/>
    <p:sldId id="271" r:id="rId22"/>
    <p:sldId id="272" r:id="rId23"/>
    <p:sldId id="264" r:id="rId24"/>
    <p:sldId id="281" r:id="rId25"/>
    <p:sldId id="265" r:id="rId26"/>
    <p:sldId id="266" r:id="rId27"/>
    <p:sldId id="276" r:id="rId28"/>
    <p:sldId id="285" r:id="rId29"/>
    <p:sldId id="286" r:id="rId30"/>
    <p:sldId id="268" r:id="rId31"/>
    <p:sldId id="287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8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vologda-portal.ru/" TargetMode="External"/><Relationship Id="rId2" Type="http://schemas.openxmlformats.org/officeDocument/2006/relationships/hyperlink" Target="http://www.booksite.ru/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714488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Пейзаж тропического лета</a:t>
            </a:r>
          </a:p>
          <a:p>
            <a:pPr>
              <a:buNone/>
            </a:pPr>
            <a:r>
              <a:rPr lang="ru-RU" sz="4000" b="1" dirty="0" smtClean="0"/>
              <a:t>Рисует стужа на окне</a:t>
            </a:r>
          </a:p>
          <a:p>
            <a:pPr>
              <a:buNone/>
            </a:pPr>
            <a:r>
              <a:rPr lang="ru-RU" sz="4000" b="1" dirty="0" smtClean="0"/>
              <a:t>Зачем ей розы? Видно это </a:t>
            </a:r>
          </a:p>
          <a:p>
            <a:pPr>
              <a:buNone/>
            </a:pPr>
            <a:r>
              <a:rPr lang="ru-RU" sz="4000" b="1" dirty="0" smtClean="0"/>
              <a:t>Зима тоскует о весне .</a:t>
            </a:r>
          </a:p>
          <a:p>
            <a:pPr>
              <a:buNone/>
            </a:pPr>
            <a:r>
              <a:rPr lang="ru-RU" sz="4000" b="1" dirty="0" smtClean="0"/>
              <a:t>                                     (</a:t>
            </a:r>
            <a:r>
              <a:rPr lang="ru-RU" sz="4000" b="1" dirty="0" err="1" smtClean="0"/>
              <a:t>Д.Кедрин</a:t>
            </a:r>
            <a:r>
              <a:rPr lang="ru-RU" sz="4000" b="1" dirty="0" smtClean="0"/>
              <a:t>)</a:t>
            </a:r>
            <a:endParaRPr lang="ru-RU" sz="40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571612"/>
          <a:ext cx="8358246" cy="4693476"/>
        </p:xfrm>
        <a:graphic>
          <a:graphicData uri="http://schemas.openxmlformats.org/drawingml/2006/table">
            <a:tbl>
              <a:tblPr/>
              <a:tblGrid>
                <a:gridCol w="1828940"/>
                <a:gridCol w="1362311"/>
                <a:gridCol w="1481153"/>
                <a:gridCol w="3685842"/>
              </a:tblGrid>
              <a:tr h="6528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Verdana"/>
                          <a:ea typeface="Times New Roman"/>
                          <a:cs typeface="Times New Roman"/>
                        </a:rPr>
                        <a:t>Дата наблюдения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Verdana"/>
                          <a:ea typeface="Times New Roman"/>
                          <a:cs typeface="Times New Roman"/>
                        </a:rPr>
                        <a:t>Время наблюдения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Verdana"/>
                          <a:ea typeface="Times New Roman"/>
                          <a:cs typeface="Times New Roman"/>
                        </a:rPr>
                        <a:t>Температура воздуха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Verdana"/>
                          <a:ea typeface="Times New Roman"/>
                          <a:cs typeface="Times New Roman"/>
                        </a:rPr>
                        <a:t>Что интересного наблюдал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38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Verdana"/>
                          <a:ea typeface="Times New Roman"/>
                          <a:cs typeface="Times New Roman"/>
                        </a:rPr>
                        <a:t>01.01.2016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Verdana"/>
                          <a:ea typeface="Times New Roman"/>
                          <a:cs typeface="Times New Roman"/>
                        </a:rPr>
                        <a:t>10.00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Verdana"/>
                          <a:ea typeface="Times New Roman"/>
                          <a:cs typeface="Times New Roman"/>
                        </a:rPr>
                        <a:t>-12</a:t>
                      </a:r>
                      <a:r>
                        <a:rPr lang="ru-RU" sz="1400" b="1" baseline="30000">
                          <a:latin typeface="Verdana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Verdana"/>
                          <a:ea typeface="Times New Roman"/>
                          <a:cs typeface="Times New Roman"/>
                        </a:rPr>
                        <a:t>На веранде образовались морозные узоры.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57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Verdana"/>
                          <a:ea typeface="Times New Roman"/>
                          <a:cs typeface="Times New Roman"/>
                        </a:rPr>
                        <a:t>14.01.2016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Verdana"/>
                          <a:ea typeface="Times New Roman"/>
                          <a:cs typeface="Times New Roman"/>
                        </a:rPr>
                        <a:t>9.30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Verdana"/>
                          <a:ea typeface="Times New Roman"/>
                          <a:cs typeface="Times New Roman"/>
                        </a:rPr>
                        <a:t>-10</a:t>
                      </a:r>
                      <a:r>
                        <a:rPr lang="ru-RU" sz="1400" b="1" baseline="30000">
                          <a:latin typeface="Verdana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Verdana"/>
                          <a:ea typeface="Times New Roman"/>
                          <a:cs typeface="Times New Roman"/>
                        </a:rPr>
                        <a:t>На окне 3 этажа школы  есть узоры. Они похожи на пушистую еловую ветку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13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Verdana"/>
                          <a:ea typeface="Times New Roman"/>
                          <a:cs typeface="Times New Roman"/>
                        </a:rPr>
                        <a:t>15.01.2016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Verdana"/>
                          <a:ea typeface="Times New Roman"/>
                          <a:cs typeface="Times New Roman"/>
                        </a:rPr>
                        <a:t>12.00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Verdana"/>
                          <a:ea typeface="Times New Roman"/>
                          <a:cs typeface="Times New Roman"/>
                        </a:rPr>
                        <a:t>-22</a:t>
                      </a:r>
                      <a:r>
                        <a:rPr lang="ru-RU" sz="1400" b="1" baseline="30000">
                          <a:latin typeface="Verdana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Verdana"/>
                          <a:ea typeface="Times New Roman"/>
                          <a:cs typeface="Times New Roman"/>
                        </a:rPr>
                        <a:t>На 2  этаже  школы морозные узоры похожи на перья диковинных птиц.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54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Verdana"/>
                          <a:ea typeface="Times New Roman"/>
                          <a:cs typeface="Times New Roman"/>
                        </a:rPr>
                        <a:t>16.01.2016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Verdana"/>
                          <a:ea typeface="Times New Roman"/>
                          <a:cs typeface="Times New Roman"/>
                        </a:rPr>
                        <a:t>9.35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Verdana"/>
                          <a:ea typeface="Times New Roman"/>
                          <a:cs typeface="Times New Roman"/>
                        </a:rPr>
                        <a:t>-20</a:t>
                      </a:r>
                      <a:r>
                        <a:rPr lang="ru-RU" sz="1400" b="1" baseline="30000">
                          <a:latin typeface="Verdana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Verdana"/>
                          <a:ea typeface="Times New Roman"/>
                          <a:cs typeface="Times New Roman"/>
                        </a:rPr>
                        <a:t>На окне в классном кабинете появились новые замысловатые узоры.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033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Verdana"/>
                          <a:ea typeface="Times New Roman"/>
                          <a:cs typeface="Times New Roman"/>
                        </a:rPr>
                        <a:t>21.01.2016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Verdana"/>
                          <a:ea typeface="Times New Roman"/>
                          <a:cs typeface="Times New Roman"/>
                        </a:rPr>
                        <a:t>7.40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Verdana"/>
                          <a:ea typeface="Times New Roman"/>
                          <a:cs typeface="Times New Roman"/>
                        </a:rPr>
                        <a:t>-17</a:t>
                      </a:r>
                      <a:r>
                        <a:rPr lang="ru-RU" sz="1400" b="1" baseline="30000">
                          <a:latin typeface="Verdana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Verdana"/>
                          <a:ea typeface="Times New Roman"/>
                          <a:cs typeface="Times New Roman"/>
                        </a:rPr>
                        <a:t>В классном кабинете я </a:t>
                      </a:r>
                      <a:r>
                        <a:rPr lang="ru-RU" sz="1400" dirty="0" smtClean="0">
                          <a:latin typeface="Verdana"/>
                          <a:ea typeface="Times New Roman"/>
                          <a:cs typeface="Times New Roman"/>
                        </a:rPr>
                        <a:t>рассмотрела </a:t>
                      </a:r>
                      <a:r>
                        <a:rPr lang="ru-RU" sz="1400" dirty="0">
                          <a:latin typeface="Verdana"/>
                          <a:ea typeface="Times New Roman"/>
                          <a:cs typeface="Times New Roman"/>
                        </a:rPr>
                        <a:t>узор который похож на птицу.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38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Verdana"/>
                          <a:ea typeface="Times New Roman"/>
                          <a:cs typeface="Times New Roman"/>
                        </a:rPr>
                        <a:t>28.01.2016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Verdana"/>
                          <a:ea typeface="Times New Roman"/>
                          <a:cs typeface="Times New Roman"/>
                        </a:rPr>
                        <a:t>7.45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Verdana"/>
                          <a:ea typeface="Times New Roman"/>
                          <a:cs typeface="Times New Roman"/>
                        </a:rPr>
                        <a:t>-7</a:t>
                      </a:r>
                      <a:r>
                        <a:rPr lang="ru-RU" sz="1400" b="1" baseline="30000" dirty="0">
                          <a:latin typeface="Verdana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Verdana"/>
                          <a:ea typeface="Times New Roman"/>
                          <a:cs typeface="Times New Roman"/>
                        </a:rPr>
                        <a:t>Некоторые узоры на окне 3 этажа школы исчезли.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596" y="714356"/>
            <a:ext cx="828944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Таблица наблюдений за морозными узорами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На всех ли окнах появляются морозные узоры?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D:\Солнышко\разные презентации\узоры на окне\DSC02970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11560" y="1340768"/>
            <a:ext cx="7416824" cy="51125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/>
              <a:t>Узоры не появляются на окне, если открыта форточка.  </a:t>
            </a:r>
          </a:p>
          <a:p>
            <a:r>
              <a:rPr lang="ru-RU" u="sng" dirty="0" smtClean="0"/>
              <a:t>На двойном стеклопакете не могут возникнуть морозные узоры</a:t>
            </a:r>
          </a:p>
          <a:p>
            <a:r>
              <a:rPr lang="ru-RU" u="sng" dirty="0" smtClean="0"/>
              <a:t>Раньше  когда вечером прекращали топить печь,  температура стекла опускалась  ниже 2 градусов. На нем замерзали капельки воды.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Какие бывают морозные узоры?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098" name="Picture 2" descr="140216485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268760"/>
            <a:ext cx="3960440" cy="3575050"/>
          </a:xfrm>
          <a:prstGeom prst="rect">
            <a:avLst/>
          </a:prstGeom>
          <a:noFill/>
          <a:ln w="57150" cmpd="thinThick">
            <a:solidFill>
              <a:srgbClr val="000080"/>
            </a:solidFill>
            <a:miter lim="800000"/>
            <a:headEnd/>
            <a:tailEnd/>
          </a:ln>
        </p:spPr>
      </p:pic>
      <p:pic>
        <p:nvPicPr>
          <p:cNvPr id="4099" name="Picture 3" descr="14021650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2636912"/>
            <a:ext cx="5847442" cy="3996928"/>
          </a:xfrm>
          <a:prstGeom prst="rect">
            <a:avLst/>
          </a:prstGeom>
          <a:noFill/>
          <a:ln w="57150" cmpd="thinThick">
            <a:solidFill>
              <a:srgbClr val="00008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Дендриты</a:t>
            </a:r>
            <a:r>
              <a:rPr lang="ru-RU" dirty="0" smtClean="0">
                <a:solidFill>
                  <a:srgbClr val="0070C0"/>
                </a:solidFill>
              </a:rPr>
              <a:t> </a:t>
            </a:r>
            <a:r>
              <a:rPr lang="ru-RU" b="1" dirty="0" smtClean="0">
                <a:solidFill>
                  <a:srgbClr val="0070C0"/>
                </a:solidFill>
              </a:rPr>
              <a:t>(древовидные образования). 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340768"/>
            <a:ext cx="3888432" cy="5112568"/>
          </a:xfrm>
        </p:spPr>
        <p:txBody>
          <a:bodyPr>
            <a:normAutofit fontScale="92500" lnSpcReduction="10000"/>
          </a:bodyPr>
          <a:lstStyle/>
          <a:p>
            <a:r>
              <a:rPr lang="ru-RU" i="1" dirty="0" err="1" smtClean="0"/>
              <a:t>Дендриды</a:t>
            </a:r>
            <a:r>
              <a:rPr lang="ru-RU" i="1" dirty="0" smtClean="0"/>
              <a:t> образуются, если влажность воздуха повышена, а охлаждение стекла началось еще при положительной температуре и продолжалось при дальнейшем понижении температуры. </a:t>
            </a:r>
            <a:endParaRPr lang="ru-RU" dirty="0"/>
          </a:p>
        </p:txBody>
      </p:sp>
      <p:pic>
        <p:nvPicPr>
          <p:cNvPr id="2050" name="Picture 2" descr="14021658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1700808"/>
            <a:ext cx="4762500" cy="4871194"/>
          </a:xfrm>
          <a:prstGeom prst="rect">
            <a:avLst/>
          </a:prstGeom>
          <a:noFill/>
          <a:ln w="57150" cmpd="thinThick">
            <a:solidFill>
              <a:srgbClr val="00008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Дендриты на зеркале нашей машине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1746" name="Picture 2" descr="http://www.meteoprog.ua/pictures/news_v_2/1f4385d7f7c916676a293c25c40858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412776"/>
            <a:ext cx="7200800" cy="50693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0"/>
            <a:ext cx="8352928" cy="6264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0070C0"/>
                </a:solidFill>
              </a:rPr>
              <a:t>Трихиты</a:t>
            </a:r>
            <a:r>
              <a:rPr lang="ru-RU" b="1" dirty="0" smtClean="0">
                <a:solidFill>
                  <a:srgbClr val="0070C0"/>
                </a:solidFill>
              </a:rPr>
              <a:t> (волокнистые формы).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2890664" cy="4525963"/>
          </a:xfrm>
        </p:spPr>
        <p:txBody>
          <a:bodyPr>
            <a:normAutofit fontScale="92500" lnSpcReduction="10000"/>
          </a:bodyPr>
          <a:lstStyle/>
          <a:p>
            <a:r>
              <a:rPr lang="ru-RU" i="1" dirty="0" err="1" smtClean="0"/>
              <a:t>Трихиты</a:t>
            </a:r>
            <a:r>
              <a:rPr lang="ru-RU" i="1" dirty="0" smtClean="0"/>
              <a:t> возникают на стекле именно в том случае, когда в наличии много царапин, </a:t>
            </a:r>
            <a:r>
              <a:rPr lang="ru-RU" i="1" dirty="0" err="1" smtClean="0"/>
              <a:t>зазубринок</a:t>
            </a:r>
            <a:r>
              <a:rPr lang="ru-RU" i="1" dirty="0" smtClean="0"/>
              <a:t> и пылинок. </a:t>
            </a:r>
            <a:endParaRPr lang="ru-RU" dirty="0"/>
          </a:p>
        </p:txBody>
      </p:sp>
      <p:pic>
        <p:nvPicPr>
          <p:cNvPr id="1026" name="Picture 2" descr="140216624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1412776"/>
            <a:ext cx="5256584" cy="4943202"/>
          </a:xfrm>
          <a:prstGeom prst="rect">
            <a:avLst/>
          </a:prstGeom>
          <a:noFill/>
          <a:ln w="57150" cmpd="thinThick">
            <a:solidFill>
              <a:srgbClr val="333399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1402165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4664"/>
            <a:ext cx="8352928" cy="6120680"/>
          </a:xfrm>
          <a:prstGeom prst="rect">
            <a:avLst/>
          </a:prstGeom>
          <a:noFill/>
          <a:ln w="57150" cmpd="thinThick">
            <a:solidFill>
              <a:srgbClr val="00008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Трихиты</a:t>
            </a:r>
            <a:r>
              <a:rPr lang="ru-RU" dirty="0" smtClean="0"/>
              <a:t> на стекле в машине у папы.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22" name="Picture 2" descr="http://www.meteoprog.ua/pictures/news_v_2/7f96cf1a7a82e36b44459a4f9e577f7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340768"/>
            <a:ext cx="8064896" cy="516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285860"/>
            <a:ext cx="8229600" cy="2643206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Тема проекта: </a:t>
            </a:r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</a:rPr>
              <a:t>«Почему на окнах зимой появляются морозные узоры?»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Морозные узоры на автомобиле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7650" name="Picture 2" descr="Морозный узор на задней стойке автомобиля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556792"/>
            <a:ext cx="6219056" cy="46642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8674" name="Picture 2" descr="http://www.meteoprog.ua/pictures/news_v_2/cf6f82a4eea9e244e4a1e4037d38e2d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85728"/>
            <a:ext cx="8572560" cy="6309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9698" name="Picture 2" descr="http://www.meteoprog.ua/pictures/news_v_2/8390f8a8c6d33e5600ca04e01586440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7166"/>
            <a:ext cx="8872414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Когда образуются дивные картины из ледяных кристаллов?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Зимние узоры на стекле  (21  фото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412776"/>
            <a:ext cx="3728336" cy="4968552"/>
          </a:xfrm>
          <a:prstGeom prst="rect">
            <a:avLst/>
          </a:prstGeom>
          <a:noFill/>
        </p:spPr>
      </p:pic>
      <p:pic>
        <p:nvPicPr>
          <p:cNvPr id="8196" name="Picture 4" descr="Зимние узоры на стекле  (21  фото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556792"/>
            <a:ext cx="3590181" cy="48988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428604"/>
            <a:ext cx="5143536" cy="6000792"/>
          </a:xfrm>
        </p:spPr>
        <p:txBody>
          <a:bodyPr>
            <a:noAutofit/>
          </a:bodyPr>
          <a:lstStyle/>
          <a:p>
            <a:r>
              <a:rPr lang="ru-RU" dirty="0" smtClean="0"/>
              <a:t>При резком похолодании температура окон становится ниже температуры воздуха в помещении. На них и оседают теплые пары воды, находящиеся во влажном воздухе в комнате. На стеклах появляется тонкий, почти не видимый слой воды.</a:t>
            </a:r>
            <a:endParaRPr lang="ru-RU" dirty="0"/>
          </a:p>
        </p:txBody>
      </p:sp>
      <p:pic>
        <p:nvPicPr>
          <p:cNvPr id="4" name="Picture 4" descr="Зимние узоры на стекле  (21  фото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928670"/>
            <a:ext cx="3590181" cy="48988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Народные приметы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4543428" cy="5500726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 smtClean="0"/>
              <a:t>если веточки узоров были направлены вниз - погода будет снежной и пасмурной;</a:t>
            </a:r>
          </a:p>
          <a:p>
            <a:pPr lvl="0"/>
            <a:r>
              <a:rPr lang="ru-RU" dirty="0" smtClean="0"/>
              <a:t>если вверх – ясной и солнечной.</a:t>
            </a:r>
          </a:p>
          <a:p>
            <a:r>
              <a:rPr lang="ru-RU" dirty="0" smtClean="0"/>
              <a:t>  прямые рисунки предвещают ещё большие холода, косые – оттепели, а более замысловатые узоры – к снегопаду.</a:t>
            </a:r>
          </a:p>
          <a:p>
            <a:endParaRPr lang="ru-RU" dirty="0"/>
          </a:p>
        </p:txBody>
      </p:sp>
      <p:pic>
        <p:nvPicPr>
          <p:cNvPr id="5122" name="Picture 2" descr="140216477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1428736"/>
            <a:ext cx="3707904" cy="3744416"/>
          </a:xfrm>
          <a:prstGeom prst="rect">
            <a:avLst/>
          </a:prstGeom>
          <a:noFill/>
          <a:ln w="57150" cmpd="thickThin">
            <a:solidFill>
              <a:srgbClr val="00008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Анализ наблюдений и выводы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fontAlgn="base"/>
            <a:r>
              <a:rPr lang="ru-RU" u="sng" dirty="0" smtClean="0"/>
              <a:t>Цель</a:t>
            </a:r>
            <a:r>
              <a:rPr lang="ru-RU" dirty="0" smtClean="0"/>
              <a:t>, которую я ставила перед собой, достигнута. Я выяснила, почему зимой на окнах часто появляются причудливые ледяные узоры.</a:t>
            </a:r>
          </a:p>
          <a:p>
            <a:pPr fontAlgn="base"/>
            <a:r>
              <a:rPr lang="ru-RU" dirty="0" smtClean="0"/>
              <a:t> </a:t>
            </a:r>
            <a:r>
              <a:rPr lang="ru-RU" u="sng" dirty="0" smtClean="0"/>
              <a:t>Сделала следующие выводы</a:t>
            </a:r>
            <a:r>
              <a:rPr lang="ru-RU" dirty="0" smtClean="0"/>
              <a:t>:</a:t>
            </a:r>
          </a:p>
          <a:p>
            <a:pPr lvl="0" fontAlgn="base"/>
            <a:r>
              <a:rPr lang="ru-RU" dirty="0" smtClean="0"/>
              <a:t>Морозные рисунки на стекле – это большие кристаллы льда, растущие из водяного пара на границе тепла и холода;</a:t>
            </a:r>
          </a:p>
          <a:p>
            <a:pPr lvl="0" fontAlgn="base"/>
            <a:r>
              <a:rPr lang="ru-RU" dirty="0" smtClean="0"/>
              <a:t>Вид узора на поверхности стекла зависит от температуры внутри помещения и снаружи, влажности воздуха в помещении, толщины стекла и загрязненности его поверхности.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Анализ наблюдений и выводы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ru-RU" dirty="0" smtClean="0"/>
              <a:t>При качественной заделке стёкол узоры на стекле не появляются, т.к. нет перепада температур.</a:t>
            </a:r>
          </a:p>
          <a:p>
            <a:pPr lvl="0" fontAlgn="base"/>
            <a:r>
              <a:rPr lang="ru-RU" dirty="0" smtClean="0"/>
              <a:t>На современных окнах (стеклопакетах) морозные узоры не образуются.</a:t>
            </a:r>
          </a:p>
          <a:p>
            <a:pPr fontAlgn="base"/>
            <a:r>
              <a:rPr lang="ru-RU" dirty="0" smtClean="0"/>
              <a:t>Мои наблюдения подтверждают </a:t>
            </a:r>
            <a:r>
              <a:rPr lang="ru-RU" u="sng" dirty="0" smtClean="0"/>
              <a:t>гипотезу</a:t>
            </a:r>
            <a:r>
              <a:rPr lang="ru-RU" dirty="0" smtClean="0"/>
              <a:t> о том, что по форме снежных узоров можно предсказывать погоду.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026" name="Picture 2" descr="http://riviera-travel.ru/wp-content/uploads/2015/09/%D0%BA%D1%80%D1%83%D0%B6%D0%B5%D0%B2%D0%BE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01122" cy="63792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Вологодские кружева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4034" name="Picture 2" descr="http://topru.org/wp-content/uploads/2015/07/--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00174"/>
            <a:ext cx="8072494" cy="49828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Цель исследования:</a:t>
            </a:r>
            <a:r>
              <a:rPr lang="ru-RU" b="1" dirty="0" smtClean="0"/>
              <a:t> </a:t>
            </a:r>
            <a:br>
              <a:rPr lang="ru-RU" b="1" dirty="0" smtClean="0"/>
            </a:br>
            <a:r>
              <a:rPr lang="ru-RU" b="1" dirty="0" smtClean="0">
                <a:solidFill>
                  <a:srgbClr val="002060"/>
                </a:solidFill>
              </a:rPr>
              <a:t>выяснить, почему зимой на окнах часто появляются причудливые морозные узоры.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smtClean="0"/>
              <a:t>Литература и интернет источники</a:t>
            </a:r>
            <a:endParaRPr lang="ru-RU" dirty="0" smtClean="0"/>
          </a:p>
          <a:p>
            <a:pPr lvl="0"/>
            <a:r>
              <a:rPr lang="ru-RU" dirty="0" err="1" smtClean="0"/>
              <a:t>Ликум</a:t>
            </a:r>
            <a:r>
              <a:rPr lang="ru-RU" dirty="0" smtClean="0"/>
              <a:t> А., </a:t>
            </a:r>
            <a:r>
              <a:rPr lang="ru-RU" dirty="0" err="1" smtClean="0"/>
              <a:t>Шалаева</a:t>
            </a:r>
            <a:r>
              <a:rPr lang="ru-RU" dirty="0" smtClean="0"/>
              <a:t> Г.П., Энциклопедия  "Все обо всем" Издательство: Ключ-С, Слово,1994-2001гг.</a:t>
            </a:r>
          </a:p>
          <a:p>
            <a:pPr lvl="0"/>
            <a:r>
              <a:rPr lang="ru-RU" dirty="0" smtClean="0"/>
              <a:t>Сергеев И.С., Как организовать проектную деятельность учащихся, М., «</a:t>
            </a:r>
            <a:r>
              <a:rPr lang="ru-RU" dirty="0" err="1" smtClean="0"/>
              <a:t>Аркти</a:t>
            </a:r>
            <a:r>
              <a:rPr lang="ru-RU" dirty="0" smtClean="0"/>
              <a:t>», 2006г.</a:t>
            </a:r>
          </a:p>
          <a:p>
            <a:pPr lvl="0"/>
            <a:r>
              <a:rPr lang="ru-RU" dirty="0" smtClean="0"/>
              <a:t>http://сезоны-года.рф/морозные%20узоры.html</a:t>
            </a:r>
          </a:p>
          <a:p>
            <a:pPr lvl="0"/>
            <a:r>
              <a:rPr lang="ru-RU" dirty="0" smtClean="0"/>
              <a:t>http://ru.wikipedia.org </a:t>
            </a:r>
          </a:p>
          <a:p>
            <a:pPr lvl="0"/>
            <a:r>
              <a:rPr lang="ru-RU" u="sng" dirty="0" smtClean="0">
                <a:hlinkClick r:id="rId2"/>
              </a:rPr>
              <a:t>http://www.booksite.ru/</a:t>
            </a:r>
            <a:endParaRPr lang="ru-RU" dirty="0" smtClean="0"/>
          </a:p>
          <a:p>
            <a:pPr lvl="0"/>
            <a:r>
              <a:rPr lang="ru-RU" u="sng" dirty="0" smtClean="0">
                <a:hlinkClick r:id="rId3"/>
              </a:rPr>
              <a:t>http://vologda-portal.ru/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8000" dirty="0" smtClean="0"/>
              <a:t>         Спасибо </a:t>
            </a:r>
          </a:p>
          <a:p>
            <a:pPr>
              <a:buNone/>
            </a:pPr>
            <a:r>
              <a:rPr lang="ru-RU" sz="8000" dirty="0" smtClean="0"/>
              <a:t>     за внимание!</a:t>
            </a:r>
            <a:endParaRPr lang="ru-RU" sz="8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28604"/>
            <a:ext cx="8229600" cy="578647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4300" b="1" dirty="0" smtClean="0">
                <a:solidFill>
                  <a:srgbClr val="FF0000"/>
                </a:solidFill>
              </a:rPr>
              <a:t>                            </a:t>
            </a:r>
            <a:r>
              <a:rPr lang="ru-RU" sz="5200" b="1" dirty="0" smtClean="0">
                <a:solidFill>
                  <a:srgbClr val="FF0000"/>
                </a:solidFill>
              </a:rPr>
              <a:t>Задачи:</a:t>
            </a:r>
            <a:endParaRPr lang="ru-RU" sz="5200" dirty="0" smtClean="0">
              <a:solidFill>
                <a:srgbClr val="FF0000"/>
              </a:solidFill>
            </a:endParaRPr>
          </a:p>
          <a:p>
            <a:pPr lvl="0"/>
            <a:r>
              <a:rPr lang="ru-RU" sz="5100" dirty="0" smtClean="0"/>
              <a:t>изучить литературу и отобрать интересные сведения, о том , как появляются морозные узоры на окнах;</a:t>
            </a:r>
          </a:p>
          <a:p>
            <a:pPr lvl="0"/>
            <a:r>
              <a:rPr lang="ru-RU" sz="5100" dirty="0" smtClean="0"/>
              <a:t>выяснить, почему морозные узоры бывают разные по форме;</a:t>
            </a:r>
          </a:p>
          <a:p>
            <a:pPr lvl="0"/>
            <a:r>
              <a:rPr lang="ru-RU" sz="5100" dirty="0" smtClean="0"/>
              <a:t>наблюдать за появлением и исчезновением морозных узоров на окнах;</a:t>
            </a:r>
          </a:p>
          <a:p>
            <a:pPr lvl="0"/>
            <a:r>
              <a:rPr lang="ru-RU" sz="5100" dirty="0" smtClean="0"/>
              <a:t>сделать выводы и обобщить результат наблюдений.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Гипотеза: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                            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 </a:t>
            </a:r>
            <a:r>
              <a:rPr lang="ru-RU" b="1" dirty="0" smtClean="0">
                <a:solidFill>
                  <a:srgbClr val="002060"/>
                </a:solidFill>
              </a:rPr>
              <a:t>предположим, что по форме снежных узоров можно предсказывать погоду.</a:t>
            </a:r>
          </a:p>
          <a:p>
            <a:endParaRPr lang="ru-RU" dirty="0"/>
          </a:p>
        </p:txBody>
      </p:sp>
      <p:pic>
        <p:nvPicPr>
          <p:cNvPr id="4" name="Рисунок 3" descr="C:\Users\user\Desktop\0013-044-Kto-risuet-tak-iskusno-CHto-za-chudo-fantazery-Ledjanoj-risunok.jpg"/>
          <p:cNvPicPr/>
          <p:nvPr/>
        </p:nvPicPr>
        <p:blipFill>
          <a:blip r:embed="rId2" cstate="print"/>
          <a:srcRect l="6073" t="13564" r="7692" b="4521"/>
          <a:stretch>
            <a:fillRect/>
          </a:stretch>
        </p:blipFill>
        <p:spPr bwMode="auto">
          <a:xfrm>
            <a:off x="5508104" y="2571744"/>
            <a:ext cx="2635796" cy="3953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D:\Солнышко\разные презентации\узоры на окне\DSC02974.JPG"/>
          <p:cNvPicPr/>
          <p:nvPr/>
        </p:nvPicPr>
        <p:blipFill>
          <a:blip r:embed="rId3" cstate="print">
            <a:lum bright="-30000" contrast="30000"/>
          </a:blip>
          <a:srcRect/>
          <a:stretch>
            <a:fillRect/>
          </a:stretch>
        </p:blipFill>
        <p:spPr bwMode="auto">
          <a:xfrm>
            <a:off x="500034" y="2786058"/>
            <a:ext cx="3639918" cy="36672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user\Desktop\0013-044-Kto-risuet-tak-iskusno-CHto-za-chudo-fantazery-Ledjanoj-risunok.jpg"/>
          <p:cNvPicPr/>
          <p:nvPr/>
        </p:nvPicPr>
        <p:blipFill>
          <a:blip r:embed="rId2" cstate="print"/>
          <a:srcRect l="6073" t="13564" r="7692" b="4521"/>
          <a:stretch>
            <a:fillRect/>
          </a:stretch>
        </p:blipFill>
        <p:spPr bwMode="auto">
          <a:xfrm>
            <a:off x="428596" y="642918"/>
            <a:ext cx="8286808" cy="57864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Как появляются снежные узоры на окнах?</a:t>
            </a:r>
            <a:br>
              <a:rPr lang="ru-RU" b="1" dirty="0" smtClean="0">
                <a:solidFill>
                  <a:srgbClr val="0070C0"/>
                </a:solidFill>
              </a:rPr>
            </a:b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D:\Солнышко\разные презентации\узоры на окне\DSC02967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83568" y="1628800"/>
            <a:ext cx="6552728" cy="46805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4900618" cy="6072230"/>
          </a:xfrm>
        </p:spPr>
        <p:txBody>
          <a:bodyPr>
            <a:normAutofit/>
          </a:bodyPr>
          <a:lstStyle/>
          <a:p>
            <a:r>
              <a:rPr lang="ru-RU" dirty="0" smtClean="0"/>
              <a:t>Зимой воздух около оконных стекол сильно охлаждается и часть водяных паров из него оседают на холодные стекла в виде кристалликов льда. Затем эти кристаллики начинают ветвиться и разрастаться, «рисуя» на стекле снежные (морозные) узоры. </a:t>
            </a:r>
            <a:endParaRPr lang="ru-RU" dirty="0"/>
          </a:p>
        </p:txBody>
      </p:sp>
      <p:pic>
        <p:nvPicPr>
          <p:cNvPr id="4" name="Содержимое 3" descr="D:\Солнышко\разные презентации\узоры на окне\DSC02967.JP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643570" y="785794"/>
            <a:ext cx="2878610" cy="47863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6314" y="1000108"/>
            <a:ext cx="4014758" cy="4143404"/>
          </a:xfrm>
        </p:spPr>
        <p:txBody>
          <a:bodyPr>
            <a:noAutofit/>
          </a:bodyPr>
          <a:lstStyle/>
          <a:p>
            <a:r>
              <a:rPr lang="ru-RU" sz="2800" dirty="0" smtClean="0"/>
              <a:t>Для того чтобы началась кристаллизация, первым ледяным кристалликам нужно на чем-то осесть. Пусть это будет пылинка. Или след от тряпки, которой протирали окна.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C:\Users\user\Desktop\0013-044-Kto-risuet-tak-iskusno-CHto-za-chudo-fantazery-Ledjanoj-risunok.jpg"/>
          <p:cNvPicPr/>
          <p:nvPr/>
        </p:nvPicPr>
        <p:blipFill>
          <a:blip r:embed="rId2" cstate="print"/>
          <a:srcRect l="6073" t="13564" r="7692" b="4521"/>
          <a:stretch>
            <a:fillRect/>
          </a:stretch>
        </p:blipFill>
        <p:spPr bwMode="auto">
          <a:xfrm>
            <a:off x="642910" y="642918"/>
            <a:ext cx="4143404" cy="54537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589</Words>
  <Application>Microsoft Office PowerPoint</Application>
  <PresentationFormat>Экран (4:3)</PresentationFormat>
  <Paragraphs>85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Слайд 1</vt:lpstr>
      <vt:lpstr>Тема проекта: «Почему на окнах зимой появляются морозные узоры?»</vt:lpstr>
      <vt:lpstr>Цель исследования:  выяснить, почему зимой на окнах часто появляются причудливые морозные узоры. </vt:lpstr>
      <vt:lpstr>Слайд 4</vt:lpstr>
      <vt:lpstr>Гипотеза:</vt:lpstr>
      <vt:lpstr>Слайд 6</vt:lpstr>
      <vt:lpstr>Как появляются снежные узоры на окнах? </vt:lpstr>
      <vt:lpstr>Слайд 8</vt:lpstr>
      <vt:lpstr>Для того чтобы началась кристаллизация, первым ледяным кристалликам нужно на чем-то осесть. Пусть это будет пылинка. Или след от тряпки, которой протирали окна.</vt:lpstr>
      <vt:lpstr>Слайд 10</vt:lpstr>
      <vt:lpstr>На всех ли окнах появляются морозные узоры? </vt:lpstr>
      <vt:lpstr>Слайд 12</vt:lpstr>
      <vt:lpstr>Какие бывают морозные узоры?</vt:lpstr>
      <vt:lpstr>Дендриты (древовидные образования). </vt:lpstr>
      <vt:lpstr>Дендриты на зеркале нашей машине</vt:lpstr>
      <vt:lpstr>Слайд 16</vt:lpstr>
      <vt:lpstr>Трихиты (волокнистые формы).</vt:lpstr>
      <vt:lpstr>Слайд 18</vt:lpstr>
      <vt:lpstr>Трихиты на стекле в машине у папы.</vt:lpstr>
      <vt:lpstr>Морозные узоры на автомобиле </vt:lpstr>
      <vt:lpstr>Слайд 21</vt:lpstr>
      <vt:lpstr>Слайд 22</vt:lpstr>
      <vt:lpstr>Когда образуются дивные картины из ледяных кристаллов? </vt:lpstr>
      <vt:lpstr>Слайд 24</vt:lpstr>
      <vt:lpstr>Народные приметы </vt:lpstr>
      <vt:lpstr>Анализ наблюдений и выводы </vt:lpstr>
      <vt:lpstr>Анализ наблюдений и выводы </vt:lpstr>
      <vt:lpstr>Слайд 28</vt:lpstr>
      <vt:lpstr>Вологодские кружева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проекта: «Почему на окнах зимой появляются морозные узоры?»</dc:title>
  <dc:creator>Инна Алексеевна</dc:creator>
  <cp:lastModifiedBy>Инна Алексеевна</cp:lastModifiedBy>
  <cp:revision>20</cp:revision>
  <dcterms:created xsi:type="dcterms:W3CDTF">2016-02-13T08:33:45Z</dcterms:created>
  <dcterms:modified xsi:type="dcterms:W3CDTF">2016-02-26T06:19:14Z</dcterms:modified>
</cp:coreProperties>
</file>