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11" r:id="rId2"/>
    <p:sldId id="297" r:id="rId3"/>
    <p:sldId id="296" r:id="rId4"/>
    <p:sldId id="295" r:id="rId5"/>
    <p:sldId id="258" r:id="rId6"/>
    <p:sldId id="259" r:id="rId7"/>
    <p:sldId id="298" r:id="rId8"/>
    <p:sldId id="260" r:id="rId9"/>
    <p:sldId id="261" r:id="rId10"/>
    <p:sldId id="300" r:id="rId11"/>
    <p:sldId id="299" r:id="rId12"/>
    <p:sldId id="262" r:id="rId13"/>
    <p:sldId id="308" r:id="rId14"/>
    <p:sldId id="263" r:id="rId15"/>
    <p:sldId id="310" r:id="rId16"/>
    <p:sldId id="309" r:id="rId17"/>
    <p:sldId id="306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dmin" initials="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99CC"/>
    <a:srgbClr val="66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22" autoAdjust="0"/>
    <p:restoredTop sz="94640" autoAdjust="0"/>
  </p:normalViewPr>
  <p:slideViewPr>
    <p:cSldViewPr>
      <p:cViewPr varScale="1">
        <p:scale>
          <a:sx n="70" d="100"/>
          <a:sy n="70" d="100"/>
        </p:scale>
        <p:origin x="1392" y="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F18FA8-4675-4150-A066-6DAF4EF77F6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95955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0BE1D6-8D55-4549-A9A8-8E59529CCC0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83043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0BE1D6-8D55-4549-A9A8-8E59529CCC0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54347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0BE1D6-8D55-4549-A9A8-8E59529CCC0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588656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0BE1D6-8D55-4549-A9A8-8E59529CCC0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26673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0BE1D6-8D55-4549-A9A8-8E59529CCC0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93729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0BE1D6-8D55-4549-A9A8-8E59529CCC0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7104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4A0717-D7A6-4865-95AF-848E837EC75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95348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A31B7C-12FA-486A-8A87-7B043D22B53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5899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350C628-44BE-4A86-B93E-C45AC3447B4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77992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852F2D-3D60-453A-852F-F87A87838D9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09374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193F12-3563-4FB8-9A9A-CF8F8541F32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47588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2B795E-EFB4-4F2C-B1F1-22A5E564666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3321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D93082-CBA0-48EB-96FA-C9C64F1735D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04065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08F09B-3A23-40F2-9B0C-51A490D9FBC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81813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0BA5D3-CF56-4830-975A-F6F45B156E0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72566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40158F-CCD4-40CB-8552-D6EFE3D87D3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93155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50BE1D6-8D55-4549-A9A8-8E59529CCC0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303568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66442" y="1447800"/>
            <a:ext cx="7954030" cy="1981200"/>
          </a:xfrm>
        </p:spPr>
        <p:txBody>
          <a:bodyPr/>
          <a:lstStyle/>
          <a:p>
            <a:r>
              <a:rPr lang="ru-RU" sz="6600" dirty="0">
                <a:solidFill>
                  <a:srgbClr val="FF0000"/>
                </a:solidFill>
                <a:latin typeface="Monotype Corsiva" pitchFamily="66" charset="0"/>
              </a:rPr>
              <a:t>Россия  - наша Родина. </a:t>
            </a:r>
            <a:endParaRPr lang="ru-RU" sz="66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148064" y="3657600"/>
            <a:ext cx="3240360" cy="23622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Выполнила: воспитатель</a:t>
            </a:r>
          </a:p>
          <a:p>
            <a:r>
              <a:rPr lang="ru-RU" sz="2800" dirty="0" smtClean="0"/>
              <a:t>ГБДОУ д/с № 10</a:t>
            </a:r>
          </a:p>
          <a:p>
            <a:r>
              <a:rPr lang="ru-RU" sz="2800" dirty="0" smtClean="0"/>
              <a:t>Новикова Е.Л.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6162984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57189"/>
            <a:ext cx="7666111" cy="6500812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20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0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нежинки так прекрасны и легки,</a:t>
            </a:r>
            <a:br>
              <a:rPr lang="ru-RU" sz="20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как совершенны у ромашки лепестки, </a:t>
            </a:r>
            <a:br>
              <a:rPr lang="ru-RU" sz="20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 на доске строка написанная мелом,</a:t>
            </a:r>
            <a:br>
              <a:rPr lang="ru-RU" sz="20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мы говорим сейчас о цвете:…….(белом)</a:t>
            </a:r>
            <a:br>
              <a:rPr lang="ru-RU" sz="20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0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покойны и чисты рек русских воды</a:t>
            </a:r>
            <a:br>
              <a:rPr lang="ru-RU" sz="20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прозрачны и светлы как вечер зимний</a:t>
            </a:r>
            <a:br>
              <a:rPr lang="ru-RU" sz="20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благородны и просторны неба своды</a:t>
            </a:r>
            <a:br>
              <a:rPr lang="ru-RU" sz="20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художник их раскрасил в :    …….(синий)</a:t>
            </a:r>
            <a:br>
              <a:rPr lang="ru-RU" sz="20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0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оссия  много войн пережила</a:t>
            </a:r>
            <a:br>
              <a:rPr lang="ru-RU" sz="20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наши деды умирали не напрасно</a:t>
            </a:r>
            <a:br>
              <a:rPr lang="ru-RU" sz="20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верность родине их к славе привела</a:t>
            </a:r>
            <a:br>
              <a:rPr lang="ru-RU" sz="20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 знаменем победы ярко …..(красным</a:t>
            </a:r>
            <a:r>
              <a:rPr lang="ru-RU" sz="1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1400" b="0" dirty="0" smtClean="0"/>
              <a:t/>
            </a:r>
            <a:br>
              <a:rPr lang="ru-RU" sz="1400" b="0" dirty="0" smtClean="0"/>
            </a:br>
            <a:r>
              <a:rPr lang="ru-RU" sz="1400" b="0" dirty="0" smtClean="0"/>
              <a:t/>
            </a:r>
            <a:br>
              <a:rPr lang="ru-RU" sz="1400" b="0" dirty="0" smtClean="0"/>
            </a:br>
            <a:r>
              <a:rPr lang="ru-RU" sz="1400" b="0" dirty="0" smtClean="0"/>
              <a:t/>
            </a:r>
            <a:br>
              <a:rPr lang="ru-RU" sz="1400" b="0" dirty="0" smtClean="0"/>
            </a:br>
            <a:endParaRPr lang="ru-RU" sz="1400" b="0" dirty="0"/>
          </a:p>
        </p:txBody>
      </p:sp>
      <p:sp>
        <p:nvSpPr>
          <p:cNvPr id="11267" name="Текст 2"/>
          <p:cNvSpPr>
            <a:spLocks noGrp="1"/>
          </p:cNvSpPr>
          <p:nvPr>
            <p:ph type="body" idx="1"/>
          </p:nvPr>
        </p:nvSpPr>
        <p:spPr>
          <a:xfrm>
            <a:off x="642938" y="357189"/>
            <a:ext cx="8033518" cy="1343620"/>
          </a:xfrm>
        </p:spPr>
        <p:txBody>
          <a:bodyPr/>
          <a:lstStyle/>
          <a:p>
            <a:pPr eaLnBrk="1" hangingPunct="1"/>
            <a:endParaRPr lang="ru-RU" dirty="0" smtClean="0">
              <a:solidFill>
                <a:srgbClr val="FF99CC"/>
              </a:solidFill>
            </a:endParaRPr>
          </a:p>
          <a:p>
            <a:pPr eaLnBrk="1" hangingPunct="1"/>
            <a:r>
              <a:rPr lang="ru-RU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Для того, чтобы понять что означают цвета нашего флага, я предлагаю вам отгадать загадку:</a:t>
            </a:r>
          </a:p>
          <a:p>
            <a:pPr eaLnBrk="1" hangingPunct="1"/>
            <a:endParaRPr lang="ru-RU" dirty="0" smtClean="0"/>
          </a:p>
        </p:txBody>
      </p:sp>
    </p:spTree>
  </p:cSld>
  <p:clrMapOvr>
    <a:masterClrMapping/>
  </p:clrMapOvr>
  <p:transition advTm="45734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620689"/>
            <a:ext cx="7088832" cy="5018112"/>
          </a:xfrm>
        </p:spPr>
        <p:txBody>
          <a:bodyPr>
            <a:noAutofit/>
          </a:bodyPr>
          <a:lstStyle/>
          <a:p>
            <a:pPr eaLnBrk="1" hangingPunct="1"/>
            <a:r>
              <a:rPr lang="ru-RU" sz="4000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Г</a:t>
            </a:r>
            <a:r>
              <a:rPr lang="ru-RU" sz="4000" cap="none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лавный город </a:t>
            </a:r>
            <a:r>
              <a:rPr lang="ru-RU" sz="4000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Р</a:t>
            </a:r>
            <a:r>
              <a:rPr lang="ru-RU" sz="4000" cap="none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оссии</a:t>
            </a:r>
            <a:r>
              <a:rPr lang="ru-RU" sz="4000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 – М</a:t>
            </a:r>
            <a:r>
              <a:rPr lang="ru-RU" sz="4000" cap="none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осква</a:t>
            </a:r>
            <a:r>
              <a:rPr lang="ru-RU" sz="4000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. З</a:t>
            </a:r>
            <a:r>
              <a:rPr lang="ru-RU" sz="4000" cap="none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десь располагается правительство и глава государства – президент.</a:t>
            </a:r>
          </a:p>
          <a:p>
            <a:pPr eaLnBrk="1" hangingPunct="1"/>
            <a:r>
              <a:rPr lang="ru-RU" sz="4000" cap="none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Сердце Москвы – Красная площадь с древним кремлём.</a:t>
            </a:r>
          </a:p>
        </p:txBody>
      </p:sp>
    </p:spTree>
  </p:cSld>
  <p:clrMapOvr>
    <a:masterClrMapping/>
  </p:clrMapOvr>
  <p:transition advTm="14328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4"/>
          <p:cNvSpPr txBox="1">
            <a:spLocks noChangeArrowheads="1"/>
          </p:cNvSpPr>
          <p:nvPr/>
        </p:nvSpPr>
        <p:spPr bwMode="auto">
          <a:xfrm>
            <a:off x="250825" y="333375"/>
            <a:ext cx="16732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i="1">
                <a:solidFill>
                  <a:srgbClr val="FF0000"/>
                </a:solidFill>
              </a:rPr>
              <a:t>Москва</a:t>
            </a:r>
          </a:p>
        </p:txBody>
      </p:sp>
      <p:sp>
        <p:nvSpPr>
          <p:cNvPr id="14339" name="Text Box 5"/>
          <p:cNvSpPr txBox="1">
            <a:spLocks noChangeArrowheads="1"/>
          </p:cNvSpPr>
          <p:nvPr/>
        </p:nvSpPr>
        <p:spPr bwMode="auto">
          <a:xfrm>
            <a:off x="684213" y="5084763"/>
            <a:ext cx="511175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chemeClr val="accent2"/>
                </a:solidFill>
              </a:rPr>
              <a:t>Москва – это Красная площадь.</a:t>
            </a:r>
          </a:p>
          <a:p>
            <a:r>
              <a:rPr lang="ru-RU">
                <a:solidFill>
                  <a:schemeClr val="accent2"/>
                </a:solidFill>
              </a:rPr>
              <a:t>Москва – это башни Кремля.</a:t>
            </a:r>
          </a:p>
          <a:p>
            <a:r>
              <a:rPr lang="ru-RU">
                <a:solidFill>
                  <a:schemeClr val="accent2"/>
                </a:solidFill>
              </a:rPr>
              <a:t>Москва – это сердце России,</a:t>
            </a:r>
          </a:p>
          <a:p>
            <a:r>
              <a:rPr lang="ru-RU">
                <a:solidFill>
                  <a:schemeClr val="accent2"/>
                </a:solidFill>
              </a:rPr>
              <a:t>Которое любит тебя.</a:t>
            </a:r>
          </a:p>
          <a:p>
            <a:endParaRPr lang="ru-RU">
              <a:solidFill>
                <a:schemeClr val="accent2"/>
              </a:solidFill>
            </a:endParaRPr>
          </a:p>
        </p:txBody>
      </p:sp>
      <p:pic>
        <p:nvPicPr>
          <p:cNvPr id="14340" name="Picture 6" descr="moscow_0004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975" y="115888"/>
            <a:ext cx="6624638" cy="4967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7" descr="герб Москвы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1052513"/>
            <a:ext cx="1665288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1547"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95536" y="476672"/>
            <a:ext cx="7704856" cy="5771735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В </a:t>
            </a:r>
            <a:r>
              <a:rPr lang="ru-RU" sz="4000" dirty="0">
                <a:solidFill>
                  <a:srgbClr val="FF0000"/>
                </a:solidFill>
              </a:rPr>
              <a:t>Р</a:t>
            </a:r>
            <a:r>
              <a:rPr lang="ru-RU" sz="4000" dirty="0" smtClean="0">
                <a:solidFill>
                  <a:srgbClr val="FF0000"/>
                </a:solidFill>
              </a:rPr>
              <a:t>оссии великое множество городов: маленьких и больших. Второй после Москвы по значению и размеру – город Санкт-Петербург. Его называют городом музеев, и уникальных памятников истории.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50497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4"/>
          <p:cNvSpPr txBox="1">
            <a:spLocks noChangeArrowheads="1"/>
          </p:cNvSpPr>
          <p:nvPr/>
        </p:nvSpPr>
        <p:spPr bwMode="auto">
          <a:xfrm>
            <a:off x="87313" y="179388"/>
            <a:ext cx="417353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i="1">
                <a:solidFill>
                  <a:srgbClr val="FF0000"/>
                </a:solidFill>
              </a:rPr>
              <a:t>Санкт - Петербург</a:t>
            </a:r>
          </a:p>
        </p:txBody>
      </p:sp>
      <p:pic>
        <p:nvPicPr>
          <p:cNvPr id="15363" name="Picture 5" descr="герб санкт-петербург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836613"/>
            <a:ext cx="1809750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4" name="Text Box 6"/>
          <p:cNvSpPr txBox="1">
            <a:spLocks noChangeArrowheads="1"/>
          </p:cNvSpPr>
          <p:nvPr/>
        </p:nvSpPr>
        <p:spPr bwMode="auto">
          <a:xfrm>
            <a:off x="179388" y="5516563"/>
            <a:ext cx="8713787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chemeClr val="accent2"/>
                </a:solidFill>
              </a:rPr>
              <a:t>Он царя Петра творенье,     Кораблей заморских флаги,</a:t>
            </a:r>
            <a:r>
              <a:rPr lang="ru-RU"/>
              <a:t> </a:t>
            </a:r>
            <a:r>
              <a:rPr lang="ru-RU">
                <a:solidFill>
                  <a:schemeClr val="accent2"/>
                </a:solidFill>
              </a:rPr>
              <a:t>Город славы, город сад.     Вдоль Невы дворцов парад.</a:t>
            </a:r>
          </a:p>
          <a:p>
            <a:endParaRPr lang="ru-RU">
              <a:solidFill>
                <a:schemeClr val="accent2"/>
              </a:solidFill>
            </a:endParaRPr>
          </a:p>
        </p:txBody>
      </p:sp>
      <p:pic>
        <p:nvPicPr>
          <p:cNvPr id="15365" name="Picture 7" descr="spb_0002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0" y="1143000"/>
            <a:ext cx="6264275" cy="407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Рисунок 5" descr="1793_content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88" y="3429000"/>
            <a:ext cx="1768475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4515">
    <p:pull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58001"/>
          </a:xfrm>
        </p:spPr>
      </p:pic>
    </p:spTree>
    <p:extLst>
      <p:ext uri="{BB962C8B-B14F-4D97-AF65-F5344CB8AC3E}">
        <p14:creationId xmlns:p14="http://schemas.microsoft.com/office/powerpoint/2010/main" val="7574571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404664"/>
            <a:ext cx="8136904" cy="4195481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На территории нашего большого государства проживает более 180 народов. Самый многочисленный из них – русские. У каждого народа своя история, язык, обычаи, праздники национальные костюмы. Но все граждане нашей страны – россияне, а язык общения между ними – русский.</a:t>
            </a:r>
          </a:p>
          <a:p>
            <a:endParaRPr lang="ru-RU" sz="32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ru-RU" sz="3200" dirty="0" smtClean="0">
              <a:solidFill>
                <a:srgbClr val="FF0000"/>
              </a:solidFill>
            </a:endParaRPr>
          </a:p>
          <a:p>
            <a:endParaRPr lang="ru-RU" sz="3200" dirty="0">
              <a:solidFill>
                <a:srgbClr val="FF0000"/>
              </a:solidFill>
            </a:endParaRPr>
          </a:p>
          <a:p>
            <a:endParaRPr lang="ru-RU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79000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643508"/>
            <a:ext cx="8579296" cy="6097860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Вывод: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Россия – великая страна, которая имеет богатую и славную историю. Мы граждане  многонациональной страны, которые должны гордиться своей страной, её традициями, культурным наследием. </a:t>
            </a:r>
            <a:br>
              <a:rPr lang="ru-RU" sz="2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ru-RU" sz="2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ru-RU" sz="2000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Еврей и тувинец, бурят и удмурт,</a:t>
            </a:r>
            <a:br>
              <a:rPr lang="ru-RU" sz="2000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ru-RU" sz="2000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Русский, татарин, башкир и якут.</a:t>
            </a:r>
            <a:br>
              <a:rPr lang="ru-RU" sz="2000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ru-RU" sz="2000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Разных народов большая семья,</a:t>
            </a:r>
            <a:br>
              <a:rPr lang="ru-RU" sz="2000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ru-RU" sz="2000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и этим гордиться должны мы друзья.</a:t>
            </a:r>
            <a:br>
              <a:rPr lang="ru-RU" sz="2000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ru-RU" sz="2000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/>
            </a:r>
            <a:br>
              <a:rPr lang="ru-RU" sz="2000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ru-RU" sz="2000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Россией зовётся общий наш дом,</a:t>
            </a:r>
            <a:br>
              <a:rPr lang="ru-RU" sz="2000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ru-RU" sz="2000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пусть будет уютно каждому в нём.</a:t>
            </a:r>
            <a:br>
              <a:rPr lang="ru-RU" sz="2000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ru-RU" sz="2000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Любые трудности мы осилим</a:t>
            </a:r>
            <a:br>
              <a:rPr lang="ru-RU" sz="2000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ru-RU" sz="2000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и только в единстве сила России.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50179" name="Picture 6" descr="4a4ca0b61c252c3c97d2b2265ac9550b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3933056"/>
            <a:ext cx="2976330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2861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>
          <a:xfrm>
            <a:off x="0" y="500042"/>
            <a:ext cx="9044022" cy="865188"/>
          </a:xfrm>
        </p:spPr>
        <p:txBody>
          <a:bodyPr/>
          <a:lstStyle/>
          <a:p>
            <a:pPr eaLnBrk="1" hangingPunct="1"/>
            <a:r>
              <a:rPr lang="ru-RU" sz="8000" dirty="0" smtClean="0">
                <a:solidFill>
                  <a:srgbClr val="FF0000"/>
                </a:solidFill>
                <a:latin typeface="Monotype Corsiva" pitchFamily="66" charset="0"/>
              </a:rPr>
              <a:t>Россия  - наша Родина. </a:t>
            </a:r>
          </a:p>
        </p:txBody>
      </p:sp>
      <p:pic>
        <p:nvPicPr>
          <p:cNvPr id="2051" name="Picture 5" descr="other_0029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571612"/>
            <a:ext cx="8493733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0078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</a:br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</a:br>
            <a:endParaRPr lang="ru-RU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866442" y="1124744"/>
            <a:ext cx="6945918" cy="4514056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М</a:t>
            </a:r>
            <a:r>
              <a:rPr lang="ru-RU" sz="3200" cap="none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ы</a:t>
            </a:r>
            <a:r>
              <a:rPr lang="ru-RU" sz="3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3200" cap="none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живём в </a:t>
            </a:r>
            <a:r>
              <a:rPr lang="ru-RU" sz="3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Р</a:t>
            </a:r>
            <a:r>
              <a:rPr lang="ru-RU" sz="3200" cap="none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оссии</a:t>
            </a:r>
            <a:r>
              <a:rPr lang="ru-RU" sz="3200" cap="none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.</a:t>
            </a:r>
            <a:r>
              <a:rPr lang="ru-RU" sz="3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endParaRPr lang="ru-RU" sz="3200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r>
              <a:rPr lang="ru-RU" sz="3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Е</a:t>
            </a:r>
            <a:r>
              <a:rPr lang="ru-RU" sz="3200" cap="none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ё легко найти на карте: это самая большая страна в мире. Она находится сразу на двух частях света – Европе и Азии.</a:t>
            </a:r>
          </a:p>
          <a:p>
            <a:r>
              <a:rPr lang="ru-RU" sz="3200" cap="none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Главные символы страны: флаг, герб и гимн.</a:t>
            </a:r>
            <a:endParaRPr lang="ru-RU" sz="3200" cap="none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ransition advTm="10125">
    <p:wipe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Подзаголовок 3"/>
          <p:cNvSpPr>
            <a:spLocks noGrp="1"/>
          </p:cNvSpPr>
          <p:nvPr>
            <p:ph type="subTitle" idx="1"/>
          </p:nvPr>
        </p:nvSpPr>
        <p:spPr>
          <a:xfrm>
            <a:off x="785813" y="1785938"/>
            <a:ext cx="7715250" cy="4572000"/>
          </a:xfrm>
        </p:spPr>
        <p:txBody>
          <a:bodyPr/>
          <a:lstStyle/>
          <a:p>
            <a:pPr eaLnBrk="1" hangingPunct="1"/>
            <a:endParaRPr lang="ru-RU" sz="3600" dirty="0" smtClean="0">
              <a:solidFill>
                <a:srgbClr val="FF0000"/>
              </a:solidFill>
            </a:endParaRPr>
          </a:p>
          <a:p>
            <a:pPr eaLnBrk="1" hangingPunct="1"/>
            <a:r>
              <a:rPr lang="ru-RU" sz="3600" dirty="0" smtClean="0">
                <a:solidFill>
                  <a:srgbClr val="FF0000"/>
                </a:solidFill>
              </a:rPr>
              <a:t>Россия</a:t>
            </a:r>
          </a:p>
          <a:p>
            <a:pPr eaLnBrk="1" hangingPunct="1"/>
            <a:r>
              <a:rPr lang="ru-RU" sz="3600" dirty="0" smtClean="0">
                <a:solidFill>
                  <a:srgbClr val="FF0000"/>
                </a:solidFill>
              </a:rPr>
              <a:t>Родина</a:t>
            </a:r>
          </a:p>
          <a:p>
            <a:pPr eaLnBrk="1" hangingPunct="1"/>
            <a:r>
              <a:rPr lang="ru-RU" sz="3600" dirty="0" smtClean="0">
                <a:solidFill>
                  <a:srgbClr val="FF0000"/>
                </a:solidFill>
              </a:rPr>
              <a:t>Государственные символы</a:t>
            </a:r>
          </a:p>
          <a:p>
            <a:pPr eaLnBrk="1" hangingPunct="1"/>
            <a:r>
              <a:rPr lang="ru-RU" sz="3600" dirty="0" smtClean="0">
                <a:solidFill>
                  <a:srgbClr val="FF0000"/>
                </a:solidFill>
              </a:rPr>
              <a:t>Столица</a:t>
            </a:r>
          </a:p>
          <a:p>
            <a:pPr eaLnBrk="1" hangingPunct="1"/>
            <a:r>
              <a:rPr lang="ru-RU" sz="3600" dirty="0" smtClean="0">
                <a:solidFill>
                  <a:srgbClr val="FF0000"/>
                </a:solidFill>
              </a:rPr>
              <a:t>Президент</a:t>
            </a:r>
          </a:p>
          <a:p>
            <a:pPr eaLnBrk="1" hangingPunct="1"/>
            <a:endParaRPr lang="ru-RU" dirty="0" smtClean="0"/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866442" y="908721"/>
            <a:ext cx="6620968" cy="936103"/>
          </a:xfrm>
        </p:spPr>
        <p:txBody>
          <a:bodyPr/>
          <a:lstStyle/>
          <a:p>
            <a:r>
              <a:rPr lang="ru-RU" sz="5400" dirty="0" smtClean="0"/>
              <a:t>Что такое?</a:t>
            </a:r>
            <a:endParaRPr lang="ru-RU" sz="5400" dirty="0"/>
          </a:p>
        </p:txBody>
      </p:sp>
    </p:spTree>
  </p:cSld>
  <p:clrMapOvr>
    <a:masterClrMapping/>
  </p:clrMapOvr>
  <p:transition advTm="11688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4"/>
          <p:cNvSpPr txBox="1">
            <a:spLocks noChangeArrowheads="1"/>
          </p:cNvSpPr>
          <p:nvPr/>
        </p:nvSpPr>
        <p:spPr bwMode="auto">
          <a:xfrm>
            <a:off x="179388" y="4797425"/>
            <a:ext cx="8964612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solidFill>
                <a:schemeClr val="accent2"/>
              </a:solidFill>
            </a:endParaRPr>
          </a:p>
          <a:p>
            <a:endParaRPr lang="ru-RU">
              <a:solidFill>
                <a:schemeClr val="accent2"/>
              </a:solidFill>
            </a:endParaRPr>
          </a:p>
          <a:p>
            <a:r>
              <a:rPr lang="ru-RU">
                <a:solidFill>
                  <a:schemeClr val="accent2"/>
                </a:solidFill>
              </a:rPr>
              <a:t>Что мы Родиной зовём?       Наши праздники и песни,</a:t>
            </a:r>
          </a:p>
          <a:p>
            <a:r>
              <a:rPr lang="ru-RU">
                <a:solidFill>
                  <a:schemeClr val="accent2"/>
                </a:solidFill>
              </a:rPr>
              <a:t>Поле с тонким колоском,      Тёплый вечер за окном.</a:t>
            </a:r>
          </a:p>
          <a:p>
            <a:endParaRPr lang="ru-RU">
              <a:solidFill>
                <a:schemeClr val="accent2"/>
              </a:solidFill>
            </a:endParaRPr>
          </a:p>
          <a:p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388" y="260648"/>
            <a:ext cx="8319744" cy="5353252"/>
          </a:xfrm>
          <a:prstGeom prst="rect">
            <a:avLst/>
          </a:prstGeom>
        </p:spPr>
      </p:pic>
    </p:spTree>
  </p:cSld>
  <p:clrMapOvr>
    <a:masterClrMapping/>
  </p:clrMapOvr>
  <p:transition advTm="9813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4"/>
          <p:cNvSpPr txBox="1">
            <a:spLocks noChangeArrowheads="1"/>
          </p:cNvSpPr>
          <p:nvPr/>
        </p:nvSpPr>
        <p:spPr bwMode="auto">
          <a:xfrm>
            <a:off x="179388" y="5661025"/>
            <a:ext cx="8964612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chemeClr val="accent2"/>
                </a:solidFill>
              </a:rPr>
              <a:t>Что мы Родиной зовём?          И под небом синим-синим</a:t>
            </a:r>
          </a:p>
          <a:p>
            <a:r>
              <a:rPr lang="ru-RU">
                <a:solidFill>
                  <a:schemeClr val="accent2"/>
                </a:solidFill>
              </a:rPr>
              <a:t>Всё, что в сердце бережём,     Флаг России над Кремлём.</a:t>
            </a:r>
          </a:p>
          <a:p>
            <a:endParaRPr lang="ru-RU">
              <a:solidFill>
                <a:schemeClr val="accent2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01501"/>
            <a:ext cx="8496944" cy="5559524"/>
          </a:xfrm>
          <a:prstGeom prst="rect">
            <a:avLst/>
          </a:prstGeom>
        </p:spPr>
      </p:pic>
    </p:spTree>
  </p:cSld>
  <p:clrMapOvr>
    <a:masterClrMapping/>
  </p:clrMapOvr>
  <p:transition advTm="10250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ctrTitle"/>
          </p:nvPr>
        </p:nvSpPr>
        <p:spPr>
          <a:xfrm>
            <a:off x="685800" y="571500"/>
            <a:ext cx="8350696" cy="2071688"/>
          </a:xfrm>
        </p:spPr>
        <p:txBody>
          <a:bodyPr/>
          <a:lstStyle/>
          <a:p>
            <a:pPr eaLnBrk="1" hangingPunct="1"/>
            <a:r>
              <a:rPr lang="ru-RU" sz="54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Monotype Corsiva" pitchFamily="66" charset="0"/>
              </a:rPr>
              <a:t>Государственными символами страны являются: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286125"/>
            <a:ext cx="6400800" cy="3571875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  <a:defRPr/>
            </a:pPr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ГЕРБ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ФЛАГ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ГИМН</a:t>
            </a:r>
            <a:endParaRPr lang="ru-RU" sz="5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8422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4"/>
          <p:cNvSpPr txBox="1">
            <a:spLocks noChangeArrowheads="1"/>
          </p:cNvSpPr>
          <p:nvPr/>
        </p:nvSpPr>
        <p:spPr bwMode="auto">
          <a:xfrm>
            <a:off x="611188" y="333375"/>
            <a:ext cx="2850267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3200" i="1" dirty="0" smtClean="0">
              <a:solidFill>
                <a:srgbClr val="FF0000"/>
              </a:solidFill>
            </a:endParaRPr>
          </a:p>
          <a:p>
            <a:r>
              <a:rPr lang="ru-RU" sz="3200" i="1" dirty="0" smtClean="0">
                <a:solidFill>
                  <a:srgbClr val="FF0000"/>
                </a:solidFill>
              </a:rPr>
              <a:t>Герб  </a:t>
            </a:r>
            <a:r>
              <a:rPr lang="ru-RU" sz="3200" i="1" dirty="0">
                <a:solidFill>
                  <a:srgbClr val="FF0000"/>
                </a:solidFill>
              </a:rPr>
              <a:t>России</a:t>
            </a:r>
          </a:p>
        </p:txBody>
      </p:sp>
      <p:sp>
        <p:nvSpPr>
          <p:cNvPr id="9219" name="Text Box 5"/>
          <p:cNvSpPr txBox="1">
            <a:spLocks noChangeArrowheads="1"/>
          </p:cNvSpPr>
          <p:nvPr/>
        </p:nvSpPr>
        <p:spPr bwMode="auto">
          <a:xfrm>
            <a:off x="179388" y="4149080"/>
            <a:ext cx="5076825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solidFill>
                  <a:schemeClr val="accent2"/>
                </a:solidFill>
              </a:rPr>
              <a:t>У России величавой</a:t>
            </a:r>
          </a:p>
          <a:p>
            <a:r>
              <a:rPr lang="ru-RU" dirty="0">
                <a:solidFill>
                  <a:schemeClr val="accent2"/>
                </a:solidFill>
              </a:rPr>
              <a:t>На гербе орёл двуглавый,</a:t>
            </a:r>
          </a:p>
          <a:p>
            <a:r>
              <a:rPr lang="ru-RU" dirty="0">
                <a:solidFill>
                  <a:schemeClr val="accent2"/>
                </a:solidFill>
              </a:rPr>
              <a:t>Чтоб на запад на восток</a:t>
            </a:r>
          </a:p>
          <a:p>
            <a:r>
              <a:rPr lang="ru-RU" dirty="0">
                <a:solidFill>
                  <a:schemeClr val="accent2"/>
                </a:solidFill>
              </a:rPr>
              <a:t>Он смотреть бы сразу мог.</a:t>
            </a:r>
          </a:p>
          <a:p>
            <a:r>
              <a:rPr lang="ru-RU" dirty="0">
                <a:solidFill>
                  <a:schemeClr val="accent2"/>
                </a:solidFill>
              </a:rPr>
              <a:t>Сильный, мудрый он и гордый.</a:t>
            </a:r>
          </a:p>
          <a:p>
            <a:r>
              <a:rPr lang="ru-RU" dirty="0">
                <a:solidFill>
                  <a:schemeClr val="accent2"/>
                </a:solidFill>
              </a:rPr>
              <a:t>Он – России дух свободный.</a:t>
            </a:r>
          </a:p>
        </p:txBody>
      </p:sp>
      <p:pic>
        <p:nvPicPr>
          <p:cNvPr id="9220" name="Picture 6" descr="russi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05302" y="115889"/>
            <a:ext cx="4275185" cy="4609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4031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4"/>
          <p:cNvSpPr txBox="1">
            <a:spLocks noChangeArrowheads="1"/>
          </p:cNvSpPr>
          <p:nvPr/>
        </p:nvSpPr>
        <p:spPr bwMode="auto">
          <a:xfrm>
            <a:off x="323850" y="4725144"/>
            <a:ext cx="3602038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>
                <a:solidFill>
                  <a:schemeClr val="accent2"/>
                </a:solidFill>
              </a:rPr>
              <a:t>Белый цвет – берёзка.</a:t>
            </a:r>
          </a:p>
          <a:p>
            <a:r>
              <a:rPr lang="ru-RU" dirty="0">
                <a:solidFill>
                  <a:schemeClr val="accent2"/>
                </a:solidFill>
              </a:rPr>
              <a:t>Синий - неба цвет.</a:t>
            </a:r>
          </a:p>
          <a:p>
            <a:r>
              <a:rPr lang="ru-RU" dirty="0">
                <a:solidFill>
                  <a:schemeClr val="accent2"/>
                </a:solidFill>
              </a:rPr>
              <a:t>Красная полоска-</a:t>
            </a:r>
          </a:p>
          <a:p>
            <a:r>
              <a:rPr lang="ru-RU" dirty="0">
                <a:solidFill>
                  <a:schemeClr val="accent2"/>
                </a:solidFill>
              </a:rPr>
              <a:t>Солнечный рассвет.</a:t>
            </a:r>
          </a:p>
        </p:txBody>
      </p:sp>
      <p:sp>
        <p:nvSpPr>
          <p:cNvPr id="10243" name="Text Box 5"/>
          <p:cNvSpPr txBox="1">
            <a:spLocks noChangeArrowheads="1"/>
          </p:cNvSpPr>
          <p:nvPr/>
        </p:nvSpPr>
        <p:spPr bwMode="auto">
          <a:xfrm>
            <a:off x="179388" y="115888"/>
            <a:ext cx="3017621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3200" i="1" dirty="0" smtClean="0">
              <a:solidFill>
                <a:srgbClr val="FF0000"/>
              </a:solidFill>
            </a:endParaRPr>
          </a:p>
          <a:p>
            <a:r>
              <a:rPr lang="ru-RU" sz="3200" i="1" dirty="0" smtClean="0">
                <a:solidFill>
                  <a:srgbClr val="FF0000"/>
                </a:solidFill>
              </a:rPr>
              <a:t>Флаг   </a:t>
            </a:r>
            <a:r>
              <a:rPr lang="ru-RU" sz="3200" i="1" dirty="0">
                <a:solidFill>
                  <a:srgbClr val="FF0000"/>
                </a:solidFill>
              </a:rPr>
              <a:t>России</a:t>
            </a:r>
          </a:p>
        </p:txBody>
      </p:sp>
      <p:pic>
        <p:nvPicPr>
          <p:cNvPr id="10244" name="Picture 6" descr="флаг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97009" y="476672"/>
            <a:ext cx="5509370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8718"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Синий и зеленый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Ион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798</TotalTime>
  <Words>343</Words>
  <Application>Microsoft Office PowerPoint</Application>
  <PresentationFormat>Экран (4:3)</PresentationFormat>
  <Paragraphs>57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Arial</vt:lpstr>
      <vt:lpstr>Century Gothic</vt:lpstr>
      <vt:lpstr>Monotype Corsiva</vt:lpstr>
      <vt:lpstr>Times New Roman</vt:lpstr>
      <vt:lpstr>Wingdings 3</vt:lpstr>
      <vt:lpstr>Ион</vt:lpstr>
      <vt:lpstr>Россия  - наша Родина. </vt:lpstr>
      <vt:lpstr>Россия  - наша Родина. </vt:lpstr>
      <vt:lpstr>    </vt:lpstr>
      <vt:lpstr>Что такое?</vt:lpstr>
      <vt:lpstr>Презентация PowerPoint</vt:lpstr>
      <vt:lpstr>Презентация PowerPoint</vt:lpstr>
      <vt:lpstr>Государственными символами страны являются:</vt:lpstr>
      <vt:lpstr>Презентация PowerPoint</vt:lpstr>
      <vt:lpstr>Презентация PowerPoint</vt:lpstr>
      <vt:lpstr>    Снежинки так прекрасны и легки,  как совершенны у ромашки лепестки,  как на доске строка написанная мелом, мы говорим сейчас о цвете:…….(белом)  Спокойны и чисты рек русских воды прозрачны и светлы как вечер зимний и благородны и просторны неба своды художник их раскрасил в :    …….(синий)  Россия  много войн пережила и наши деды умирали не напрасно и верность родине их к славе привела под знаменем победы ярко …..(красным)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Вывод:  Россия – великая страна, которая имеет богатую и славную историю. Мы граждане  многонациональной страны, которые должны гордиться своей страной, её традициями, культурным наследием.   Еврей и тувинец, бурят и удмурт, Русский, татарин, башкир и якут. Разных народов большая семья, и этим гордиться должны мы друзья.  Россией зовётся общий наш дом, пусть будет уютно каждому в нём. Любые трудности мы осилим  и только в единстве сила России. </vt:lpstr>
    </vt:vector>
  </TitlesOfParts>
  <Company>Inc.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Берюхова</dc:creator>
  <cp:lastModifiedBy>User</cp:lastModifiedBy>
  <cp:revision>90</cp:revision>
  <dcterms:created xsi:type="dcterms:W3CDTF">2008-02-07T16:31:21Z</dcterms:created>
  <dcterms:modified xsi:type="dcterms:W3CDTF">2016-11-16T16:33:04Z</dcterms:modified>
</cp:coreProperties>
</file>