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5"/>
  </p:notesMasterIdLst>
  <p:sldIdLst>
    <p:sldId id="256" r:id="rId2"/>
    <p:sldId id="257" r:id="rId3"/>
    <p:sldId id="293" r:id="rId4"/>
    <p:sldId id="258" r:id="rId5"/>
    <p:sldId id="259" r:id="rId6"/>
    <p:sldId id="260" r:id="rId7"/>
    <p:sldId id="274" r:id="rId8"/>
    <p:sldId id="272" r:id="rId9"/>
    <p:sldId id="276" r:id="rId10"/>
    <p:sldId id="275" r:id="rId11"/>
    <p:sldId id="287" r:id="rId12"/>
    <p:sldId id="281" r:id="rId13"/>
    <p:sldId id="280" r:id="rId14"/>
    <p:sldId id="294" r:id="rId15"/>
    <p:sldId id="288" r:id="rId16"/>
    <p:sldId id="296" r:id="rId17"/>
    <p:sldId id="297" r:id="rId18"/>
    <p:sldId id="295" r:id="rId19"/>
    <p:sldId id="290" r:id="rId20"/>
    <p:sldId id="289" r:id="rId21"/>
    <p:sldId id="291" r:id="rId22"/>
    <p:sldId id="264" r:id="rId23"/>
    <p:sldId id="298" r:id="rId24"/>
  </p:sldIdLst>
  <p:sldSz cx="9144000" cy="6858000" type="screen4x3"/>
  <p:notesSz cx="6858000" cy="9144000"/>
  <p:defaultTextStyle>
    <a:defPPr>
      <a:defRPr lang="ru-RU"/>
    </a:defPPr>
    <a:lvl1pPr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33CCCC"/>
    <a:srgbClr val="0099CC"/>
    <a:srgbClr val="67B9FD"/>
    <a:srgbClr val="66E5FE"/>
    <a:srgbClr val="6FF5EF"/>
    <a:srgbClr val="676EFD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584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t>
(перед прослушиванием громкой музыки)</a:t>
            </a:r>
          </a:p>
        </c:rich>
      </c:tx>
      <c:layout>
        <c:manualLayout>
          <c:xMode val="edge"/>
          <c:yMode val="edge"/>
          <c:x val="0.33651096282173515"/>
          <c:y val="2.0606060606060617E-2"/>
        </c:manualLayout>
      </c:layout>
      <c:spPr>
        <a:noFill/>
        <a:ln w="12370">
          <a:noFill/>
        </a:ln>
      </c:spPr>
    </c:title>
    <c:plotArea>
      <c:layout>
        <c:manualLayout>
          <c:layoutTarget val="inner"/>
          <c:xMode val="edge"/>
          <c:yMode val="edge"/>
          <c:x val="4.6711153479504289E-2"/>
          <c:y val="0.12848484848484848"/>
          <c:w val="0.94470924690181146"/>
          <c:h val="0.75878787878787901"/>
        </c:manualLayout>
      </c:layout>
      <c:lineChart>
        <c:grouping val="stacked"/>
        <c:ser>
          <c:idx val="0"/>
          <c:order val="0"/>
          <c:tx>
            <c:v>Артериальное давление (верх.)</c:v>
          </c:tx>
          <c:spPr>
            <a:ln w="18555">
              <a:solidFill>
                <a:srgbClr val="000080"/>
              </a:solidFill>
              <a:prstDash val="solid"/>
            </a:ln>
          </c:spPr>
          <c:marker>
            <c:symbol val="diamond"/>
            <c:size val="4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cat>
            <c:strRef>
              <c:f>Аркуш1!$A$2:$A$14</c:f>
              <c:strCache>
                <c:ptCount val="13"/>
                <c:pt idx="0">
                  <c:v>Влад К.</c:v>
                </c:pt>
                <c:pt idx="1">
                  <c:v>Ксения П.</c:v>
                </c:pt>
                <c:pt idx="2">
                  <c:v>Надежда Р.</c:v>
                </c:pt>
                <c:pt idx="3">
                  <c:v>Гена В.</c:v>
                </c:pt>
                <c:pt idx="4">
                  <c:v>Дарья С.</c:v>
                </c:pt>
                <c:pt idx="5">
                  <c:v>Катя А.</c:v>
                </c:pt>
                <c:pt idx="6">
                  <c:v>Евгения Б.</c:v>
                </c:pt>
                <c:pt idx="7">
                  <c:v>Дмитрий С.</c:v>
                </c:pt>
                <c:pt idx="8">
                  <c:v>Сережа М.</c:v>
                </c:pt>
                <c:pt idx="9">
                  <c:v>Алексей Х.</c:v>
                </c:pt>
                <c:pt idx="10">
                  <c:v>Максим Ф.</c:v>
                </c:pt>
                <c:pt idx="11">
                  <c:v>Эдуард Л.</c:v>
                </c:pt>
                <c:pt idx="12">
                  <c:v>Николай П.</c:v>
                </c:pt>
              </c:strCache>
            </c:strRef>
          </c:cat>
          <c:val>
            <c:numRef>
              <c:f>Аркуш1!$B$2:$B$14</c:f>
              <c:numCache>
                <c:formatCode>General</c:formatCode>
                <c:ptCount val="13"/>
                <c:pt idx="0">
                  <c:v>130</c:v>
                </c:pt>
                <c:pt idx="1">
                  <c:v>100</c:v>
                </c:pt>
                <c:pt idx="2">
                  <c:v>100</c:v>
                </c:pt>
                <c:pt idx="3">
                  <c:v>120</c:v>
                </c:pt>
                <c:pt idx="4">
                  <c:v>110</c:v>
                </c:pt>
                <c:pt idx="5">
                  <c:v>120</c:v>
                </c:pt>
                <c:pt idx="6">
                  <c:v>105</c:v>
                </c:pt>
                <c:pt idx="7">
                  <c:v>120</c:v>
                </c:pt>
                <c:pt idx="8">
                  <c:v>120</c:v>
                </c:pt>
                <c:pt idx="9">
                  <c:v>120</c:v>
                </c:pt>
                <c:pt idx="10">
                  <c:v>120</c:v>
                </c:pt>
                <c:pt idx="11">
                  <c:v>95</c:v>
                </c:pt>
                <c:pt idx="12">
                  <c:v>120</c:v>
                </c:pt>
              </c:numCache>
            </c:numRef>
          </c:val>
        </c:ser>
        <c:ser>
          <c:idx val="1"/>
          <c:order val="1"/>
          <c:tx>
            <c:v>Артериальное давление (нижн.)</c:v>
          </c:tx>
          <c:spPr>
            <a:ln w="18555">
              <a:solidFill>
                <a:srgbClr val="FF00FF"/>
              </a:solidFill>
              <a:prstDash val="solid"/>
            </a:ln>
          </c:spPr>
          <c:marker>
            <c:symbol val="square"/>
            <c:size val="4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cat>
            <c:strRef>
              <c:f>Аркуш1!$A$2:$A$14</c:f>
              <c:strCache>
                <c:ptCount val="13"/>
                <c:pt idx="0">
                  <c:v>Влад К.</c:v>
                </c:pt>
                <c:pt idx="1">
                  <c:v>Ксения П.</c:v>
                </c:pt>
                <c:pt idx="2">
                  <c:v>Надежда Р.</c:v>
                </c:pt>
                <c:pt idx="3">
                  <c:v>Гена В.</c:v>
                </c:pt>
                <c:pt idx="4">
                  <c:v>Дарья С.</c:v>
                </c:pt>
                <c:pt idx="5">
                  <c:v>Катя А.</c:v>
                </c:pt>
                <c:pt idx="6">
                  <c:v>Евгения Б.</c:v>
                </c:pt>
                <c:pt idx="7">
                  <c:v>Дмитрий С.</c:v>
                </c:pt>
                <c:pt idx="8">
                  <c:v>Сережа М.</c:v>
                </c:pt>
                <c:pt idx="9">
                  <c:v>Алексей Х.</c:v>
                </c:pt>
                <c:pt idx="10">
                  <c:v>Максим Ф.</c:v>
                </c:pt>
                <c:pt idx="11">
                  <c:v>Эдуард Л.</c:v>
                </c:pt>
                <c:pt idx="12">
                  <c:v>Николай П.</c:v>
                </c:pt>
              </c:strCache>
            </c:strRef>
          </c:cat>
          <c:val>
            <c:numRef>
              <c:f>Аркуш1!$C$2:$C$14</c:f>
              <c:numCache>
                <c:formatCode>General</c:formatCode>
                <c:ptCount val="13"/>
                <c:pt idx="0">
                  <c:v>65</c:v>
                </c:pt>
                <c:pt idx="1">
                  <c:v>60</c:v>
                </c:pt>
                <c:pt idx="2">
                  <c:v>60</c:v>
                </c:pt>
                <c:pt idx="3">
                  <c:v>70</c:v>
                </c:pt>
                <c:pt idx="4">
                  <c:v>70</c:v>
                </c:pt>
                <c:pt idx="5">
                  <c:v>70</c:v>
                </c:pt>
                <c:pt idx="6">
                  <c:v>65</c:v>
                </c:pt>
                <c:pt idx="7">
                  <c:v>80</c:v>
                </c:pt>
                <c:pt idx="8">
                  <c:v>50</c:v>
                </c:pt>
                <c:pt idx="9">
                  <c:v>70</c:v>
                </c:pt>
                <c:pt idx="10">
                  <c:v>70</c:v>
                </c:pt>
                <c:pt idx="11">
                  <c:v>50</c:v>
                </c:pt>
                <c:pt idx="12">
                  <c:v>70</c:v>
                </c:pt>
              </c:numCache>
            </c:numRef>
          </c:val>
        </c:ser>
        <c:ser>
          <c:idx val="2"/>
          <c:order val="2"/>
          <c:tx>
            <c:v>Пульс</c:v>
          </c:tx>
          <c:spPr>
            <a:ln w="18555">
              <a:solidFill>
                <a:srgbClr val="FFFF00"/>
              </a:solidFill>
              <a:prstDash val="solid"/>
            </a:ln>
          </c:spPr>
          <c:marker>
            <c:symbol val="triangle"/>
            <c:size val="4"/>
            <c:spPr>
              <a:solidFill>
                <a:srgbClr val="FFFF00"/>
              </a:solidFill>
              <a:ln>
                <a:solidFill>
                  <a:srgbClr val="FFFF00"/>
                </a:solidFill>
                <a:prstDash val="solid"/>
              </a:ln>
            </c:spPr>
          </c:marker>
          <c:cat>
            <c:strRef>
              <c:f>Аркуш1!$A$2:$A$14</c:f>
              <c:strCache>
                <c:ptCount val="13"/>
                <c:pt idx="0">
                  <c:v>Влад К.</c:v>
                </c:pt>
                <c:pt idx="1">
                  <c:v>Ксения П.</c:v>
                </c:pt>
                <c:pt idx="2">
                  <c:v>Надежда Р.</c:v>
                </c:pt>
                <c:pt idx="3">
                  <c:v>Гена В.</c:v>
                </c:pt>
                <c:pt idx="4">
                  <c:v>Дарья С.</c:v>
                </c:pt>
                <c:pt idx="5">
                  <c:v>Катя А.</c:v>
                </c:pt>
                <c:pt idx="6">
                  <c:v>Евгения Б.</c:v>
                </c:pt>
                <c:pt idx="7">
                  <c:v>Дмитрий С.</c:v>
                </c:pt>
                <c:pt idx="8">
                  <c:v>Сережа М.</c:v>
                </c:pt>
                <c:pt idx="9">
                  <c:v>Алексей Х.</c:v>
                </c:pt>
                <c:pt idx="10">
                  <c:v>Максим Ф.</c:v>
                </c:pt>
                <c:pt idx="11">
                  <c:v>Эдуард Л.</c:v>
                </c:pt>
                <c:pt idx="12">
                  <c:v>Николай П.</c:v>
                </c:pt>
              </c:strCache>
            </c:strRef>
          </c:cat>
          <c:val>
            <c:numRef>
              <c:f>Аркуш1!$D$2:$D$14</c:f>
              <c:numCache>
                <c:formatCode>General</c:formatCode>
                <c:ptCount val="13"/>
                <c:pt idx="0">
                  <c:v>80</c:v>
                </c:pt>
                <c:pt idx="1">
                  <c:v>78</c:v>
                </c:pt>
                <c:pt idx="2">
                  <c:v>70</c:v>
                </c:pt>
                <c:pt idx="3">
                  <c:v>90</c:v>
                </c:pt>
                <c:pt idx="4">
                  <c:v>80</c:v>
                </c:pt>
                <c:pt idx="5">
                  <c:v>86</c:v>
                </c:pt>
                <c:pt idx="6">
                  <c:v>60</c:v>
                </c:pt>
                <c:pt idx="7">
                  <c:v>62</c:v>
                </c:pt>
                <c:pt idx="8">
                  <c:v>96</c:v>
                </c:pt>
                <c:pt idx="9">
                  <c:v>96</c:v>
                </c:pt>
                <c:pt idx="10">
                  <c:v>80</c:v>
                </c:pt>
                <c:pt idx="11">
                  <c:v>60</c:v>
                </c:pt>
                <c:pt idx="12">
                  <c:v>94</c:v>
                </c:pt>
              </c:numCache>
            </c:numRef>
          </c:val>
        </c:ser>
        <c:marker val="1"/>
        <c:axId val="84941440"/>
        <c:axId val="84960000"/>
      </c:lineChart>
      <c:catAx>
        <c:axId val="84941440"/>
        <c:scaling>
          <c:orientation val="minMax"/>
        </c:scaling>
        <c:axPos val="b"/>
        <c:numFmt formatCode="General" sourceLinked="1"/>
        <c:tickLblPos val="nextTo"/>
        <c:spPr>
          <a:ln w="1546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536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84960000"/>
        <c:crosses val="autoZero"/>
        <c:auto val="1"/>
        <c:lblAlgn val="ctr"/>
        <c:lblOffset val="100"/>
        <c:tickLblSkip val="1"/>
        <c:tickMarkSkip val="1"/>
      </c:catAx>
      <c:valAx>
        <c:axId val="84960000"/>
        <c:scaling>
          <c:orientation val="minMax"/>
        </c:scaling>
        <c:axPos val="l"/>
        <c:majorGridlines>
          <c:spPr>
            <a:ln w="1546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1546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536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84941440"/>
        <c:crosses val="autoZero"/>
        <c:crossBetween val="between"/>
      </c:valAx>
      <c:spPr>
        <a:solidFill>
          <a:srgbClr val="FFFFFF"/>
        </a:solidFill>
        <a:ln w="12370">
          <a:solidFill>
            <a:srgbClr val="808080"/>
          </a:solidFill>
          <a:prstDash val="solid"/>
        </a:ln>
      </c:spPr>
    </c:plotArea>
    <c:legend>
      <c:legendPos val="b"/>
      <c:layout>
        <c:manualLayout>
          <c:xMode val="edge"/>
          <c:yMode val="edge"/>
          <c:x val="0.23355576739752146"/>
          <c:y val="0.96484848484848518"/>
          <c:w val="0.56816015252621543"/>
          <c:h val="3.1515151515151531E-2"/>
        </c:manualLayout>
      </c:layout>
      <c:spPr>
        <a:solidFill>
          <a:srgbClr val="FFFFFF"/>
        </a:solidFill>
        <a:ln w="1546">
          <a:solidFill>
            <a:srgbClr val="000000"/>
          </a:solidFill>
          <a:prstDash val="solid"/>
        </a:ln>
      </c:spPr>
      <c:txPr>
        <a:bodyPr/>
        <a:lstStyle/>
        <a:p>
          <a:pPr>
            <a:defRPr sz="492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txPr>
    <a:bodyPr/>
    <a:lstStyle/>
    <a:p>
      <a:pPr>
        <a:defRPr sz="536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575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t>
 (после прослушивания)</a:t>
            </a:r>
          </a:p>
        </c:rich>
      </c:tx>
      <c:layout>
        <c:manualLayout>
          <c:xMode val="edge"/>
          <c:yMode val="edge"/>
          <c:x val="0.40324118207816956"/>
          <c:y val="2.0606060606060617E-2"/>
        </c:manualLayout>
      </c:layout>
      <c:spPr>
        <a:noFill/>
        <a:ln w="12180">
          <a:noFill/>
        </a:ln>
      </c:spPr>
    </c:title>
    <c:plotArea>
      <c:layout>
        <c:manualLayout>
          <c:layoutTarget val="inner"/>
          <c:xMode val="edge"/>
          <c:yMode val="edge"/>
          <c:x val="4.6711153479504275E-2"/>
          <c:y val="0.12848484848484848"/>
          <c:w val="0.94470924690181146"/>
          <c:h val="0.75878787878787901"/>
        </c:manualLayout>
      </c:layout>
      <c:lineChart>
        <c:grouping val="stacked"/>
        <c:ser>
          <c:idx val="0"/>
          <c:order val="0"/>
          <c:tx>
            <c:v>Артериальное давление (верх.)</c:v>
          </c:tx>
          <c:spPr>
            <a:ln w="18270">
              <a:solidFill>
                <a:srgbClr val="000080"/>
              </a:solidFill>
              <a:prstDash val="solid"/>
            </a:ln>
          </c:spPr>
          <c:marker>
            <c:symbol val="diamond"/>
            <c:size val="4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cat>
            <c:strRef>
              <c:f>Аркуш1!$A$2:$A$14</c:f>
              <c:strCache>
                <c:ptCount val="13"/>
                <c:pt idx="0">
                  <c:v>Влад К.</c:v>
                </c:pt>
                <c:pt idx="1">
                  <c:v>Ксения П.</c:v>
                </c:pt>
                <c:pt idx="2">
                  <c:v>Надежда Р.</c:v>
                </c:pt>
                <c:pt idx="3">
                  <c:v>Гена В.</c:v>
                </c:pt>
                <c:pt idx="4">
                  <c:v>Дарья С.</c:v>
                </c:pt>
                <c:pt idx="5">
                  <c:v>Катя А.</c:v>
                </c:pt>
                <c:pt idx="6">
                  <c:v>Евгения Б.</c:v>
                </c:pt>
                <c:pt idx="7">
                  <c:v>Дмитрий С.</c:v>
                </c:pt>
                <c:pt idx="8">
                  <c:v>Сережа М.</c:v>
                </c:pt>
                <c:pt idx="9">
                  <c:v>Алексей Х.</c:v>
                </c:pt>
                <c:pt idx="10">
                  <c:v>Максим Ф.</c:v>
                </c:pt>
                <c:pt idx="11">
                  <c:v>Эдуард Л.</c:v>
                </c:pt>
                <c:pt idx="12">
                  <c:v>Николай П.</c:v>
                </c:pt>
              </c:strCache>
            </c:strRef>
          </c:cat>
          <c:val>
            <c:numRef>
              <c:f>Аркуш1!$E$2:$E$14</c:f>
              <c:numCache>
                <c:formatCode>General</c:formatCode>
                <c:ptCount val="13"/>
                <c:pt idx="0">
                  <c:v>120</c:v>
                </c:pt>
                <c:pt idx="1">
                  <c:v>90</c:v>
                </c:pt>
                <c:pt idx="2">
                  <c:v>100</c:v>
                </c:pt>
                <c:pt idx="3">
                  <c:v>110</c:v>
                </c:pt>
                <c:pt idx="4">
                  <c:v>110</c:v>
                </c:pt>
                <c:pt idx="5">
                  <c:v>120</c:v>
                </c:pt>
                <c:pt idx="6">
                  <c:v>100</c:v>
                </c:pt>
                <c:pt idx="7">
                  <c:v>110</c:v>
                </c:pt>
                <c:pt idx="8">
                  <c:v>120</c:v>
                </c:pt>
                <c:pt idx="9">
                  <c:v>140</c:v>
                </c:pt>
                <c:pt idx="10">
                  <c:v>110</c:v>
                </c:pt>
                <c:pt idx="11">
                  <c:v>85</c:v>
                </c:pt>
                <c:pt idx="12">
                  <c:v>120</c:v>
                </c:pt>
              </c:numCache>
            </c:numRef>
          </c:val>
        </c:ser>
        <c:ser>
          <c:idx val="1"/>
          <c:order val="1"/>
          <c:tx>
            <c:v>Артериальное давление (нижн.)</c:v>
          </c:tx>
          <c:spPr>
            <a:ln w="18270">
              <a:solidFill>
                <a:srgbClr val="FF00FF"/>
              </a:solidFill>
              <a:prstDash val="solid"/>
            </a:ln>
          </c:spPr>
          <c:marker>
            <c:symbol val="square"/>
            <c:size val="4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cat>
            <c:strRef>
              <c:f>Аркуш1!$A$2:$A$14</c:f>
              <c:strCache>
                <c:ptCount val="13"/>
                <c:pt idx="0">
                  <c:v>Влад К.</c:v>
                </c:pt>
                <c:pt idx="1">
                  <c:v>Ксения П.</c:v>
                </c:pt>
                <c:pt idx="2">
                  <c:v>Надежда Р.</c:v>
                </c:pt>
                <c:pt idx="3">
                  <c:v>Гена В.</c:v>
                </c:pt>
                <c:pt idx="4">
                  <c:v>Дарья С.</c:v>
                </c:pt>
                <c:pt idx="5">
                  <c:v>Катя А.</c:v>
                </c:pt>
                <c:pt idx="6">
                  <c:v>Евгения Б.</c:v>
                </c:pt>
                <c:pt idx="7">
                  <c:v>Дмитрий С.</c:v>
                </c:pt>
                <c:pt idx="8">
                  <c:v>Сережа М.</c:v>
                </c:pt>
                <c:pt idx="9">
                  <c:v>Алексей Х.</c:v>
                </c:pt>
                <c:pt idx="10">
                  <c:v>Максим Ф.</c:v>
                </c:pt>
                <c:pt idx="11">
                  <c:v>Эдуард Л.</c:v>
                </c:pt>
                <c:pt idx="12">
                  <c:v>Николай П.</c:v>
                </c:pt>
              </c:strCache>
            </c:strRef>
          </c:cat>
          <c:val>
            <c:numRef>
              <c:f>Аркуш1!$F$2:$F$14</c:f>
              <c:numCache>
                <c:formatCode>General</c:formatCode>
                <c:ptCount val="13"/>
                <c:pt idx="0">
                  <c:v>80</c:v>
                </c:pt>
                <c:pt idx="1">
                  <c:v>60</c:v>
                </c:pt>
                <c:pt idx="2">
                  <c:v>70</c:v>
                </c:pt>
                <c:pt idx="3">
                  <c:v>60</c:v>
                </c:pt>
                <c:pt idx="4">
                  <c:v>80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50</c:v>
                </c:pt>
                <c:pt idx="9">
                  <c:v>80</c:v>
                </c:pt>
                <c:pt idx="10">
                  <c:v>80</c:v>
                </c:pt>
                <c:pt idx="11">
                  <c:v>60</c:v>
                </c:pt>
                <c:pt idx="12">
                  <c:v>80</c:v>
                </c:pt>
              </c:numCache>
            </c:numRef>
          </c:val>
        </c:ser>
        <c:ser>
          <c:idx val="2"/>
          <c:order val="2"/>
          <c:tx>
            <c:v>Пульс</c:v>
          </c:tx>
          <c:spPr>
            <a:ln w="18270">
              <a:solidFill>
                <a:srgbClr val="FFFF00"/>
              </a:solidFill>
              <a:prstDash val="solid"/>
            </a:ln>
          </c:spPr>
          <c:marker>
            <c:symbol val="triangle"/>
            <c:size val="4"/>
            <c:spPr>
              <a:solidFill>
                <a:srgbClr val="FFFF00"/>
              </a:solidFill>
              <a:ln>
                <a:solidFill>
                  <a:srgbClr val="FFFF00"/>
                </a:solidFill>
                <a:prstDash val="solid"/>
              </a:ln>
            </c:spPr>
          </c:marker>
          <c:cat>
            <c:strRef>
              <c:f>Аркуш1!$A$2:$A$14</c:f>
              <c:strCache>
                <c:ptCount val="13"/>
                <c:pt idx="0">
                  <c:v>Влад К.</c:v>
                </c:pt>
                <c:pt idx="1">
                  <c:v>Ксения П.</c:v>
                </c:pt>
                <c:pt idx="2">
                  <c:v>Надежда Р.</c:v>
                </c:pt>
                <c:pt idx="3">
                  <c:v>Гена В.</c:v>
                </c:pt>
                <c:pt idx="4">
                  <c:v>Дарья С.</c:v>
                </c:pt>
                <c:pt idx="5">
                  <c:v>Катя А.</c:v>
                </c:pt>
                <c:pt idx="6">
                  <c:v>Евгения Б.</c:v>
                </c:pt>
                <c:pt idx="7">
                  <c:v>Дмитрий С.</c:v>
                </c:pt>
                <c:pt idx="8">
                  <c:v>Сережа М.</c:v>
                </c:pt>
                <c:pt idx="9">
                  <c:v>Алексей Х.</c:v>
                </c:pt>
                <c:pt idx="10">
                  <c:v>Максим Ф.</c:v>
                </c:pt>
                <c:pt idx="11">
                  <c:v>Эдуард Л.</c:v>
                </c:pt>
                <c:pt idx="12">
                  <c:v>Николай П.</c:v>
                </c:pt>
              </c:strCache>
            </c:strRef>
          </c:cat>
          <c:val>
            <c:numRef>
              <c:f>Аркуш1!$G$2:$G$14</c:f>
              <c:numCache>
                <c:formatCode>General</c:formatCode>
                <c:ptCount val="13"/>
                <c:pt idx="0">
                  <c:v>90</c:v>
                </c:pt>
                <c:pt idx="1">
                  <c:v>80</c:v>
                </c:pt>
                <c:pt idx="2">
                  <c:v>60</c:v>
                </c:pt>
                <c:pt idx="3">
                  <c:v>100</c:v>
                </c:pt>
                <c:pt idx="4">
                  <c:v>82</c:v>
                </c:pt>
                <c:pt idx="5">
                  <c:v>100</c:v>
                </c:pt>
                <c:pt idx="6">
                  <c:v>100</c:v>
                </c:pt>
                <c:pt idx="7">
                  <c:v>90</c:v>
                </c:pt>
                <c:pt idx="8">
                  <c:v>106</c:v>
                </c:pt>
                <c:pt idx="9">
                  <c:v>106</c:v>
                </c:pt>
                <c:pt idx="10">
                  <c:v>102</c:v>
                </c:pt>
                <c:pt idx="11">
                  <c:v>70</c:v>
                </c:pt>
                <c:pt idx="12">
                  <c:v>100</c:v>
                </c:pt>
              </c:numCache>
            </c:numRef>
          </c:val>
        </c:ser>
        <c:marker val="1"/>
        <c:axId val="117417472"/>
        <c:axId val="117419392"/>
      </c:lineChart>
      <c:catAx>
        <c:axId val="117417472"/>
        <c:scaling>
          <c:orientation val="minMax"/>
        </c:scaling>
        <c:axPos val="b"/>
        <c:numFmt formatCode="General" sourceLinked="1"/>
        <c:tickLblPos val="nextTo"/>
        <c:spPr>
          <a:ln w="1522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527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17419392"/>
        <c:crosses val="autoZero"/>
        <c:auto val="1"/>
        <c:lblAlgn val="ctr"/>
        <c:lblOffset val="100"/>
        <c:tickLblSkip val="1"/>
        <c:tickMarkSkip val="1"/>
      </c:catAx>
      <c:valAx>
        <c:axId val="117419392"/>
        <c:scaling>
          <c:orientation val="minMax"/>
        </c:scaling>
        <c:axPos val="l"/>
        <c:majorGridlines>
          <c:spPr>
            <a:ln w="1522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1522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527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17417472"/>
        <c:crosses val="autoZero"/>
        <c:crossBetween val="between"/>
      </c:valAx>
      <c:spPr>
        <a:solidFill>
          <a:srgbClr val="FFFFFF"/>
        </a:solidFill>
        <a:ln w="18270">
          <a:solidFill>
            <a:srgbClr val="808080"/>
          </a:solidFill>
          <a:prstDash val="solid"/>
        </a:ln>
      </c:spPr>
    </c:plotArea>
    <c:legend>
      <c:legendPos val="b"/>
      <c:layout>
        <c:manualLayout>
          <c:xMode val="edge"/>
          <c:yMode val="edge"/>
          <c:x val="0.23355576739752146"/>
          <c:y val="0.96484848484848518"/>
          <c:w val="0.56816015252621543"/>
          <c:h val="3.1515151515151531E-2"/>
        </c:manualLayout>
      </c:layout>
      <c:spPr>
        <a:solidFill>
          <a:srgbClr val="FFFFFF"/>
        </a:solidFill>
        <a:ln w="1522">
          <a:solidFill>
            <a:srgbClr val="000000"/>
          </a:solidFill>
          <a:prstDash val="solid"/>
        </a:ln>
      </c:spPr>
      <c:txPr>
        <a:bodyPr/>
        <a:lstStyle/>
        <a:p>
          <a:pPr>
            <a:defRPr sz="484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txPr>
    <a:bodyPr/>
    <a:lstStyle/>
    <a:p>
      <a:pPr>
        <a:defRPr sz="527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hPercent val="74"/>
      <c:depthPercent val="100"/>
      <c:rAngAx val="1"/>
    </c:view3D>
    <c:floor>
      <c:spPr>
        <a:solidFill>
          <a:srgbClr val="FFFFFF"/>
        </a:solidFill>
        <a:ln w="38100">
          <a:solidFill>
            <a:srgbClr val="000000"/>
          </a:solidFill>
          <a:prstDash val="solid"/>
        </a:ln>
      </c:spPr>
    </c:floor>
    <c:sideWall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sideWall>
    <c:backWall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3.4318398474737846E-2"/>
          <c:y val="1.090909090909091E-2"/>
          <c:w val="0.95614871306005744"/>
          <c:h val="0.87393939393939413"/>
        </c:manualLayout>
      </c:layout>
      <c:bar3DChart>
        <c:barDir val="col"/>
        <c:grouping val="clustered"/>
        <c:ser>
          <c:idx val="0"/>
          <c:order val="0"/>
          <c:tx>
            <c:strRef>
              <c:f>Аркуш1!$B$20</c:f>
              <c:strCache>
                <c:ptCount val="1"/>
                <c:pt idx="0">
                  <c:v>Количество человек</c:v>
                </c:pt>
              </c:strCache>
            </c:strRef>
          </c:tx>
          <c:spPr>
            <a:solidFill>
              <a:srgbClr val="0000FF"/>
            </a:solidFill>
            <a:ln w="9594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Mode val="edge"/>
                  <c:yMode val="edge"/>
                  <c:x val="0.23260247855100094"/>
                  <c:y val="0.20848484848484855"/>
                </c:manualLayout>
              </c:layout>
              <c:showVal val="1"/>
            </c:dLbl>
            <c:dLbl>
              <c:idx val="1"/>
              <c:layout>
                <c:manualLayout>
                  <c:xMode val="edge"/>
                  <c:yMode val="edge"/>
                  <c:x val="0.50238322211630126"/>
                  <c:y val="9.8181818181818217E-2"/>
                </c:manualLayout>
              </c:layout>
              <c:showVal val="1"/>
            </c:dLbl>
            <c:dLbl>
              <c:idx val="2"/>
              <c:layout>
                <c:manualLayout>
                  <c:xMode val="edge"/>
                  <c:yMode val="edge"/>
                  <c:x val="0.7797902764537662"/>
                  <c:y val="0"/>
                </c:manualLayout>
              </c:layout>
              <c:showVal val="1"/>
            </c:dLbl>
            <c:spPr>
              <a:noFill/>
              <a:ln w="19187">
                <a:noFill/>
              </a:ln>
            </c:spPr>
            <c:txPr>
              <a:bodyPr/>
              <a:lstStyle/>
              <a:p>
                <a:pPr>
                  <a:defRPr sz="1322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Аркуш1!$A$21:$A$23</c:f>
              <c:strCache>
                <c:ptCount val="3"/>
                <c:pt idx="0">
                  <c:v>3-6 часов</c:v>
                </c:pt>
                <c:pt idx="1">
                  <c:v>1-3 часов</c:v>
                </c:pt>
                <c:pt idx="2">
                  <c:v>30 мин.- 1час</c:v>
                </c:pt>
              </c:strCache>
            </c:strRef>
          </c:cat>
          <c:val>
            <c:numRef>
              <c:f>Аркуш1!$B$21:$B$23</c:f>
              <c:numCache>
                <c:formatCode>General</c:formatCode>
                <c:ptCount val="3"/>
                <c:pt idx="0">
                  <c:v>5</c:v>
                </c:pt>
                <c:pt idx="1">
                  <c:v>6</c:v>
                </c:pt>
                <c:pt idx="2">
                  <c:v>7</c:v>
                </c:pt>
              </c:numCache>
            </c:numRef>
          </c:val>
        </c:ser>
        <c:shape val="box"/>
        <c:axId val="103042048"/>
        <c:axId val="103047936"/>
        <c:axId val="0"/>
      </c:bar3DChart>
      <c:catAx>
        <c:axId val="103042048"/>
        <c:scaling>
          <c:orientation val="minMax"/>
        </c:scaling>
        <c:axPos val="b"/>
        <c:numFmt formatCode="General" sourceLinked="1"/>
        <c:tickLblPos val="low"/>
        <c:spPr>
          <a:ln w="239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52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03047936"/>
        <c:crosses val="autoZero"/>
        <c:auto val="1"/>
        <c:lblAlgn val="ctr"/>
        <c:lblOffset val="100"/>
        <c:tickLblSkip val="1"/>
        <c:tickMarkSkip val="1"/>
      </c:catAx>
      <c:valAx>
        <c:axId val="103047936"/>
        <c:scaling>
          <c:orientation val="minMax"/>
        </c:scaling>
        <c:axPos val="l"/>
        <c:majorGridlines>
          <c:spPr>
            <a:ln w="2398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239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52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03042048"/>
        <c:crosses val="autoZero"/>
        <c:crossBetween val="between"/>
      </c:valAx>
      <c:spPr>
        <a:noFill/>
        <a:ln w="19187">
          <a:noFill/>
        </a:ln>
      </c:spPr>
    </c:plotArea>
    <c:legend>
      <c:legendPos val="b"/>
      <c:layout>
        <c:manualLayout>
          <c:xMode val="edge"/>
          <c:yMode val="edge"/>
          <c:x val="0.37082936129647309"/>
          <c:y val="0.9539393939393942"/>
          <c:w val="0.25834127740705431"/>
          <c:h val="4.2424242424242427E-2"/>
        </c:manualLayout>
      </c:layout>
      <c:spPr>
        <a:solidFill>
          <a:srgbClr val="FFFFFF"/>
        </a:solidFill>
        <a:ln w="2398">
          <a:solidFill>
            <a:srgbClr val="000000"/>
          </a:solidFill>
          <a:prstDash val="solid"/>
        </a:ln>
      </c:spPr>
      <c:txPr>
        <a:bodyPr/>
        <a:lstStyle/>
        <a:p>
          <a:pPr>
            <a:defRPr sz="1216" b="1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831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4.8617731172545316E-2"/>
          <c:y val="3.5151515151515163E-2"/>
          <c:w val="0.94280266920877043"/>
          <c:h val="0.84969696969696951"/>
        </c:manualLayout>
      </c:layout>
      <c:lineChart>
        <c:grouping val="stacked"/>
        <c:ser>
          <c:idx val="0"/>
          <c:order val="0"/>
          <c:tx>
            <c:v>Количество выполненых заданий после прослушивания громкой музыки</c:v>
          </c:tx>
          <c:spPr>
            <a:ln w="27887">
              <a:solidFill>
                <a:srgbClr val="000080"/>
              </a:solidFill>
              <a:prstDash val="solid"/>
            </a:ln>
          </c:spPr>
          <c:marker>
            <c:symbol val="none"/>
          </c:marker>
          <c:cat>
            <c:strRef>
              <c:f>Аркуш1!$A$30:$A$37</c:f>
              <c:strCache>
                <c:ptCount val="8"/>
                <c:pt idx="0">
                  <c:v>Андрей</c:v>
                </c:pt>
                <c:pt idx="1">
                  <c:v>Ольга</c:v>
                </c:pt>
                <c:pt idx="2">
                  <c:v>Роберт</c:v>
                </c:pt>
                <c:pt idx="3">
                  <c:v>Евгения</c:v>
                </c:pt>
                <c:pt idx="4">
                  <c:v>Богдан</c:v>
                </c:pt>
                <c:pt idx="5">
                  <c:v>Эдуард</c:v>
                </c:pt>
                <c:pt idx="6">
                  <c:v>Диана</c:v>
                </c:pt>
                <c:pt idx="7">
                  <c:v>Влад</c:v>
                </c:pt>
              </c:strCache>
            </c:strRef>
          </c:cat>
          <c:val>
            <c:numRef>
              <c:f>Аркуш1!$B$30:$B$37</c:f>
              <c:numCache>
                <c:formatCode>General</c:formatCode>
                <c:ptCount val="8"/>
                <c:pt idx="0">
                  <c:v>10</c:v>
                </c:pt>
                <c:pt idx="1">
                  <c:v>10</c:v>
                </c:pt>
                <c:pt idx="2">
                  <c:v>9</c:v>
                </c:pt>
                <c:pt idx="3">
                  <c:v>7</c:v>
                </c:pt>
                <c:pt idx="4">
                  <c:v>9</c:v>
                </c:pt>
                <c:pt idx="5">
                  <c:v>10</c:v>
                </c:pt>
                <c:pt idx="6">
                  <c:v>8</c:v>
                </c:pt>
                <c:pt idx="7">
                  <c:v>10</c:v>
                </c:pt>
              </c:numCache>
            </c:numRef>
          </c:val>
        </c:ser>
        <c:ser>
          <c:idx val="1"/>
          <c:order val="1"/>
          <c:tx>
            <c:v>Количество выполненых заданий  в спокойном состоянии</c:v>
          </c:tx>
          <c:spPr>
            <a:ln w="27887">
              <a:solidFill>
                <a:srgbClr val="FF00FF"/>
              </a:solidFill>
              <a:prstDash val="solid"/>
            </a:ln>
          </c:spPr>
          <c:marker>
            <c:symbol val="none"/>
          </c:marker>
          <c:cat>
            <c:strRef>
              <c:f>Аркуш1!$A$30:$A$37</c:f>
              <c:strCache>
                <c:ptCount val="8"/>
                <c:pt idx="0">
                  <c:v>Андрей</c:v>
                </c:pt>
                <c:pt idx="1">
                  <c:v>Ольга</c:v>
                </c:pt>
                <c:pt idx="2">
                  <c:v>Роберт</c:v>
                </c:pt>
                <c:pt idx="3">
                  <c:v>Евгения</c:v>
                </c:pt>
                <c:pt idx="4">
                  <c:v>Богдан</c:v>
                </c:pt>
                <c:pt idx="5">
                  <c:v>Эдуард</c:v>
                </c:pt>
                <c:pt idx="6">
                  <c:v>Диана</c:v>
                </c:pt>
                <c:pt idx="7">
                  <c:v>Влад</c:v>
                </c:pt>
              </c:strCache>
            </c:strRef>
          </c:cat>
          <c:val>
            <c:numRef>
              <c:f>Аркуш1!$C$30:$C$37</c:f>
              <c:numCache>
                <c:formatCode>General</c:formatCode>
                <c:ptCount val="8"/>
                <c:pt idx="0">
                  <c:v>8</c:v>
                </c:pt>
                <c:pt idx="1">
                  <c:v>7</c:v>
                </c:pt>
                <c:pt idx="2">
                  <c:v>6</c:v>
                </c:pt>
                <c:pt idx="3">
                  <c:v>4</c:v>
                </c:pt>
                <c:pt idx="4">
                  <c:v>7</c:v>
                </c:pt>
                <c:pt idx="5">
                  <c:v>8</c:v>
                </c:pt>
                <c:pt idx="6">
                  <c:v>6</c:v>
                </c:pt>
                <c:pt idx="7">
                  <c:v>8</c:v>
                </c:pt>
              </c:numCache>
            </c:numRef>
          </c:val>
        </c:ser>
        <c:marker val="1"/>
        <c:axId val="117807360"/>
        <c:axId val="117813248"/>
      </c:lineChart>
      <c:catAx>
        <c:axId val="117807360"/>
        <c:scaling>
          <c:orientation val="minMax"/>
        </c:scaling>
        <c:axPos val="b"/>
        <c:numFmt formatCode="General" sourceLinked="1"/>
        <c:tickLblPos val="nextTo"/>
        <c:spPr>
          <a:ln w="2324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16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17813248"/>
        <c:crosses val="autoZero"/>
        <c:auto val="1"/>
        <c:lblAlgn val="ctr"/>
        <c:lblOffset val="100"/>
        <c:tickLblSkip val="1"/>
        <c:tickMarkSkip val="1"/>
      </c:catAx>
      <c:valAx>
        <c:axId val="117813248"/>
        <c:scaling>
          <c:orientation val="minMax"/>
        </c:scaling>
        <c:axPos val="l"/>
        <c:majorGridlines>
          <c:spPr>
            <a:ln w="2324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2324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16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17807360"/>
        <c:crosses val="autoZero"/>
        <c:crossBetween val="between"/>
      </c:valAx>
      <c:spPr>
        <a:solidFill>
          <a:srgbClr val="FFFFFF"/>
        </a:solidFill>
        <a:ln w="27887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6.3870352716873219E-2"/>
          <c:y val="0.94666666666666666"/>
          <c:w val="0.8922783603431842"/>
          <c:h val="4.3636363636363654E-2"/>
        </c:manualLayout>
      </c:layout>
      <c:spPr>
        <a:solidFill>
          <a:srgbClr val="FFFFFF"/>
        </a:solidFill>
        <a:ln w="2324">
          <a:solidFill>
            <a:srgbClr val="000000"/>
          </a:solidFill>
          <a:prstDash val="solid"/>
        </a:ln>
      </c:spPr>
      <c:txPr>
        <a:bodyPr/>
        <a:lstStyle/>
        <a:p>
          <a:pPr>
            <a:defRPr sz="805" b="1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txPr>
    <a:bodyPr/>
    <a:lstStyle/>
    <a:p>
      <a:pPr>
        <a:defRPr sz="80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1D79BF9-937C-4FC6-92D0-32A361671823}" type="datetimeFigureOut">
              <a:rPr lang="ru-RU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E0DDAB5-E189-4FE8-9186-B83B5CEBCB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2AF66-DF06-43A2-8446-8180A5A1841D}" type="datetimeFigureOut">
              <a:rPr lang="ru-RU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5E57AE-44D3-4855-B914-A93272940D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D4DD5-D7A7-4DBB-9038-B497595CDC72}" type="datetimeFigureOut">
              <a:rPr lang="ru-RU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A3068-D036-43F6-8468-4A6058BDE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E1A4D-DECD-4B20-A4BB-2DE7687A1979}" type="datetimeFigureOut">
              <a:rPr lang="ru-RU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848CE-867C-4827-AC03-E22CB0770F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35163"/>
            <a:ext cx="8229600" cy="4389437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BDEFF-F0BF-4FAC-8A7D-35B781917E78}" type="datetimeFigureOut">
              <a:rPr lang="ru-RU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D38EF-60D9-4ABC-A9B7-5365EE881B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704850"/>
            <a:ext cx="8229600" cy="56197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6FBC6-70AC-4CBB-B1F4-76D422E925D1}" type="datetimeFigureOut">
              <a:rPr lang="ru-RU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E80F3-EDA6-4937-AD69-F5D9901787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9C666-9825-429B-940B-8F03F4FE0857}" type="datetimeFigureOut">
              <a:rPr lang="ru-RU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4C535-4E94-4EB4-BD67-E3312E9947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496BC-BAE7-416B-9AFD-3B5868EC947E}" type="datetimeFigureOut">
              <a:rPr lang="ru-RU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332CF-D058-4CFE-90CA-0A37A684FC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F1C00C-DD7C-42BD-8AD7-3CD936EEC983}" type="datetimeFigureOut">
              <a:rPr lang="ru-RU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86EF8-4F32-4BFB-AC38-EDBEF539AA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46D5F-EF93-482E-AEF1-18FAE6A17C1E}" type="datetimeFigureOut">
              <a:rPr lang="ru-RU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F0C33-6DF9-4854-BD35-04EEC08505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1B58A-1071-42DC-85B1-E4E851D1ABBB}" type="datetimeFigureOut">
              <a:rPr lang="ru-RU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69CAF-053B-4D70-9746-A3A69D355B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7B2001-8BA9-4488-A8A6-D7564BC01F1A}" type="datetimeFigureOut">
              <a:rPr lang="ru-RU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8DD578-23B9-48D2-A30E-56BF7F125F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43911B-CDB0-4015-99A4-9E634DBC1F8F}" type="datetimeFigureOut">
              <a:rPr lang="ru-RU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8372C-F181-4E9C-9DEA-5D53845D8C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6D2A8-0517-43E4-BBFA-6D738399083F}" type="datetimeFigureOut">
              <a:rPr lang="ru-RU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0C2813-CD4B-4419-A3FC-9019650E19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100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101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197DD8A-9E49-4147-8D5E-6C4767386E77}" type="datetimeFigureOut">
              <a:rPr lang="ru-RU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B501770-1E39-42E0-A207-4029E18903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4105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11" r:id="rId2"/>
    <p:sldLayoutId id="2147483822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23" r:id="rId9"/>
    <p:sldLayoutId id="2147483817" r:id="rId10"/>
    <p:sldLayoutId id="2147483818" r:id="rId11"/>
    <p:sldLayoutId id="2147483819" r:id="rId12"/>
    <p:sldLayoutId id="2147483820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" TargetMode="External"/><Relationship Id="rId2" Type="http://schemas.openxmlformats.org/officeDocument/2006/relationships/hyperlink" Target="http://rus.625-net.ru/audioproducer/2000/09/aldoshina.ht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ChangeArrowheads="1"/>
          </p:cNvSpPr>
          <p:nvPr/>
        </p:nvSpPr>
        <p:spPr bwMode="auto">
          <a:xfrm>
            <a:off x="0" y="3206750"/>
            <a:ext cx="914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4000">
                <a:latin typeface="Times New Roman" pitchFamily="18" charset="0"/>
                <a:cs typeface="Times New Roman" pitchFamily="18" charset="0"/>
              </a:rPr>
              <a:t>Влияние шума на организм человека</a:t>
            </a:r>
          </a:p>
        </p:txBody>
      </p:sp>
      <p:sp>
        <p:nvSpPr>
          <p:cNvPr id="73733" name="Rectangle 5"/>
          <p:cNvSpPr>
            <a:spLocks noChangeArrowheads="1"/>
          </p:cNvSpPr>
          <p:nvPr/>
        </p:nvSpPr>
        <p:spPr bwMode="auto">
          <a:xfrm>
            <a:off x="5076825" y="4356100"/>
            <a:ext cx="3567113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>
              <a:defRPr/>
            </a:pPr>
            <a:r>
              <a:rPr lang="ru-RU" sz="1400" b="1" i="1" dirty="0">
                <a:effectLst>
                  <a:outerShdw blurRad="38100" dist="38100" dir="2700000" algn="tl">
                    <a:srgbClr val="04617B"/>
                  </a:outerShdw>
                </a:effectLst>
                <a:cs typeface="Times New Roman" pitchFamily="18" charset="0"/>
              </a:rPr>
              <a:t>Научно-исследовательская работа </a:t>
            </a:r>
            <a:endParaRPr lang="ru-RU" sz="800" b="1" i="1" dirty="0">
              <a:effectLst>
                <a:outerShdw blurRad="38100" dist="38100" dir="2700000" algn="tl">
                  <a:srgbClr val="04617B"/>
                </a:outerShdw>
              </a:effectLst>
            </a:endParaRPr>
          </a:p>
          <a:p>
            <a:pPr algn="l" eaLnBrk="0" hangingPunct="0">
              <a:defRPr/>
            </a:pPr>
            <a:r>
              <a:rPr lang="ru-RU" sz="1400" b="1" i="1" dirty="0">
                <a:effectLst>
                  <a:outerShdw blurRad="38100" dist="38100" dir="2700000" algn="tl">
                    <a:srgbClr val="04617B"/>
                  </a:outerShdw>
                </a:effectLst>
                <a:cs typeface="Times New Roman" pitchFamily="18" charset="0"/>
              </a:rPr>
              <a:t>по физике</a:t>
            </a:r>
            <a:endParaRPr lang="ru-RU" sz="800" b="1" i="1" dirty="0">
              <a:effectLst>
                <a:outerShdw blurRad="38100" dist="38100" dir="2700000" algn="tl">
                  <a:srgbClr val="04617B"/>
                </a:outerShdw>
              </a:effectLst>
            </a:endParaRPr>
          </a:p>
          <a:p>
            <a:pPr algn="l" eaLnBrk="0" hangingPunct="0">
              <a:defRPr/>
            </a:pPr>
            <a:r>
              <a:rPr lang="ru-RU" sz="1400" b="1" i="1" dirty="0">
                <a:effectLst>
                  <a:outerShdw blurRad="38100" dist="38100" dir="2700000" algn="tl">
                    <a:srgbClr val="04617B"/>
                  </a:outerShdw>
                </a:effectLst>
                <a:cs typeface="Times New Roman" pitchFamily="18" charset="0"/>
              </a:rPr>
              <a:t>Василенко Ивана,</a:t>
            </a:r>
            <a:endParaRPr lang="ru-RU" sz="800" b="1" i="1" dirty="0">
              <a:effectLst>
                <a:outerShdw blurRad="38100" dist="38100" dir="2700000" algn="tl">
                  <a:srgbClr val="04617B"/>
                </a:outerShdw>
              </a:effectLst>
            </a:endParaRPr>
          </a:p>
          <a:p>
            <a:pPr algn="l" eaLnBrk="0" hangingPunct="0">
              <a:defRPr/>
            </a:pPr>
            <a:r>
              <a:rPr lang="ru-RU" sz="1400" b="1" i="1" dirty="0">
                <a:effectLst>
                  <a:outerShdw blurRad="38100" dist="38100" dir="2700000" algn="tl">
                    <a:srgbClr val="04617B"/>
                  </a:outerShdw>
                </a:effectLst>
                <a:cs typeface="Times New Roman" pitchFamily="18" charset="0"/>
              </a:rPr>
              <a:t>учащегося 10-Б класса</a:t>
            </a:r>
            <a:endParaRPr lang="ru-RU" sz="800" b="1" i="1" dirty="0">
              <a:effectLst>
                <a:outerShdw blurRad="38100" dist="38100" dir="2700000" algn="tl">
                  <a:srgbClr val="04617B"/>
                </a:outerShdw>
              </a:effectLst>
            </a:endParaRPr>
          </a:p>
          <a:p>
            <a:pPr algn="l" eaLnBrk="0" hangingPunct="0">
              <a:defRPr/>
            </a:pPr>
            <a:r>
              <a:rPr lang="ru-RU" sz="1400" b="1" i="1" dirty="0">
                <a:effectLst>
                  <a:outerShdw blurRad="38100" dist="38100" dir="2700000" algn="tl">
                    <a:srgbClr val="04617B"/>
                  </a:outerShdw>
                </a:effectLst>
                <a:cs typeface="Times New Roman" pitchFamily="18" charset="0"/>
              </a:rPr>
              <a:t>УВК ОШ І-ІІ ступеней - МТЛ  г. Керчи</a:t>
            </a:r>
          </a:p>
          <a:p>
            <a:pPr algn="l" eaLnBrk="0" hangingPunct="0">
              <a:defRPr/>
            </a:pPr>
            <a:r>
              <a:rPr lang="ru-RU" sz="1400" b="1" i="1" dirty="0">
                <a:effectLst>
                  <a:outerShdw blurRad="38100" dist="38100" dir="2700000" algn="tl">
                    <a:srgbClr val="04617B"/>
                  </a:outerShdw>
                </a:effectLst>
                <a:cs typeface="Times New Roman" pitchFamily="18" charset="0"/>
              </a:rPr>
              <a:t>Научный руководитель:</a:t>
            </a:r>
            <a:endParaRPr lang="ru-RU" sz="800" b="1" i="1" dirty="0">
              <a:effectLst>
                <a:outerShdw blurRad="38100" dist="38100" dir="2700000" algn="tl">
                  <a:srgbClr val="04617B"/>
                </a:outerShdw>
              </a:effectLst>
            </a:endParaRPr>
          </a:p>
          <a:p>
            <a:pPr algn="l" eaLnBrk="0" hangingPunct="0">
              <a:defRPr/>
            </a:pPr>
            <a:r>
              <a:rPr lang="ru-RU" sz="1400" b="1" i="1" dirty="0">
                <a:effectLst>
                  <a:outerShdw blurRad="38100" dist="38100" dir="2700000" algn="tl">
                    <a:srgbClr val="04617B"/>
                  </a:outerShdw>
                </a:effectLst>
                <a:cs typeface="Times New Roman" pitchFamily="18" charset="0"/>
              </a:rPr>
              <a:t>Савченко Ирина Евгеньевна, </a:t>
            </a:r>
            <a:endParaRPr lang="ru-RU" sz="800" b="1" i="1" dirty="0">
              <a:effectLst>
                <a:outerShdw blurRad="38100" dist="38100" dir="2700000" algn="tl">
                  <a:srgbClr val="04617B"/>
                </a:outerShdw>
              </a:effectLst>
            </a:endParaRPr>
          </a:p>
          <a:p>
            <a:pPr algn="l" eaLnBrk="0" hangingPunct="0">
              <a:defRPr/>
            </a:pPr>
            <a:r>
              <a:rPr lang="ru-RU" sz="1400" b="1" i="1" dirty="0">
                <a:effectLst>
                  <a:outerShdw blurRad="38100" dist="38100" dir="2700000" algn="tl">
                    <a:srgbClr val="04617B"/>
                  </a:outerShdw>
                </a:effectLst>
                <a:cs typeface="Times New Roman" pitchFamily="18" charset="0"/>
              </a:rPr>
              <a:t>старший учитель физики </a:t>
            </a:r>
            <a:endParaRPr lang="ru-RU" sz="800" b="1" i="1" dirty="0">
              <a:effectLst>
                <a:outerShdw blurRad="38100" dist="38100" dir="2700000" algn="tl">
                  <a:srgbClr val="04617B"/>
                </a:outerShdw>
              </a:effectLst>
            </a:endParaRPr>
          </a:p>
          <a:p>
            <a:pPr algn="l" eaLnBrk="0" hangingPunct="0">
              <a:defRPr/>
            </a:pPr>
            <a:r>
              <a:rPr lang="ru-RU" sz="1400" b="1" i="1" dirty="0">
                <a:effectLst>
                  <a:outerShdw blurRad="38100" dist="38100" dir="2700000" algn="tl">
                    <a:srgbClr val="04617B"/>
                  </a:outerShdw>
                </a:effectLst>
                <a:cs typeface="Times New Roman" pitchFamily="18" charset="0"/>
              </a:rPr>
              <a:t>УВК ОШ І-ІІ ступеней - МТЛ  г. Керчи</a:t>
            </a:r>
            <a:endParaRPr lang="ru-RU" b="1" i="1" dirty="0">
              <a:effectLst>
                <a:outerShdw blurRad="38100" dist="38100" dir="2700000" algn="tl">
                  <a:srgbClr val="04617B"/>
                </a:outerShdw>
              </a:effectLst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323850" y="328613"/>
            <a:ext cx="820896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800">
                <a:latin typeface="Times New Roman" pitchFamily="18" charset="0"/>
                <a:cs typeface="Times New Roman" pitchFamily="18" charset="0"/>
              </a:rPr>
              <a:t>Керченский учебно-воспитательный комплекс </a:t>
            </a:r>
          </a:p>
          <a:p>
            <a:pPr algn="ctr"/>
            <a:r>
              <a:rPr lang="ru-RU" sz="2800">
                <a:latin typeface="Times New Roman" pitchFamily="18" charset="0"/>
                <a:cs typeface="Times New Roman" pitchFamily="18" charset="0"/>
              </a:rPr>
              <a:t>общеобразовательная школа 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I-II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 ступеней -  </a:t>
            </a:r>
          </a:p>
          <a:p>
            <a:pPr algn="ctr"/>
            <a:r>
              <a:rPr lang="ru-RU" sz="2800">
                <a:latin typeface="Times New Roman" pitchFamily="18" charset="0"/>
                <a:cs typeface="Times New Roman" pitchFamily="18" charset="0"/>
              </a:rPr>
              <a:t>морской технический лицей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611188" y="-171450"/>
            <a:ext cx="8229600" cy="8636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400" b="1" i="1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Шум и слух</a:t>
            </a:r>
          </a:p>
        </p:txBody>
      </p:sp>
      <p:sp>
        <p:nvSpPr>
          <p:cNvPr id="17411" name="Rectangle 8"/>
          <p:cNvSpPr>
            <a:spLocks noGrp="1"/>
          </p:cNvSpPr>
          <p:nvPr>
            <p:ph type="body" idx="4294967295"/>
          </p:nvPr>
        </p:nvSpPr>
        <p:spPr>
          <a:xfrm>
            <a:off x="0" y="981075"/>
            <a:ext cx="9144000" cy="2376488"/>
          </a:xfrm>
        </p:spPr>
        <p:txBody>
          <a:bodyPr/>
          <a:lstStyle/>
          <a:p>
            <a:pPr algn="just">
              <a:lnSpc>
                <a:spcPct val="80000"/>
              </a:lnSpc>
              <a:buFont typeface="Wingdings 2" pitchFamily="18" charset="2"/>
              <a:buNone/>
            </a:pPr>
            <a:r>
              <a:rPr lang="ru-RU" sz="500" smtClean="0">
                <a:latin typeface="Times New Roman" pitchFamily="18" charset="0"/>
                <a:cs typeface="Times New Roman" pitchFamily="18" charset="0"/>
              </a:rPr>
              <a:t>                                                     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Во внутреннем ухе находятся чувствительные клетки, которые преобразовывают звук в нервные импульсы, воспринимаемые мозгом.</a:t>
            </a:r>
          </a:p>
          <a:p>
            <a:pPr algn="just">
              <a:lnSpc>
                <a:spcPct val="80000"/>
              </a:lnSpc>
              <a:buFont typeface="Wingdings 2" pitchFamily="18" charset="2"/>
              <a:buNone/>
            </a:pP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       Под воздействие громких звуков эти клетки могут быть повреждены или разрушены. Восстановлению эти клетки не подлежат, и в результате возникает постоянное снижение слуха.</a:t>
            </a:r>
          </a:p>
        </p:txBody>
      </p:sp>
      <p:pic>
        <p:nvPicPr>
          <p:cNvPr id="17412" name="Picture 2" descr="http://www.surdis.ru/assets/images/0081(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79613" y="3933825"/>
            <a:ext cx="5400675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>
              <a:defRPr/>
            </a:pP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b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b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600" b="1" i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ИЗМЕРЕНИЕ ШУМА</a:t>
            </a:r>
          </a:p>
        </p:txBody>
      </p:sp>
      <p:sp>
        <p:nvSpPr>
          <p:cNvPr id="18435" name="Rectangle 6"/>
          <p:cNvSpPr>
            <a:spLocks noGrp="1"/>
          </p:cNvSpPr>
          <p:nvPr>
            <p:ph type="body" idx="4294967295"/>
          </p:nvPr>
        </p:nvSpPr>
        <p:spPr>
          <a:xfrm>
            <a:off x="179388" y="1989138"/>
            <a:ext cx="6491287" cy="4662487"/>
          </a:xfrm>
        </p:spPr>
        <p:txBody>
          <a:bodyPr/>
          <a:lstStyle/>
          <a:p>
            <a:pPr algn="just">
              <a:buFont typeface="Wingdings 2" pitchFamily="18" charset="2"/>
              <a:buNone/>
            </a:pP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        Для измерения уровней шума используют шумометры. В этих приборах шум воспринимается с помощью широкополосного микрофона, который преобразует звуковые колебания в электрические. Последние усиливаются и подаются на экран. </a:t>
            </a:r>
          </a:p>
        </p:txBody>
      </p:sp>
      <p:pic>
        <p:nvPicPr>
          <p:cNvPr id="18436" name="Picture 3" descr="489528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77050" y="1052513"/>
            <a:ext cx="1981200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323850" y="1557338"/>
            <a:ext cx="8229600" cy="4537075"/>
          </a:xfrm>
        </p:spPr>
        <p:txBody>
          <a:bodyPr/>
          <a:lstStyle/>
          <a:p>
            <a:pPr algn="just">
              <a:buFont typeface="Wingdings 2" pitchFamily="18" charset="2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В целях повышения эффективности борьбы с шумом</a:t>
            </a:r>
          </a:p>
          <a:p>
            <a:pPr algn="just"/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осуществляют гигиенический контроль объектов, генерирующих шум,</a:t>
            </a:r>
          </a:p>
          <a:p>
            <a:pPr algn="just"/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  регистрируют физические факторы,  оказывающие вредное воздействие на окружающую среду и здоровье людей, </a:t>
            </a:r>
          </a:p>
          <a:p>
            <a:pPr algn="just"/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изменяют технологии и конструкции машин.</a:t>
            </a: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1403350" y="549275"/>
            <a:ext cx="6553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 b="1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БОРЬБА С ШУМОМ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395288" y="549275"/>
            <a:ext cx="5357812" cy="5545138"/>
          </a:xfrm>
        </p:spPr>
        <p:txBody>
          <a:bodyPr/>
          <a:lstStyle/>
          <a:p>
            <a:pPr algn="just"/>
            <a:r>
              <a:rPr lang="ru-RU" sz="3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Снижение уровня шума достигается применением звукопоглощающих пористых материалов, покрытых перфорированными листами алюминия, пластмасс. Большое значение в борьбе с шумом имеют архитектурно-планировочные и строительные мероприятия.</a:t>
            </a: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</p:txBody>
      </p:sp>
      <p:pic>
        <p:nvPicPr>
          <p:cNvPr id="20483" name="Picture 4" descr="http://hw5.ru/wp-content/gallery/cache/24__320x240_izoljazionnyi_materia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00788" y="908050"/>
            <a:ext cx="2663825" cy="229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6" descr="http://hw5.ru/wp-content/gallery/cache/18__320x240_plity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00788" y="3644900"/>
            <a:ext cx="2663825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2" name="Rectangle 4"/>
          <p:cNvSpPr>
            <a:spLocks noGrp="1"/>
          </p:cNvSpPr>
          <p:nvPr>
            <p:ph type="title"/>
          </p:nvPr>
        </p:nvSpPr>
        <p:spPr>
          <a:xfrm>
            <a:off x="395288" y="3357563"/>
            <a:ext cx="8229600" cy="11430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5400" b="1" i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5400" b="1" i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6000" b="1" i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РЕЗУЛЬТАТЫ ПРАКТИЧЕСКИХ ИССЛЕДОВАНИЙ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273" name="Group 97"/>
          <p:cNvGraphicFramePr>
            <a:graphicFrameLocks noGrp="1"/>
          </p:cNvGraphicFramePr>
          <p:nvPr>
            <p:ph idx="1"/>
          </p:nvPr>
        </p:nvGraphicFramePr>
        <p:xfrm>
          <a:off x="395288" y="1341438"/>
          <a:ext cx="8351837" cy="5230368"/>
        </p:xfrm>
        <a:graphic>
          <a:graphicData uri="http://schemas.openxmlformats.org/drawingml/2006/table">
            <a:tbl>
              <a:tblPr/>
              <a:tblGrid>
                <a:gridCol w="4176712"/>
                <a:gridCol w="4175125"/>
              </a:tblGrid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Актовый зал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55 децибел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Спортивный зал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70 децибел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Столовая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65 децибел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Коридор во время перемены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83 децибел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Мастерская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80 децибел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Кабинеты 8-9 класс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62 децибел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Кабинет 1-4 классы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37 децибел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Кабинет 10-11 класс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 децибел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0272" name="Rectangle 96"/>
          <p:cNvSpPr>
            <a:spLocks noChangeArrowheads="1"/>
          </p:cNvSpPr>
          <p:nvPr/>
        </p:nvSpPr>
        <p:spPr bwMode="auto">
          <a:xfrm>
            <a:off x="395288" y="0"/>
            <a:ext cx="7777162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ru-RU" sz="4000" b="1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Уровень</a:t>
            </a:r>
            <a:r>
              <a:rPr lang="ru-RU" sz="4000"/>
              <a:t> </a:t>
            </a:r>
            <a:r>
              <a:rPr lang="ru-RU" sz="4000" b="1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шума</a:t>
            </a:r>
            <a:r>
              <a:rPr lang="ru-RU" sz="4000"/>
              <a:t> </a:t>
            </a:r>
          </a:p>
          <a:p>
            <a:pPr algn="ctr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ru-RU" sz="4000" b="1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в помещениях УВК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9" name="Rectangl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41438"/>
          </a:xfrm>
        </p:spPr>
        <p:txBody>
          <a:bodyPr/>
          <a:lstStyle/>
          <a:p>
            <a:pPr algn="ctr">
              <a:defRPr/>
            </a:pPr>
            <a:r>
              <a:rPr lang="ru-RU" sz="36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Влияние громкой музыки на физиологическое состояние человека</a:t>
            </a:r>
          </a:p>
        </p:txBody>
      </p:sp>
      <p:pic>
        <p:nvPicPr>
          <p:cNvPr id="23555" name="Picture 7" descr="IMGP428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755650" y="1412875"/>
            <a:ext cx="7632700" cy="5445125"/>
          </a:xfrm>
        </p:spPr>
      </p:pic>
      <p:pic>
        <p:nvPicPr>
          <p:cNvPr id="23556" name="Picture 7" descr="IMGP4280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755650" y="1412875"/>
            <a:ext cx="7631084" cy="54448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7" descr="IMGP4283"/>
          <p:cNvPicPr>
            <a:picLocks noGrp="1" noChangeAspect="1" noChangeArrowheads="1"/>
          </p:cNvPicPr>
          <p:nvPr>
            <p:ph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-180975" y="0"/>
            <a:ext cx="9324975" cy="6994525"/>
          </a:xfrm>
        </p:spPr>
      </p:pic>
      <p:pic>
        <p:nvPicPr>
          <p:cNvPr id="24579" name="Picture 7" descr="IMGP428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80975" y="0"/>
            <a:ext cx="9324975" cy="699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5" descr="IMGP4287"/>
          <p:cNvPicPr>
            <a:picLocks noGrp="1" noChangeAspect="1" noChangeArrowheads="1"/>
          </p:cNvPicPr>
          <p:nvPr>
            <p:ph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-107950" y="4763"/>
            <a:ext cx="9251950" cy="6938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Rectang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algn="ctr">
              <a:defRPr/>
            </a:pPr>
            <a:r>
              <a:rPr lang="ru-RU" sz="36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Влияние шума на физиологическое состояние человека</a:t>
            </a:r>
            <a:r>
              <a:rPr lang="ru-RU" sz="4600" smtClean="0"/>
              <a:t> </a:t>
            </a:r>
          </a:p>
        </p:txBody>
      </p:sp>
      <p:graphicFrame>
        <p:nvGraphicFramePr>
          <p:cNvPr id="5" name="Object 8"/>
          <p:cNvGraphicFramePr>
            <a:graphicFrameLocks noGrp="1" noChangeAspect="1"/>
          </p:cNvGraphicFramePr>
          <p:nvPr>
            <p:ph sz="half" idx="1"/>
          </p:nvPr>
        </p:nvGraphicFramePr>
        <p:xfrm>
          <a:off x="50800" y="1463675"/>
          <a:ext cx="4541838" cy="5083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Object 9"/>
          <p:cNvGraphicFramePr>
            <a:graphicFrameLocks noGrp="1" noChangeAspect="1"/>
          </p:cNvGraphicFramePr>
          <p:nvPr>
            <p:ph sz="half" idx="2"/>
          </p:nvPr>
        </p:nvGraphicFramePr>
        <p:xfrm>
          <a:off x="4622800" y="1463675"/>
          <a:ext cx="4470400" cy="5010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714375"/>
            <a:ext cx="8229600" cy="571500"/>
          </a:xfrm>
        </p:spPr>
        <p:txBody>
          <a:bodyPr/>
          <a:lstStyle/>
          <a:p>
            <a:pPr algn="ctr" eaLnBrk="1" hangingPunct="1">
              <a:defRPr/>
            </a:pPr>
            <a:endParaRPr lang="ru-RU" sz="4400" b="1" i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3284538"/>
            <a:ext cx="8229600" cy="2728912"/>
          </a:xfrm>
        </p:spPr>
        <p:txBody>
          <a:bodyPr>
            <a:normAutofit fontScale="92500" lnSpcReduction="20000"/>
          </a:bodyPr>
          <a:lstStyle/>
          <a:p>
            <a:pPr algn="just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endParaRPr lang="ru-RU" sz="2400" smtClean="0">
              <a:latin typeface="Arial" charset="0"/>
            </a:endParaRPr>
          </a:p>
          <a:p>
            <a:pPr algn="just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ru-RU" sz="2400" smtClean="0"/>
              <a:t>           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Техническая революция дала человечеству новые источники энергии невиданной ранее мощности, сделала жизнь современного человека более комфортной, но в то же время создала серьезные экологические проблемы. Зловещим спутником развития индустрии оказался </a:t>
            </a:r>
            <a:r>
              <a:rPr lang="ru-RU" sz="28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шум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          </a:t>
            </a:r>
          </a:p>
        </p:txBody>
      </p:sp>
      <p:pic>
        <p:nvPicPr>
          <p:cNvPr id="9220" name="Picture 5" descr="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388" y="188913"/>
            <a:ext cx="2879725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03575" y="188913"/>
            <a:ext cx="2952750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7" descr="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72225" y="188913"/>
            <a:ext cx="2482850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 noChangeAspect="1"/>
          </p:cNvGraphicFramePr>
          <p:nvPr>
            <p:ph/>
          </p:nvPr>
        </p:nvGraphicFramePr>
        <p:xfrm>
          <a:off x="1093788" y="1289050"/>
          <a:ext cx="7100887" cy="5518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2470" name="Text Box 6"/>
          <p:cNvSpPr txBox="1">
            <a:spLocks noChangeArrowheads="1"/>
          </p:cNvSpPr>
          <p:nvPr/>
        </p:nvSpPr>
        <p:spPr bwMode="auto">
          <a:xfrm>
            <a:off x="1042988" y="188913"/>
            <a:ext cx="72739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Количество времени прослушивания музыки в сутки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Rectangle 4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algn="ctr">
              <a:defRPr/>
            </a:pPr>
            <a:r>
              <a:rPr lang="ru-RU" sz="4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Влияние шума на работоспособность учащихся</a:t>
            </a:r>
          </a:p>
        </p:txBody>
      </p:sp>
      <p:graphicFrame>
        <p:nvGraphicFramePr>
          <p:cNvPr id="5" name="Object 5"/>
          <p:cNvGraphicFramePr>
            <a:graphicFrameLocks noGrp="1" noChangeAspect="1"/>
          </p:cNvGraphicFramePr>
          <p:nvPr>
            <p:ph idx="1"/>
          </p:nvPr>
        </p:nvGraphicFramePr>
        <p:xfrm>
          <a:off x="374650" y="1463675"/>
          <a:ext cx="8250238" cy="5343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4479925" y="3246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357312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СОХРАНИТЬ СВОЙ СЛУХ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627" name="Содержимое 2"/>
          <p:cNvSpPr>
            <a:spLocks noGrp="1"/>
          </p:cNvSpPr>
          <p:nvPr>
            <p:ph idx="1"/>
          </p:nvPr>
        </p:nvSpPr>
        <p:spPr>
          <a:xfrm>
            <a:off x="357188" y="1928813"/>
            <a:ext cx="8429625" cy="4643437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ru-RU" sz="3100" smtClean="0"/>
              <a:t>  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не увеличивать громкость звука в наушниках плеера, пытаясь заглушить внешний шум;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в шумном месте использовать противошумные мягкие "беруши" или наушники-вкладыши;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в помещениях применять шумоизолирующие экологичные материалы для снижения шума; 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с простудой и насморком, когда заложен нос и гайморовы пазухи,  избегать резких перепадов давления;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давать своим ушам отдыхать от громкого шума.</a:t>
            </a:r>
          </a:p>
          <a:p>
            <a:pPr algn="just"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4000" smtClean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395288" y="188913"/>
            <a:ext cx="8229600" cy="719137"/>
          </a:xfrm>
        </p:spPr>
        <p:txBody>
          <a:bodyPr/>
          <a:lstStyle/>
          <a:p>
            <a:pPr algn="ctr"/>
            <a:r>
              <a:rPr lang="ru-RU" smtClean="0"/>
              <a:t/>
            </a:r>
            <a:br>
              <a:rPr lang="ru-RU" smtClean="0"/>
            </a:br>
            <a:r>
              <a:rPr lang="ru-RU" sz="3600" b="1" smtClean="0"/>
              <a:t>Список использованной литературы</a:t>
            </a:r>
          </a:p>
        </p:txBody>
      </p:sp>
      <p:sp>
        <p:nvSpPr>
          <p:cNvPr id="27651" name="Содержимое 2"/>
          <p:cNvSpPr>
            <a:spLocks noGrp="1"/>
          </p:cNvSpPr>
          <p:nvPr>
            <p:ph idx="1"/>
          </p:nvPr>
        </p:nvSpPr>
        <p:spPr>
          <a:xfrm>
            <a:off x="468313" y="1125538"/>
            <a:ext cx="8229600" cy="5327650"/>
          </a:xfrm>
        </p:spPr>
        <p:txBody>
          <a:bodyPr/>
          <a:lstStyle/>
          <a:p>
            <a:r>
              <a:rPr lang="ru-RU" smtClean="0">
                <a:hlinkClick r:id="rId2"/>
              </a:rPr>
              <a:t>Архив журнала "Звукорежиссер", 2000, #9</a:t>
            </a:r>
            <a:endParaRPr lang="ru-RU" smtClean="0"/>
          </a:p>
          <a:p>
            <a:r>
              <a:rPr lang="ru-RU" sz="2000" smtClean="0"/>
              <a:t>Бондорчук М.М., Ковылина Н.В. «Занимательные материалы и факты по анатомии и физиологии человека»; издательство «Учитель»; Волгоград; 2005г.</a:t>
            </a:r>
          </a:p>
          <a:p>
            <a:r>
              <a:rPr lang="ru-RU" sz="2000" smtClean="0"/>
              <a:t>Бродбент Д. Внимание и восприятие речи / Бродбент Д. // Восприятие. </a:t>
            </a:r>
            <a:r>
              <a:rPr lang="en-US" sz="2000" smtClean="0"/>
              <a:t>Механизмы и модели. М., 1974. - С. 37-46.</a:t>
            </a:r>
            <a:endParaRPr lang="ru-RU" sz="2000" smtClean="0"/>
          </a:p>
          <a:p>
            <a:r>
              <a:rPr lang="ru-RU" sz="2000" smtClean="0"/>
              <a:t>Корчагина В.А. «Ботаника». Издательство «Просвещение», 1992г.</a:t>
            </a:r>
          </a:p>
          <a:p>
            <a:r>
              <a:rPr lang="ru-RU" sz="2000" smtClean="0"/>
              <a:t>Мироненко В.В. «Хрестоматия по психологии». Издательство «Просвещение», 1987г.</a:t>
            </a:r>
          </a:p>
          <a:p>
            <a:r>
              <a:rPr lang="ru-RU" sz="2000" smtClean="0"/>
              <a:t>Рахматшаева В. А. Грамматика общения. М., 1995. 271.</a:t>
            </a:r>
          </a:p>
          <a:p>
            <a:r>
              <a:rPr lang="ru-RU" sz="2000" smtClean="0"/>
              <a:t>Энциклопедический словарь Ожегова. Издательство «Просвещение», 1982г.</a:t>
            </a:r>
          </a:p>
          <a:p>
            <a:r>
              <a:rPr lang="ru-RU" sz="2000" smtClean="0"/>
              <a:t>http: // www.  infox.ru /</a:t>
            </a:r>
          </a:p>
          <a:p>
            <a:r>
              <a:rPr lang="en-US" sz="2000" smtClean="0"/>
              <a:t>http: // www. uho.com.ua /</a:t>
            </a:r>
            <a:endParaRPr lang="ru-RU" sz="2000" smtClean="0"/>
          </a:p>
          <a:p>
            <a:r>
              <a:rPr lang="en-US" sz="2000" u="sng" smtClean="0">
                <a:hlinkClick r:id="rId3"/>
              </a:rPr>
              <a:t>http://ru.wikipedia.org/wiki/</a:t>
            </a:r>
            <a:endParaRPr lang="ru-RU" sz="2000" smtClean="0"/>
          </a:p>
          <a:p>
            <a:endParaRPr lang="ru-RU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>
          <a:xfrm>
            <a:off x="250825" y="404813"/>
            <a:ext cx="8229600" cy="1355725"/>
          </a:xfrm>
          <a:noFill/>
        </p:spPr>
        <p:txBody>
          <a:bodyPr/>
          <a:lstStyle/>
          <a:p>
            <a:pPr algn="ctr"/>
            <a:r>
              <a:rPr lang="ru-RU" sz="5400" b="1" smtClean="0">
                <a:latin typeface="Arial" charset="0"/>
              </a:rPr>
              <a:t>Цель работы :</a:t>
            </a:r>
            <a:r>
              <a:rPr lang="ru-RU" sz="2800" b="1" smtClean="0">
                <a:latin typeface="Arial" charset="0"/>
              </a:rPr>
              <a:t> </a:t>
            </a:r>
            <a:r>
              <a:rPr lang="ru-RU" sz="2800" b="1" u="sng" smtClean="0">
                <a:latin typeface="Arial" charset="0"/>
              </a:rPr>
              <a:t/>
            </a:r>
            <a:br>
              <a:rPr lang="ru-RU" sz="2800" b="1" u="sng" smtClean="0">
                <a:latin typeface="Arial" charset="0"/>
              </a:rPr>
            </a:br>
            <a:endParaRPr lang="ru-RU" sz="2800" b="1" u="sng" smtClean="0">
              <a:latin typeface="Arial" charset="0"/>
            </a:endParaRPr>
          </a:p>
        </p:txBody>
      </p:sp>
      <p:sp>
        <p:nvSpPr>
          <p:cNvPr id="10243" name="Rectangle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4000" b="1" smtClean="0">
                <a:latin typeface="Arial" charset="0"/>
              </a:rPr>
              <a:t> </a:t>
            </a:r>
            <a:r>
              <a:rPr lang="ru-RU" sz="4000" b="1" u="sng" smtClean="0">
                <a:latin typeface="Arial" charset="0"/>
              </a:rPr>
              <a:t>изучить</a:t>
            </a:r>
            <a:r>
              <a:rPr lang="ru-RU" sz="4000" b="1" smtClean="0">
                <a:latin typeface="Arial" charset="0"/>
              </a:rPr>
              <a:t> </a:t>
            </a:r>
            <a:r>
              <a:rPr lang="ru-RU" sz="4000" b="1" u="sng" smtClean="0">
                <a:latin typeface="Arial" charset="0"/>
              </a:rPr>
              <a:t>вредное влияние шума на организм человека</a:t>
            </a:r>
            <a:br>
              <a:rPr lang="ru-RU" sz="4000" b="1" u="sng" smtClean="0">
                <a:latin typeface="Arial" charset="0"/>
              </a:rPr>
            </a:br>
            <a:endParaRPr lang="ru-RU" sz="4000" b="1" u="sng" smtClean="0">
              <a:latin typeface="Arial" charset="0"/>
            </a:endParaRPr>
          </a:p>
        </p:txBody>
      </p:sp>
      <p:pic>
        <p:nvPicPr>
          <p:cNvPr id="10244" name="Picture 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388" y="3284538"/>
            <a:ext cx="2520950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7" descr="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27763" y="3284538"/>
            <a:ext cx="2665412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8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771775" y="3284538"/>
            <a:ext cx="3384550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8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ru-RU" sz="4600" b="1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4600" smtClean="0"/>
              <a:t/>
            </a:r>
            <a:br>
              <a:rPr lang="ru-RU" sz="4600" smtClean="0"/>
            </a:br>
            <a:endParaRPr lang="ru-RU" sz="4600" smtClean="0"/>
          </a:p>
        </p:txBody>
      </p:sp>
      <p:sp>
        <p:nvSpPr>
          <p:cNvPr id="11267" name="Содержимое 2"/>
          <p:cNvSpPr>
            <a:spLocks noGrp="1"/>
          </p:cNvSpPr>
          <p:nvPr>
            <p:ph type="body" idx="1"/>
          </p:nvPr>
        </p:nvSpPr>
        <p:spPr>
          <a:xfrm>
            <a:off x="468313" y="1412875"/>
            <a:ext cx="8229600" cy="4389438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      В современных условиях возникает необходимость настойчивой борьбы с шумами, так как вредное воздействие повышенного уровня шума на организм человека общеизвестно, а увеличение шума опережает нашу способность адаптироваться к нему</a:t>
            </a:r>
          </a:p>
          <a:p>
            <a:pPr eaLnBrk="1" hangingPunct="1">
              <a:buFont typeface="Wingdings 2" pitchFamily="18" charset="2"/>
              <a:buNone/>
            </a:pPr>
            <a:endParaRPr lang="ru-RU" sz="2800" smtClean="0"/>
          </a:p>
        </p:txBody>
      </p:sp>
      <p:pic>
        <p:nvPicPr>
          <p:cNvPr id="11268" name="Picture 3" descr="http://spsrostov.ru/wp-content/uploads/2010/11/Aircraft-nois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75" y="4365625"/>
            <a:ext cx="2928938" cy="234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5" descr="http://www.citydoctor.ru/UserFiles/Image/UhoBolit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14688" y="4437063"/>
            <a:ext cx="3000375" cy="225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9" descr="http://storage.mpg.ru/photo/newspaper/00.04.2009/doloy_shum/04_01_0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72225" y="4437063"/>
            <a:ext cx="2643188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28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smtClean="0">
                <a:solidFill>
                  <a:srgbClr val="009999"/>
                </a:solidFill>
                <a:latin typeface="Times New Roman" pitchFamily="18" charset="0"/>
                <a:cs typeface="Times New Roman" pitchFamily="18" charset="0"/>
              </a:rPr>
              <a:t>Задачи работы:</a:t>
            </a:r>
            <a:r>
              <a:rPr lang="ru-RU" sz="4800" b="1" smtClean="0">
                <a:solidFill>
                  <a:srgbClr val="0099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800" b="1" smtClean="0">
                <a:solidFill>
                  <a:srgbClr val="0099CC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b="1" smtClean="0">
              <a:solidFill>
                <a:srgbClr val="0099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1" name="Rectangle 9"/>
          <p:cNvSpPr>
            <a:spLocks noGrp="1"/>
          </p:cNvSpPr>
          <p:nvPr>
            <p:ph type="body" idx="4294967295"/>
          </p:nvPr>
        </p:nvSpPr>
        <p:spPr>
          <a:xfrm>
            <a:off x="395288" y="1700213"/>
            <a:ext cx="8229600" cy="4389437"/>
          </a:xfrm>
        </p:spPr>
        <p:txBody>
          <a:bodyPr/>
          <a:lstStyle/>
          <a:p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изучить сущность шума, источники и методы его измерения;</a:t>
            </a:r>
          </a:p>
          <a:p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 показать какое влияние шум оказывает на организм человека и существующие средства защиты;</a:t>
            </a:r>
          </a:p>
          <a:p>
            <a:r>
              <a:rPr lang="ru-RU" sz="2800" b="1" smtClean="0">
                <a:latin typeface="Times New Roman" pitchFamily="18" charset="0"/>
              </a:rPr>
              <a:t>провести исследования “Насколько посторонний шум мешает нам в жизни?” ;</a:t>
            </a:r>
            <a:endParaRPr lang="ru-RU" sz="2800" b="1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smtClean="0">
                <a:latin typeface="Times New Roman" pitchFamily="18" charset="0"/>
              </a:rPr>
              <a:t>разработать практические рекомендации по снижению воздействия шума на организм человека.</a:t>
            </a:r>
          </a:p>
          <a:p>
            <a:pPr>
              <a:buFont typeface="Wingdings 2" pitchFamily="18" charset="2"/>
              <a:buNone/>
            </a:pPr>
            <a:endParaRPr lang="ru-RU" sz="2800" b="1" smtClean="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549275"/>
            <a:ext cx="8229600" cy="85725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ПОНЯТИЯ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179388" y="1890713"/>
            <a:ext cx="8697912" cy="4967287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r>
              <a:rPr lang="ru-RU" smtClean="0"/>
              <a:t>           </a:t>
            </a: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Шум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- это механические колебания различной звуковой частоты (20 - 20 000 Гц)  и интенсивности, распространяющиеся в упругой среде. 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       С физиологической точки зрения шумом называют любой нежелательный звук, оказывающий вредное воздействие на организм человека. 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       Источником шума является любой процесс, вызывающий местное изменение давления либо механические колебания в окружающей среде. </a:t>
            </a:r>
          </a:p>
          <a:p>
            <a:pPr algn="just" eaLnBrk="1" hangingPunct="1"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2700338" y="908050"/>
            <a:ext cx="6211887" cy="5014913"/>
          </a:xfrm>
        </p:spPr>
        <p:txBody>
          <a:bodyPr/>
          <a:lstStyle/>
          <a:p>
            <a:pPr algn="just" eaLnBrk="1" hangingPunct="1"/>
            <a:r>
              <a:rPr lang="ru-RU" sz="2600" smtClean="0"/>
              <a:t> </a:t>
            </a:r>
            <a:r>
              <a:rPr lang="ru-RU" sz="2600" smtClean="0">
                <a:latin typeface="Arial" charset="0"/>
              </a:rPr>
              <a:t>   </a:t>
            </a:r>
            <a:r>
              <a:rPr lang="ru-RU" sz="3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Распространяясь в среде, звуковая волна образует сгущения и разрежения, которые создают добавочные изменения давления по отношению к среднему значению давления в среде. </a:t>
            </a:r>
            <a:br>
              <a:rPr lang="ru-RU" sz="3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Громкие звуки создают большое давление, тихие - малое. </a:t>
            </a:r>
            <a:br>
              <a:rPr lang="ru-RU" sz="3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В акустике звуковое давление измеряется в децибелах (дБ).</a:t>
            </a:r>
          </a:p>
        </p:txBody>
      </p:sp>
      <p:pic>
        <p:nvPicPr>
          <p:cNvPr id="14339" name="Picture 2" descr="http://www.24aul.ru/photo/210/105360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2628900" cy="241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6" descr="http://www.united-it.ru/netcat_files/721/497/b0360095cbad65ad649461990c773ab8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388" y="4589463"/>
            <a:ext cx="2268537" cy="226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4" descr="http://static.baza.farpost.ru/bulletins_images/9/5/8/958768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388" y="2492375"/>
            <a:ext cx="2413000" cy="201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428625" y="571500"/>
            <a:ext cx="8229600" cy="785813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ШУМ В СОВРЕМЕННОМ МИРЕ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0" y="1457325"/>
            <a:ext cx="5867400" cy="5400675"/>
          </a:xfrm>
        </p:spPr>
        <p:txBody>
          <a:bodyPr/>
          <a:lstStyle/>
          <a:p>
            <a:pPr marL="361950" indent="-276225" algn="just" eaLnBrk="1" hangingPunct="1">
              <a:buFont typeface="Wingdings 2" pitchFamily="18" charset="2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        Человек подвергается воздействию всевозможных звуков. Мощные источники  городского шума - аэропорты, крупные промышленные предприятия, стройки, порты…   Мои исследования показали -            главным  источником шума в </a:t>
            </a:r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Керчи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является транспорт, на долю которого приходится 70-90% шумового загрязнения. </a:t>
            </a:r>
          </a:p>
        </p:txBody>
      </p:sp>
      <p:pic>
        <p:nvPicPr>
          <p:cNvPr id="15364" name="Picture 2" descr="http://gdb.rferl.org/D28CF32B-D36B-4742-8AEE-588155041F3C_mw800_mh600_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11863" y="1196975"/>
            <a:ext cx="2984500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9" descr="http://storage.mpg.ru/photo/newspaper/00.04.2009/doloy_shum/04_01_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11863" y="3933825"/>
            <a:ext cx="2808287" cy="251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468313" y="404813"/>
            <a:ext cx="5972175" cy="4695825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          На втором месте по вырабатываемому шуму стоит Керченский торговый порт.  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          Кроме того, существует множество других источников шумового загрязнения: лифты, тепловые узлы, бойлерные, насосные и электрощитовые  подстанции. 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         </a:t>
            </a:r>
          </a:p>
        </p:txBody>
      </p:sp>
      <p:pic>
        <p:nvPicPr>
          <p:cNvPr id="16387" name="Picture 4" descr="http://99px.ru/sstorage/53/2010/07/image_530307100938255196343_tmb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659563" y="4437063"/>
            <a:ext cx="2262187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6" descr="http://business4.ru/upload/shop_1/3/7/6/item_376/shop_items_catalog_image37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4437063"/>
            <a:ext cx="1944688" cy="223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8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0825" y="4365625"/>
            <a:ext cx="4248150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9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88125" y="981075"/>
            <a:ext cx="2339975" cy="295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881</TotalTime>
  <Words>719</Words>
  <Application>Microsoft Office PowerPoint</Application>
  <PresentationFormat>Экран (4:3)</PresentationFormat>
  <Paragraphs>88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Поток</vt:lpstr>
      <vt:lpstr>Слайд 1</vt:lpstr>
      <vt:lpstr>Слайд 2</vt:lpstr>
      <vt:lpstr>Цель работы :  </vt:lpstr>
      <vt:lpstr>Актуальность </vt:lpstr>
      <vt:lpstr> Задачи работы:  </vt:lpstr>
      <vt:lpstr>ОСНОВНЫЕ ПОНЯТИЯ</vt:lpstr>
      <vt:lpstr>    Распространяясь в среде, звуковая волна образует сгущения и разрежения, которые создают добавочные изменения давления по отношению к среднему значению давления в среде.      Громкие звуки создают большое давление, тихие - малое.      В акустике звуковое давление измеряется в децибелах (дБ).</vt:lpstr>
      <vt:lpstr>ШУМ В СОВРЕМЕННОМ МИРЕ</vt:lpstr>
      <vt:lpstr>Слайд 9</vt:lpstr>
      <vt:lpstr>Шум и слух</vt:lpstr>
      <vt:lpstr>                                                    ИЗМЕРЕНИЕ ШУМА</vt:lpstr>
      <vt:lpstr>Слайд 12</vt:lpstr>
      <vt:lpstr>       Снижение уровня шума достигается применением звукопоглощающих пористых материалов, покрытых перфорированными листами алюминия, пластмасс. Большое значение в борьбе с шумом имеют архитектурно-планировочные и строительные мероприятия.   </vt:lpstr>
      <vt:lpstr> РЕЗУЛЬТАТЫ ПРАКТИЧЕСКИХ ИССЛЕДОВАНИЙ</vt:lpstr>
      <vt:lpstr>Слайд 15</vt:lpstr>
      <vt:lpstr>Влияние громкой музыки на физиологическое состояние человека</vt:lpstr>
      <vt:lpstr>Слайд 17</vt:lpstr>
      <vt:lpstr>Слайд 18</vt:lpstr>
      <vt:lpstr>Влияние шума на физиологическое состояние человека </vt:lpstr>
      <vt:lpstr>Слайд 20</vt:lpstr>
      <vt:lpstr>Влияние шума на работоспособность учащихся</vt:lpstr>
      <vt:lpstr>КАК СОХРАНИТЬ СВОЙ СЛУХ</vt:lpstr>
      <vt:lpstr> Список использованной литературы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КЕРЧЕНСКИЙ УЧЕБНО-ВОСПИТАТЕЛЬНЫЙ КОМПЛЕКС ОБЩЕОБРАЗОВАТЕЛЬНАЯ ШКОЛА I-II СТУПЕНЕЙ -  МОРСКОЙ ТЕХНИЧЕСКИЙ ЛИЦЕЙ </dc:title>
  <dc:creator>Admin</dc:creator>
  <cp:lastModifiedBy>Home</cp:lastModifiedBy>
  <cp:revision>89</cp:revision>
  <dcterms:created xsi:type="dcterms:W3CDTF">2011-09-18T10:19:22Z</dcterms:created>
  <dcterms:modified xsi:type="dcterms:W3CDTF">2016-11-20T11:32:42Z</dcterms:modified>
</cp:coreProperties>
</file>