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04490-B7EA-45C2-A2E8-05E4347FEF78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0E3B-7F1C-4E5D-B766-E9C333F7F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04490-B7EA-45C2-A2E8-05E4347FEF78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0E3B-7F1C-4E5D-B766-E9C333F7F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04490-B7EA-45C2-A2E8-05E4347FEF78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0E3B-7F1C-4E5D-B766-E9C333F7F23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04490-B7EA-45C2-A2E8-05E4347FEF78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0E3B-7F1C-4E5D-B766-E9C333F7F23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04490-B7EA-45C2-A2E8-05E4347FEF78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0E3B-7F1C-4E5D-B766-E9C333F7F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04490-B7EA-45C2-A2E8-05E4347FEF78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0E3B-7F1C-4E5D-B766-E9C333F7F23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04490-B7EA-45C2-A2E8-05E4347FEF78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0E3B-7F1C-4E5D-B766-E9C333F7F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04490-B7EA-45C2-A2E8-05E4347FEF78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0E3B-7F1C-4E5D-B766-E9C333F7F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04490-B7EA-45C2-A2E8-05E4347FEF78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0E3B-7F1C-4E5D-B766-E9C333F7F2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04490-B7EA-45C2-A2E8-05E4347FEF78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0E3B-7F1C-4E5D-B766-E9C333F7F23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04490-B7EA-45C2-A2E8-05E4347FEF78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0E3B-7F1C-4E5D-B766-E9C333F7F23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704490-B7EA-45C2-A2E8-05E4347FEF78}" type="datetimeFigureOut">
              <a:rPr lang="ru-RU" smtClean="0"/>
              <a:t>25.10.2015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FFE0E3B-7F1C-4E5D-B766-E9C333F7F23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76672"/>
            <a:ext cx="7560840" cy="5616624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8000" b="1" i="1" dirty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Сочинять, решать, </a:t>
            </a:r>
            <a:r>
              <a:rPr lang="en-US" sz="8000" b="1" i="1" dirty="0" smtClean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  </a:t>
            </a:r>
            <a:r>
              <a:rPr lang="ru-RU" sz="8000" b="1" i="1" dirty="0" smtClean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выражать,</a:t>
            </a:r>
            <a:r>
              <a:rPr lang="en-US" sz="8000" b="1" i="1" dirty="0" smtClean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/>
            </a:r>
            <a:br>
              <a:rPr lang="en-US" sz="8000" b="1" i="1" dirty="0" smtClean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</a:br>
            <a:r>
              <a:rPr lang="en-US" sz="8000" b="1" i="1" dirty="0" smtClean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     </a:t>
            </a:r>
            <a:r>
              <a:rPr lang="ru-RU" sz="8000" b="1" i="1" dirty="0" smtClean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стараться</a:t>
            </a:r>
            <a:r>
              <a:rPr lang="ru-RU" sz="8000" b="1" dirty="0" smtClean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.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435209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8784975" cy="633670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200" b="1" dirty="0" smtClean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 – </a:t>
            </a:r>
            <a:r>
              <a:rPr lang="ru-RU" sz="5200" b="1" dirty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Я услышал, как мама сказала кому-то в коридоре, что тайное всегда становится явным</a:t>
            </a:r>
            <a:r>
              <a:rPr lang="ru-RU" sz="5200" b="1" dirty="0" smtClean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.</a:t>
            </a:r>
            <a:endParaRPr lang="ru-RU" sz="5200" dirty="0">
              <a:latin typeface="Calibri"/>
              <a:ea typeface="Calibri"/>
              <a:cs typeface="Calibri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200" dirty="0" smtClean="0">
                <a:latin typeface="Times New Roman"/>
                <a:ea typeface="Times New Roman"/>
                <a:cs typeface="Calibri"/>
              </a:rPr>
              <a:t> </a:t>
            </a:r>
            <a:r>
              <a:rPr lang="ru-RU" sz="5200" b="1" dirty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– Я услышал, как мама сказала кому-то в коридоре: «Тайное всегда становится явным».</a:t>
            </a:r>
            <a:endParaRPr lang="ru-RU" sz="5200" b="1" dirty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5188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20688"/>
            <a:ext cx="7408333" cy="5832648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chemeClr val="tx1"/>
                </a:solidFill>
                <a:latin typeface="Times New Roman"/>
                <a:ea typeface="Times New Roman"/>
              </a:rPr>
              <a:t>Как найти прямую речь в предложении? </a:t>
            </a:r>
            <a:endParaRPr lang="ru-RU" sz="60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В </a:t>
            </a:r>
            <a:r>
              <a:rPr lang="ru-RU" sz="6000" b="1" dirty="0">
                <a:solidFill>
                  <a:schemeClr val="tx1"/>
                </a:solidFill>
                <a:latin typeface="Times New Roman"/>
                <a:ea typeface="Times New Roman"/>
              </a:rPr>
              <a:t>каких предложениях она встречается</a:t>
            </a:r>
            <a:r>
              <a:rPr lang="ru-RU" sz="6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?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688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6600" b="1" i="1" dirty="0" smtClean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Как </a:t>
            </a:r>
            <a:r>
              <a:rPr lang="ru-RU" sz="6600" b="1" i="1" dirty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оформляется прямая речь на письме?</a:t>
            </a:r>
            <a:endParaRPr lang="ru-RU" sz="6600" b="1" dirty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654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5328592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7200" b="1" dirty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Прямая речь – это передача чужой речи дословно, без изменения</a:t>
            </a:r>
            <a:r>
              <a:rPr lang="ru-RU" sz="7200" dirty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.</a:t>
            </a:r>
            <a:r>
              <a:rPr lang="ru-RU" sz="7200" dirty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/>
            </a:r>
            <a:br>
              <a:rPr lang="ru-RU" sz="7200" dirty="0">
                <a:solidFill>
                  <a:schemeClr val="tx1"/>
                </a:solidFill>
                <a:latin typeface="Calibri"/>
                <a:ea typeface="Calibri"/>
                <a:cs typeface="Calibri"/>
              </a:rPr>
            </a:br>
            <a:endParaRPr lang="ru-RU" sz="7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464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9600" b="1" dirty="0" smtClean="0"/>
              <a:t>А?</a:t>
            </a:r>
          </a:p>
          <a:p>
            <a:pPr algn="ctr"/>
            <a:r>
              <a:rPr lang="ru-RU" sz="9600" b="1" dirty="0" smtClean="0"/>
              <a:t>П?</a:t>
            </a:r>
            <a:endParaRPr lang="ru-RU" sz="9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649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548681"/>
            <a:ext cx="8712967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9600" b="1" dirty="0">
                <a:solidFill>
                  <a:schemeClr val="tx1"/>
                </a:solidFill>
                <a:latin typeface="Times New Roman"/>
                <a:ea typeface="Times New Roman"/>
              </a:rPr>
              <a:t>А</a:t>
            </a:r>
            <a:r>
              <a:rPr lang="ru-RU" sz="9600" dirty="0">
                <a:solidFill>
                  <a:schemeClr val="tx1"/>
                </a:solidFill>
                <a:latin typeface="Times New Roman"/>
                <a:ea typeface="Times New Roman"/>
              </a:rPr>
              <a:t> (слова автора) </a:t>
            </a:r>
            <a:endParaRPr lang="ru-RU" sz="96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9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</a:p>
          <a:p>
            <a:pPr marL="0" indent="0">
              <a:buNone/>
            </a:pPr>
            <a:r>
              <a:rPr lang="ru-RU" sz="96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П</a:t>
            </a:r>
            <a:r>
              <a:rPr lang="ru-RU" sz="9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9600" dirty="0">
                <a:solidFill>
                  <a:schemeClr val="tx1"/>
                </a:solidFill>
                <a:latin typeface="Times New Roman"/>
                <a:ea typeface="Times New Roman"/>
              </a:rPr>
              <a:t>(прямая речь</a:t>
            </a:r>
            <a:r>
              <a:rPr lang="ru-RU" sz="9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)</a:t>
            </a:r>
            <a:endParaRPr lang="ru-RU" sz="9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121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39492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9600" b="1" dirty="0" smtClean="0">
                <a:solidFill>
                  <a:schemeClr val="tx1"/>
                </a:solidFill>
              </a:rPr>
              <a:t>«…»</a:t>
            </a:r>
            <a:br>
              <a:rPr lang="ru-RU" sz="9600" b="1" dirty="0" smtClean="0">
                <a:solidFill>
                  <a:schemeClr val="tx1"/>
                </a:solidFill>
              </a:rPr>
            </a:br>
            <a:r>
              <a:rPr lang="ru-RU" sz="9600" b="1" dirty="0" smtClean="0">
                <a:solidFill>
                  <a:schemeClr val="tx1"/>
                </a:solidFill>
              </a:rPr>
              <a:t>:</a:t>
            </a:r>
            <a:br>
              <a:rPr lang="ru-RU" sz="9600" b="1" dirty="0" smtClean="0">
                <a:solidFill>
                  <a:schemeClr val="tx1"/>
                </a:solidFill>
              </a:rPr>
            </a:br>
            <a:r>
              <a:rPr lang="ru-RU" sz="9600" b="1" dirty="0" smtClean="0">
                <a:solidFill>
                  <a:schemeClr val="tx1"/>
                </a:solidFill>
              </a:rPr>
              <a:t>.  ?  !  …</a:t>
            </a:r>
            <a:endParaRPr lang="ru-RU" sz="9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907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525658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А: «П»</a:t>
            </a:r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А: «П!»</a:t>
            </a:r>
            <a:b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А: «П?»</a:t>
            </a:r>
            <a:b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А: «П…»</a:t>
            </a:r>
            <a:r>
              <a:rPr lang="ru-RU" sz="6600" dirty="0" smtClean="0">
                <a:solidFill>
                  <a:schemeClr val="tx1"/>
                </a:solidFill>
              </a:rPr>
              <a:t/>
            </a:r>
            <a:br>
              <a:rPr lang="ru-RU" sz="6600" dirty="0" smtClean="0">
                <a:solidFill>
                  <a:schemeClr val="tx1"/>
                </a:solidFill>
              </a:rPr>
            </a:br>
            <a:endParaRPr lang="ru-RU" sz="6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984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chemeClr val="bg1"/>
                </a:solidFill>
                <a:latin typeface="Times New Roman"/>
              </a:rPr>
              <a:t>КАРТОЧКИ</a:t>
            </a:r>
            <a:endParaRPr lang="ru-RU" sz="9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712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7" y="0"/>
            <a:ext cx="91281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474424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FF00"/>
                </a:solidFill>
              </a:rPr>
              <a:t>ФИЗМИНУТКА</a:t>
            </a:r>
            <a:endParaRPr lang="ru-RU" sz="9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366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970992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Сочинение,</a:t>
            </a:r>
            <a:br>
              <a:rPr lang="ru-RU" sz="8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решение, выражение, старание.</a:t>
            </a:r>
            <a:r>
              <a:rPr lang="ru-RU" dirty="0" smtClean="0"/>
              <a:t>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812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504056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9600" b="1" i="1" dirty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Упр. </a:t>
            </a:r>
            <a:r>
              <a:rPr lang="ru-RU" sz="9600" b="1" i="1" dirty="0" smtClean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48 </a:t>
            </a:r>
            <a:r>
              <a:rPr lang="ru-RU" sz="7200" b="1" i="1" dirty="0" smtClean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/>
            </a:r>
            <a:br>
              <a:rPr lang="ru-RU" sz="7200" b="1" i="1" dirty="0" smtClean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</a:br>
            <a:r>
              <a:rPr lang="ru-RU" sz="7200" b="1" i="1" dirty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/>
            </a:r>
            <a:br>
              <a:rPr lang="ru-RU" sz="7200" b="1" i="1" dirty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</a:br>
            <a:r>
              <a:rPr lang="ru-RU" sz="7200" b="1" i="1" dirty="0" smtClean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«</a:t>
            </a:r>
            <a:r>
              <a:rPr lang="ru-RU" sz="7200" b="1" i="1" dirty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Дидактический материал».</a:t>
            </a:r>
            <a:r>
              <a:rPr lang="ru-RU" sz="7200" b="1" dirty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/>
            </a:r>
            <a:br>
              <a:rPr lang="ru-RU" sz="7200" b="1" dirty="0">
                <a:solidFill>
                  <a:schemeClr val="tx1"/>
                </a:solidFill>
                <a:latin typeface="Calibri"/>
                <a:ea typeface="Calibri"/>
                <a:cs typeface="Calibri"/>
              </a:rPr>
            </a:br>
            <a:endParaRPr lang="ru-RU" sz="7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900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5256584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6600" b="1" i="1" dirty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Чужая речь.</a:t>
            </a:r>
            <a:r>
              <a:rPr lang="ru-RU" sz="6600" b="1" dirty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/>
            </a:r>
            <a:br>
              <a:rPr lang="ru-RU" sz="6600" b="1" dirty="0">
                <a:solidFill>
                  <a:schemeClr val="tx1"/>
                </a:solidFill>
                <a:latin typeface="Calibri"/>
                <a:ea typeface="Calibri"/>
                <a:cs typeface="Calibri"/>
              </a:rPr>
            </a:br>
            <a:r>
              <a:rPr lang="ru-RU" sz="6600" b="1" i="1" dirty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Слова автора.</a:t>
            </a:r>
            <a:r>
              <a:rPr lang="ru-RU" sz="6600" b="1" dirty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/>
            </a:r>
            <a:br>
              <a:rPr lang="ru-RU" sz="6600" b="1" dirty="0">
                <a:solidFill>
                  <a:schemeClr val="tx1"/>
                </a:solidFill>
                <a:latin typeface="Calibri"/>
                <a:ea typeface="Calibri"/>
                <a:cs typeface="Calibri"/>
              </a:rPr>
            </a:br>
            <a:r>
              <a:rPr lang="ru-RU" sz="6600" b="1" i="1" dirty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Прямая речь.</a:t>
            </a:r>
            <a:r>
              <a:rPr lang="ru-RU" sz="6600" b="1" dirty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/>
            </a:r>
            <a:br>
              <a:rPr lang="ru-RU" sz="6600" b="1" dirty="0">
                <a:solidFill>
                  <a:schemeClr val="tx1"/>
                </a:solidFill>
                <a:latin typeface="Calibri"/>
                <a:ea typeface="Calibri"/>
                <a:cs typeface="Calibri"/>
              </a:rPr>
            </a:br>
            <a:r>
              <a:rPr lang="ru-RU" sz="6600" b="1" i="1" dirty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Однородные члены.</a:t>
            </a:r>
            <a:r>
              <a:rPr lang="ru-RU" sz="6600" b="1" dirty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/>
            </a:r>
            <a:br>
              <a:rPr lang="ru-RU" sz="6600" b="1" dirty="0">
                <a:solidFill>
                  <a:schemeClr val="tx1"/>
                </a:solidFill>
                <a:latin typeface="Calibri"/>
                <a:ea typeface="Calibri"/>
                <a:cs typeface="Calibri"/>
              </a:rPr>
            </a:br>
            <a:r>
              <a:rPr lang="ru-RU" sz="6600" b="1" i="1" dirty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Дословно.</a:t>
            </a:r>
            <a:r>
              <a:rPr lang="ru-RU" sz="6600" b="1" dirty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/>
            </a:r>
            <a:br>
              <a:rPr lang="ru-RU" sz="6600" b="1" dirty="0">
                <a:solidFill>
                  <a:schemeClr val="tx1"/>
                </a:solidFill>
                <a:latin typeface="Calibri"/>
                <a:ea typeface="Calibri"/>
                <a:cs typeface="Calibri"/>
              </a:rPr>
            </a:br>
            <a:endParaRPr lang="ru-RU" sz="6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817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41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87624" y="2857451"/>
            <a:ext cx="7408333" cy="3450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187016"/>
          </a:xfrm>
        </p:spPr>
        <p:txBody>
          <a:bodyPr>
            <a:norm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1. Выписать из учебника «Литературное чтение» 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(«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Calibri"/>
              </a:rPr>
              <a:t>В океане света») одно предложение с прямой речью.</a:t>
            </a:r>
            <a:r>
              <a:rPr lang="ru-RU" sz="5400" b="1" dirty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/>
            </a:r>
            <a:br>
              <a:rPr lang="ru-RU" sz="5400" b="1" dirty="0">
                <a:solidFill>
                  <a:schemeClr val="tx1"/>
                </a:solidFill>
                <a:latin typeface="Calibri"/>
                <a:ea typeface="Calibri"/>
                <a:cs typeface="Calibri"/>
              </a:rPr>
            </a:b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</a:rPr>
              <a:t>2. По ключевым 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словам 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</a:rPr>
              <a:t>уметь передать содержание правила на с. 84.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432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8328"/>
            <a:ext cx="8784976" cy="5970992"/>
          </a:xfrm>
        </p:spPr>
        <p:txBody>
          <a:bodyPr>
            <a:normAutofit/>
          </a:bodyPr>
          <a:lstStyle/>
          <a:p>
            <a:r>
              <a:rPr lang="ru-RU" sz="8800" b="1" i="1" dirty="0">
                <a:solidFill>
                  <a:schemeClr val="tx1"/>
                </a:solidFill>
                <a:latin typeface="Times New Roman"/>
                <a:ea typeface="Times New Roman"/>
              </a:rPr>
              <a:t>Трудно было прийти к окончательному решению</a:t>
            </a:r>
            <a:endParaRPr lang="ru-RU" sz="8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403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54968"/>
          </a:xfrm>
        </p:spPr>
        <p:txBody>
          <a:bodyPr>
            <a:normAutofit/>
          </a:bodyPr>
          <a:lstStyle/>
          <a:p>
            <a:r>
              <a:rPr lang="ru-RU" sz="8800" b="1" i="1" dirty="0">
                <a:solidFill>
                  <a:schemeClr val="tx1"/>
                </a:solidFill>
                <a:latin typeface="Times New Roman"/>
                <a:ea typeface="Times New Roman"/>
              </a:rPr>
              <a:t>Наконец-то зачитали решение суда </a:t>
            </a:r>
            <a:endParaRPr lang="ru-RU" sz="8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803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898984"/>
          </a:xfrm>
        </p:spPr>
        <p:txBody>
          <a:bodyPr>
            <a:noAutofit/>
          </a:bodyPr>
          <a:lstStyle/>
          <a:p>
            <a:r>
              <a:rPr lang="ru-RU" sz="8800" b="1" i="1" dirty="0">
                <a:solidFill>
                  <a:schemeClr val="tx1"/>
                </a:solidFill>
                <a:latin typeface="Times New Roman"/>
                <a:ea typeface="Times New Roman"/>
              </a:rPr>
              <a:t>Многие ребята в классе правильно оформили решение задачи</a:t>
            </a:r>
            <a:endParaRPr lang="ru-RU" sz="8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907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115008"/>
          </a:xfrm>
        </p:spPr>
        <p:txBody>
          <a:bodyPr>
            <a:noAutofit/>
          </a:bodyPr>
          <a:lstStyle/>
          <a:p>
            <a:r>
              <a:rPr lang="ru-RU" sz="7200" b="1" i="1" dirty="0">
                <a:solidFill>
                  <a:schemeClr val="tx1"/>
                </a:solidFill>
                <a:latin typeface="Times New Roman"/>
                <a:ea typeface="Times New Roman"/>
              </a:rPr>
              <a:t>Решение исполнить эту песню было неожиданным и для самого артиста </a:t>
            </a:r>
            <a:endParaRPr lang="ru-RU" sz="7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432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4176464"/>
          </a:xfrm>
        </p:spPr>
        <p:txBody>
          <a:bodyPr>
            <a:noAutofit/>
          </a:bodyPr>
          <a:lstStyle/>
          <a:p>
            <a:r>
              <a:rPr lang="ru-RU" sz="9600" b="1" i="1" dirty="0">
                <a:solidFill>
                  <a:schemeClr val="tx1"/>
                </a:solidFill>
                <a:latin typeface="Times New Roman"/>
                <a:ea typeface="Times New Roman"/>
              </a:rPr>
              <a:t>решение</a:t>
            </a:r>
            <a:endParaRPr lang="ru-RU" sz="9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406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544616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chemeClr val="tx1"/>
                </a:solidFill>
              </a:rPr>
              <a:t>ПРЕДЛОЖЕНИЯ С ПРЯМОЙ РЕЧЬЮ.</a:t>
            </a:r>
            <a:endParaRPr lang="ru-RU" sz="8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610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980728"/>
            <a:ext cx="7408333" cy="5145435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</a:rPr>
              <a:t>Что такое прямая речь?</a:t>
            </a:r>
            <a:endParaRPr lang="ru-RU" sz="9600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091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</TotalTime>
  <Words>154</Words>
  <Application>Microsoft Office PowerPoint</Application>
  <PresentationFormat>Экран (4:3)</PresentationFormat>
  <Paragraphs>27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Волна</vt:lpstr>
      <vt:lpstr>Сочинять, решать,   выражать,      стараться.</vt:lpstr>
      <vt:lpstr>Сочинение, решение, выражение, старание...</vt:lpstr>
      <vt:lpstr>Трудно было прийти к окончательному решению</vt:lpstr>
      <vt:lpstr>Наконец-то зачитали решение суда </vt:lpstr>
      <vt:lpstr>Многие ребята в классе правильно оформили решение задачи</vt:lpstr>
      <vt:lpstr>Решение исполнить эту песню было неожиданным и для самого артиста </vt:lpstr>
      <vt:lpstr>решение</vt:lpstr>
      <vt:lpstr>ПРЕДЛОЖЕНИЯ С ПРЯМОЙ РЕЧЬЮ.</vt:lpstr>
      <vt:lpstr>Презентация PowerPoint</vt:lpstr>
      <vt:lpstr>Презентация PowerPoint</vt:lpstr>
      <vt:lpstr>Презентация PowerPoint</vt:lpstr>
      <vt:lpstr>Презентация PowerPoint</vt:lpstr>
      <vt:lpstr>Прямая речь – это передача чужой речи дословно, без изменения. </vt:lpstr>
      <vt:lpstr>Презентация PowerPoint</vt:lpstr>
      <vt:lpstr>Презентация PowerPoint</vt:lpstr>
      <vt:lpstr>«…» : .  ?  !  …</vt:lpstr>
      <vt:lpstr>А: «П». А: «П!» А: «П?» А: «П…» </vt:lpstr>
      <vt:lpstr>КАРТОЧКИ</vt:lpstr>
      <vt:lpstr>ФИЗМИНУТКА</vt:lpstr>
      <vt:lpstr>Упр. 48   «Дидактический материал». </vt:lpstr>
      <vt:lpstr>Чужая речь. Слова автора. Прямая речь. Однородные члены. Дословно. </vt:lpstr>
      <vt:lpstr>1. Выписать из учебника «Литературное чтение»  («В океане света») одно предложение с прямой речью. 2. По ключевым словам уметь передать содержание правила на с. 84.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Сочинять, решать,   выражать,      стараться.</dc:title>
  <dc:creator>XTreme.ws</dc:creator>
  <cp:lastModifiedBy>XTreme.ws</cp:lastModifiedBy>
  <cp:revision>6</cp:revision>
  <dcterms:created xsi:type="dcterms:W3CDTF">2015-10-25T12:15:03Z</dcterms:created>
  <dcterms:modified xsi:type="dcterms:W3CDTF">2015-10-25T13:17:48Z</dcterms:modified>
</cp:coreProperties>
</file>