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60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2" r:id="rId19"/>
    <p:sldId id="308" r:id="rId20"/>
    <p:sldId id="307" r:id="rId21"/>
    <p:sldId id="306" r:id="rId22"/>
    <p:sldId id="305" r:id="rId23"/>
    <p:sldId id="304" r:id="rId24"/>
    <p:sldId id="303" r:id="rId25"/>
    <p:sldId id="302" r:id="rId26"/>
    <p:sldId id="301" r:id="rId27"/>
    <p:sldId id="300" r:id="rId28"/>
    <p:sldId id="299" r:id="rId29"/>
    <p:sldId id="298" r:id="rId30"/>
    <p:sldId id="297" r:id="rId31"/>
    <p:sldId id="296" r:id="rId32"/>
    <p:sldId id="295" r:id="rId33"/>
    <p:sldId id="294" r:id="rId34"/>
    <p:sldId id="293" r:id="rId35"/>
    <p:sldId id="292" r:id="rId36"/>
    <p:sldId id="291" r:id="rId37"/>
    <p:sldId id="290" r:id="rId38"/>
    <p:sldId id="289" r:id="rId39"/>
    <p:sldId id="288" r:id="rId40"/>
    <p:sldId id="287" r:id="rId41"/>
    <p:sldId id="286" r:id="rId42"/>
    <p:sldId id="285" r:id="rId43"/>
    <p:sldId id="284" r:id="rId44"/>
    <p:sldId id="283" r:id="rId45"/>
    <p:sldId id="273" r:id="rId46"/>
    <p:sldId id="274" r:id="rId47"/>
    <p:sldId id="282" r:id="rId48"/>
    <p:sldId id="281" r:id="rId49"/>
    <p:sldId id="280" r:id="rId50"/>
    <p:sldId id="279" r:id="rId51"/>
    <p:sldId id="278" r:id="rId52"/>
    <p:sldId id="277" r:id="rId53"/>
    <p:sldId id="275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2" autoAdjust="0"/>
    <p:restoredTop sz="86482" autoAdjust="0"/>
  </p:normalViewPr>
  <p:slideViewPr>
    <p:cSldViewPr>
      <p:cViewPr>
        <p:scale>
          <a:sx n="75" d="100"/>
          <a:sy n="75" d="100"/>
        </p:scale>
        <p:origin x="-990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5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DE76E-36B7-4D99-8086-5CCC25C4B78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EE140-E5F9-4687-B2DF-FA430FAC3A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87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Аллергические заболевания у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EE140-E5F9-4687-B2DF-FA430FAC3A8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8667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EE140-E5F9-4687-B2DF-FA430FAC3A82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4786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6B3935-317B-41F1-9C5B-DD7E32A4362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201374-A41C-47F5-A960-52D8CCBED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Современные подходы к лечению аллергических заболеваний у детей.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6400800" cy="1752600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Рузавина</a:t>
            </a:r>
            <a:r>
              <a:rPr lang="ru-RU" sz="2400" dirty="0" smtClean="0"/>
              <a:t> Любовь Ивановна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43940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-0.12731 C 0.05608 -0.12731 0.11215 -0.07129 0.11215 -0.00231 C 0.11215 0.06667 0.05608 0.12269 -0.01285 0.12269 C -0.08177 0.12269 -0.13785 0.06667 -0.13785 -0.00231 C -0.13785 -0.07129 -0.08177 -0.12731 -0.01285 -0.12731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effectLst/>
              </a:rPr>
              <a:t>Лечение САР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Препарат «</a:t>
            </a:r>
            <a:r>
              <a:rPr lang="ru-RU" dirty="0" err="1" smtClean="0"/>
              <a:t>Зодак</a:t>
            </a:r>
            <a:r>
              <a:rPr lang="ru-RU" dirty="0" smtClean="0"/>
              <a:t>», капли для приема внутрь, 10мг (20 капель) 1 раз в сутки.</a:t>
            </a:r>
          </a:p>
          <a:p>
            <a:r>
              <a:rPr lang="ru-RU" dirty="0" smtClean="0"/>
              <a:t>Рекомендованы мероприятия по элиминации аллергенов.</a:t>
            </a:r>
          </a:p>
          <a:p>
            <a:r>
              <a:rPr lang="ru-RU" dirty="0" err="1" smtClean="0"/>
              <a:t>Результатыы</a:t>
            </a:r>
            <a:r>
              <a:rPr lang="ru-RU" dirty="0" smtClean="0"/>
              <a:t>: на 10 сутки терапии значительно уменьшились симптомы ринита, жалобы на зуд в области глаз и ушей не предъявляет, улучшилось носовое дыхание.</a:t>
            </a:r>
          </a:p>
          <a:p>
            <a:r>
              <a:rPr lang="ru-RU" dirty="0" smtClean="0"/>
              <a:t>На 20 сутки терапии исчезли симптомы ринита, явления зуда, чихания полностью прекратились.</a:t>
            </a:r>
          </a:p>
          <a:p>
            <a:r>
              <a:rPr lang="ru-RU" dirty="0" smtClean="0"/>
              <a:t>Дыхание полностью свободное. Даны дальнейшие рекомендации по профилактическому применению препарата «</a:t>
            </a:r>
            <a:r>
              <a:rPr lang="ru-RU" dirty="0" err="1" smtClean="0"/>
              <a:t>Зодак</a:t>
            </a:r>
            <a:r>
              <a:rPr lang="ru-RU" dirty="0" smtClean="0"/>
              <a:t>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1410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effectLst/>
              </a:rPr>
              <a:t>Поллинозы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96752"/>
            <a:ext cx="7467600" cy="5328592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sz="3800" dirty="0" smtClean="0"/>
              <a:t>В разных странах мира страдает от 0,2 до 39% населения. Чаще всего болеют лица от 10 до 40 лет, у детей до 3 лет заболевание поллинозом встречается редко, до 14 лет чаще заболевают мальчики. Среди горожан заболеваемость выше в 4 – 6 раз, чем у сельских жителей.</a:t>
            </a:r>
          </a:p>
          <a:p>
            <a:pPr marL="137160" indent="0">
              <a:buNone/>
            </a:pPr>
            <a:r>
              <a:rPr lang="ru-RU" sz="3800" dirty="0" smtClean="0"/>
              <a:t> Как единственная причина развития </a:t>
            </a:r>
            <a:r>
              <a:rPr lang="ru-RU" sz="3800" dirty="0" err="1" smtClean="0"/>
              <a:t>аллергологического</a:t>
            </a:r>
            <a:r>
              <a:rPr lang="ru-RU" sz="3800" dirty="0" smtClean="0"/>
              <a:t> заболевания, сенсибилизация к пыльце растений выявлена у 20% школьников.</a:t>
            </a:r>
            <a:endParaRPr lang="ru-RU" sz="3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864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Этиология поллинозов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395592" cy="582210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Для средней полосы Европейской части Российской Федерации характерны в основном три периода цветения растений.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В весенний период с апреля по май  наблюдается пыление деревьев: березы, ольхи, орешника и др.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В летний период с июня  по июль отмечается , в основном, пыление злаковых трав: тимофеевки, ежи, </a:t>
            </a:r>
            <a:r>
              <a:rPr lang="ru-RU" sz="2400" dirty="0" err="1" smtClean="0">
                <a:solidFill>
                  <a:srgbClr val="FFFF00"/>
                </a:solidFill>
              </a:rPr>
              <a:t>овсянницы</a:t>
            </a:r>
            <a:r>
              <a:rPr lang="ru-RU" sz="2400" dirty="0" smtClean="0">
                <a:solidFill>
                  <a:srgbClr val="FFFF00"/>
                </a:solidFill>
              </a:rPr>
              <a:t> и др.</a:t>
            </a:r>
          </a:p>
          <a:p>
            <a:r>
              <a:rPr lang="ru-RU" sz="2400" dirty="0" err="1" smtClean="0">
                <a:solidFill>
                  <a:srgbClr val="FFFF00"/>
                </a:solidFill>
              </a:rPr>
              <a:t>Летне</a:t>
            </a:r>
            <a:r>
              <a:rPr lang="ru-RU" sz="2400" dirty="0" smtClean="0">
                <a:solidFill>
                  <a:srgbClr val="FFFF00"/>
                </a:solidFill>
              </a:rPr>
              <a:t> – осенний период (июль – сентябрь) – время пыления сложноцветных и маревых: подсолнечника, лебеды, полыни и др.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На юге России основные аллергены амброзия, полынь, подсолнечник, кукуруза.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В Сибири в спектре сенсибилизации преобладает пыльца деревьев и злаков.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5902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effectLst/>
              </a:rPr>
              <a:t>Поллиноз – сезонное аллергическое заболевание</a:t>
            </a:r>
            <a:r>
              <a:rPr lang="ru-RU" sz="3600" dirty="0" smtClean="0">
                <a:effectLst/>
              </a:rPr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ru-RU" sz="3300" dirty="0" smtClean="0"/>
              <a:t>Пыльца ветроопыляемых растений обладает высокой аллергенной активностью.</a:t>
            </a:r>
          </a:p>
          <a:p>
            <a:r>
              <a:rPr lang="ru-RU" sz="3300" dirty="0" smtClean="0"/>
              <a:t>Концентрация пыльцы, при которой появляются симптомы поллиноза, составляет 30 зерен в куб. метре воздуха.</a:t>
            </a:r>
            <a:endParaRPr lang="ru-RU" sz="33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65089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8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/>
              </a:rPr>
              <a:t>Наиболее частые </a:t>
            </a:r>
            <a:r>
              <a:rPr lang="ru-RU" sz="4400" i="1" dirty="0"/>
              <a:t>клинические проявления поллиноза: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i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i="1" dirty="0" smtClean="0">
                <a:solidFill>
                  <a:srgbClr val="FF0000"/>
                </a:solidFill>
                <a:effectLst/>
              </a:rPr>
            </a:br>
            <a:r>
              <a:rPr lang="ru-RU" dirty="0">
                <a:solidFill>
                  <a:srgbClr val="FF0000"/>
                </a:solidFill>
                <a:effectLst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8229600" cy="5688632"/>
          </a:xfrm>
        </p:spPr>
        <p:txBody>
          <a:bodyPr>
            <a:normAutofit/>
          </a:bodyPr>
          <a:lstStyle/>
          <a:p>
            <a:r>
              <a:rPr lang="ru-RU" dirty="0" smtClean="0"/>
              <a:t>- Аллергический ринит</a:t>
            </a:r>
          </a:p>
          <a:p>
            <a:r>
              <a:rPr lang="ru-RU" dirty="0" smtClean="0"/>
              <a:t>- Конъюнктивит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Атопический</a:t>
            </a:r>
            <a:r>
              <a:rPr lang="ru-RU" dirty="0" smtClean="0"/>
              <a:t> дерматит</a:t>
            </a:r>
          </a:p>
          <a:p>
            <a:r>
              <a:rPr lang="ru-RU" dirty="0" smtClean="0"/>
              <a:t>- </a:t>
            </a:r>
            <a:r>
              <a:rPr lang="ru-RU" dirty="0"/>
              <a:t>Б</a:t>
            </a:r>
            <a:r>
              <a:rPr lang="ru-RU" dirty="0" smtClean="0"/>
              <a:t>ронхиальная астма</a:t>
            </a:r>
          </a:p>
          <a:p>
            <a:endParaRPr lang="ru-RU" dirty="0"/>
          </a:p>
          <a:p>
            <a:r>
              <a:rPr lang="ru-RU" dirty="0" smtClean="0"/>
              <a:t>Общие симптомы:</a:t>
            </a:r>
          </a:p>
          <a:p>
            <a:r>
              <a:rPr lang="ru-RU" dirty="0" smtClean="0"/>
              <a:t>- раздражительность,</a:t>
            </a:r>
          </a:p>
          <a:p>
            <a:r>
              <a:rPr lang="ru-RU" dirty="0" smtClean="0"/>
              <a:t>- утомляемость, </a:t>
            </a:r>
          </a:p>
          <a:p>
            <a:r>
              <a:rPr lang="ru-RU" dirty="0" smtClean="0"/>
              <a:t>- депрессия,</a:t>
            </a:r>
          </a:p>
          <a:p>
            <a:r>
              <a:rPr lang="ru-RU" dirty="0" smtClean="0"/>
              <a:t>- снижение аппетита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99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effectLst/>
              </a:rPr>
              <a:t>Лечение поллинозов: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Основу проводимой в остром периоде поллинозов фармакотерапии составляет назначение антигистаминных препаратов. Блокирующих</a:t>
            </a:r>
          </a:p>
          <a:p>
            <a:pPr marL="137160" indent="0">
              <a:buNone/>
            </a:pPr>
            <a:r>
              <a:rPr lang="ru-RU" dirty="0" smtClean="0"/>
              <a:t> Н1- </a:t>
            </a:r>
            <a:r>
              <a:rPr lang="ru-RU" dirty="0" err="1" smtClean="0"/>
              <a:t>гистаминовые</a:t>
            </a:r>
            <a:r>
              <a:rPr lang="ru-RU" dirty="0" smtClean="0"/>
              <a:t> рецепторы и тормозящих дальнейшее развитие аллергической реакции.</a:t>
            </a:r>
          </a:p>
          <a:p>
            <a:pPr marL="137160" indent="0">
              <a:buNone/>
            </a:pPr>
            <a:r>
              <a:rPr lang="ru-RU" dirty="0" smtClean="0"/>
              <a:t>Наиболее часто применяются системные антигистаминные препараты нового поколения,</a:t>
            </a:r>
          </a:p>
          <a:p>
            <a:pPr marL="137160" indent="0">
              <a:buNone/>
            </a:pPr>
            <a:r>
              <a:rPr lang="ru-RU" dirty="0" smtClean="0"/>
              <a:t>Обладающие меньшим седативным эффектом , например, </a:t>
            </a:r>
            <a:r>
              <a:rPr lang="ru-RU" dirty="0" err="1" smtClean="0"/>
              <a:t>цетиризин</a:t>
            </a:r>
            <a:r>
              <a:rPr lang="ru-RU" dirty="0" smtClean="0"/>
              <a:t> (</a:t>
            </a:r>
            <a:r>
              <a:rPr lang="ru-RU" dirty="0" err="1" smtClean="0"/>
              <a:t>Зодак</a:t>
            </a:r>
            <a:r>
              <a:rPr lang="ru-RU" dirty="0" smtClean="0"/>
              <a:t>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9833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Клинический пример: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709160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Пациент 13 лет, жалобы на :</a:t>
            </a:r>
          </a:p>
          <a:p>
            <a:pPr marL="137160" indent="0">
              <a:buNone/>
            </a:pPr>
            <a:r>
              <a:rPr lang="ru-RU" dirty="0" smtClean="0"/>
              <a:t>Внезапный выраженный отек лица, побледнение кожи лица, водянистые обильные выделения из носа, чихание.</a:t>
            </a:r>
            <a:endParaRPr lang="ru-RU" dirty="0"/>
          </a:p>
          <a:p>
            <a:r>
              <a:rPr lang="ru-RU" b="1" dirty="0" smtClean="0"/>
              <a:t>Жалобы возникли после лесной прогулки 9 мая</a:t>
            </a:r>
          </a:p>
          <a:p>
            <a:r>
              <a:rPr lang="ru-RU" b="1" dirty="0" smtClean="0"/>
              <a:t>Диагноз: </a:t>
            </a:r>
            <a:r>
              <a:rPr lang="ru-RU" dirty="0" smtClean="0"/>
              <a:t>Сезонный аллергический ринит ?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Лечение:</a:t>
            </a:r>
          </a:p>
          <a:p>
            <a:r>
              <a:rPr lang="ru-RU" b="1" dirty="0" smtClean="0"/>
              <a:t>После </a:t>
            </a:r>
            <a:r>
              <a:rPr lang="ru-RU" b="1" dirty="0" err="1" smtClean="0"/>
              <a:t>аллергообследования</a:t>
            </a:r>
            <a:r>
              <a:rPr lang="ru-RU" b="1" dirty="0" smtClean="0"/>
              <a:t> установлена сенсибилизация к пыльце березы, ольхи, овсяницы.</a:t>
            </a:r>
          </a:p>
          <a:p>
            <a:r>
              <a:rPr lang="ru-RU" b="1" dirty="0" smtClean="0"/>
              <a:t>Препарат «</a:t>
            </a:r>
            <a:r>
              <a:rPr lang="ru-RU" b="1" dirty="0" err="1" smtClean="0"/>
              <a:t>Зодак</a:t>
            </a:r>
            <a:r>
              <a:rPr lang="ru-RU" b="1" dirty="0" smtClean="0"/>
              <a:t>», таблетки для приема внутрь, 1 таблетка 1 раз в сутки.</a:t>
            </a:r>
          </a:p>
          <a:p>
            <a:r>
              <a:rPr lang="ru-RU" b="1" dirty="0" smtClean="0"/>
              <a:t>Результаты:</a:t>
            </a:r>
          </a:p>
          <a:p>
            <a:r>
              <a:rPr lang="ru-RU" b="1" dirty="0" smtClean="0"/>
              <a:t>На 2 сутки исчезновение отека. </a:t>
            </a:r>
          </a:p>
          <a:p>
            <a:r>
              <a:rPr lang="ru-RU" b="1" dirty="0" smtClean="0"/>
              <a:t>На 10 сутки терапии значительно уменьшились симптомы </a:t>
            </a:r>
            <a:r>
              <a:rPr lang="ru-RU" b="1" dirty="0" err="1" smtClean="0"/>
              <a:t>атопического</a:t>
            </a:r>
            <a:r>
              <a:rPr lang="ru-RU" b="1" dirty="0" smtClean="0"/>
              <a:t> дерматита</a:t>
            </a:r>
          </a:p>
          <a:p>
            <a:r>
              <a:rPr lang="ru-RU" b="1" dirty="0" smtClean="0"/>
              <a:t>На 14 сутки полное купирование симптомов.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650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Аллергический конъюнктивит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КЛИНИКА:</a:t>
            </a:r>
          </a:p>
          <a:p>
            <a:r>
              <a:rPr lang="ru-RU" dirty="0" smtClean="0"/>
              <a:t>- СЛЕЗОТЕЧЕНИЕ</a:t>
            </a:r>
          </a:p>
          <a:p>
            <a:r>
              <a:rPr lang="ru-RU" dirty="0" smtClean="0"/>
              <a:t>- ЗУД И ОТЕК ВЕК</a:t>
            </a:r>
          </a:p>
          <a:p>
            <a:r>
              <a:rPr lang="ru-RU" dirty="0" smtClean="0"/>
              <a:t>- СВЕТОБОЯЗНЬ</a:t>
            </a:r>
          </a:p>
          <a:p>
            <a:r>
              <a:rPr lang="ru-RU" dirty="0" smtClean="0"/>
              <a:t>- ПОКРАСНЕНИЕ КОНЪЮНКТИВЫ</a:t>
            </a:r>
          </a:p>
          <a:p>
            <a:pPr marL="137160" indent="0">
              <a:buNone/>
            </a:pPr>
            <a:r>
              <a:rPr lang="ru-RU" dirty="0" smtClean="0"/>
              <a:t>Все это ведет к снижению качества жизни.</a:t>
            </a:r>
          </a:p>
          <a:p>
            <a:endParaRPr lang="ru-RU" dirty="0" smtClean="0"/>
          </a:p>
          <a:p>
            <a:r>
              <a:rPr lang="ru-RU" dirty="0" smtClean="0"/>
              <a:t>Осложнения:</a:t>
            </a:r>
          </a:p>
          <a:p>
            <a:r>
              <a:rPr lang="ru-RU" dirty="0" smtClean="0"/>
              <a:t>- развитие гнойных осложнений</a:t>
            </a:r>
          </a:p>
          <a:p>
            <a:r>
              <a:rPr lang="ru-RU" dirty="0" smtClean="0"/>
              <a:t>- поражение более глубоких отделов глаза</a:t>
            </a:r>
          </a:p>
          <a:p>
            <a:r>
              <a:rPr lang="ru-RU" dirty="0" smtClean="0"/>
              <a:t>- эрозия роговицы</a:t>
            </a:r>
          </a:p>
          <a:p>
            <a:r>
              <a:rPr lang="ru-RU" dirty="0" smtClean="0"/>
              <a:t>Вероятность серьезных осложнений:</a:t>
            </a:r>
          </a:p>
          <a:p>
            <a:r>
              <a:rPr lang="ru-RU" dirty="0" err="1" smtClean="0"/>
              <a:t>инвалидизация</a:t>
            </a:r>
            <a:r>
              <a:rPr lang="ru-RU" dirty="0" smtClean="0"/>
              <a:t>, слепота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0966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59735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200" dirty="0" smtClean="0"/>
              <a:t>         </a:t>
            </a:r>
            <a:r>
              <a:rPr lang="ru-RU" sz="3200" dirty="0" err="1" smtClean="0"/>
              <a:t>Атопический</a:t>
            </a:r>
            <a:r>
              <a:rPr lang="ru-RU" sz="3200" dirty="0" smtClean="0"/>
              <a:t> дерматит (АД) </a:t>
            </a:r>
          </a:p>
          <a:p>
            <a:pPr marL="137160" indent="0">
              <a:buNone/>
            </a:pPr>
            <a:r>
              <a:rPr lang="ru-RU" sz="3200" dirty="0" smtClean="0"/>
              <a:t>Аллергическое заболевание кожи, результат аллергического воспаления, часто обусловлен наследственными факторами, возникающий  в раннем детстве.</a:t>
            </a:r>
          </a:p>
          <a:p>
            <a:pPr marL="137160" indent="0">
              <a:buNone/>
            </a:pPr>
            <a:endParaRPr lang="ru-RU" sz="3200" dirty="0"/>
          </a:p>
          <a:p>
            <a:pPr marL="137160" indent="0">
              <a:buNone/>
            </a:pPr>
            <a:r>
              <a:rPr lang="ru-RU" sz="3200" dirty="0" smtClean="0"/>
              <a:t>АД характеризуется: </a:t>
            </a:r>
          </a:p>
          <a:p>
            <a:pPr>
              <a:buFontTx/>
              <a:buChar char="-"/>
            </a:pPr>
            <a:r>
              <a:rPr lang="ru-RU" sz="3200" dirty="0" smtClean="0"/>
              <a:t>Семейным характером заболевания</a:t>
            </a:r>
          </a:p>
          <a:p>
            <a:pPr>
              <a:buFontTx/>
              <a:buChar char="-"/>
            </a:pPr>
            <a:r>
              <a:rPr lang="ru-RU" sz="3200" dirty="0" smtClean="0"/>
              <a:t>Аномальным </a:t>
            </a:r>
            <a:r>
              <a:rPr lang="en-US" sz="3200" dirty="0" err="1" smtClean="0"/>
              <a:t>Ig</a:t>
            </a:r>
            <a:r>
              <a:rPr lang="ru-RU" sz="3200" dirty="0" smtClean="0"/>
              <a:t> </a:t>
            </a:r>
            <a:r>
              <a:rPr lang="en-US" sz="3200" dirty="0" smtClean="0"/>
              <a:t>E</a:t>
            </a:r>
            <a:r>
              <a:rPr lang="ru-RU" sz="3200" dirty="0" smtClean="0"/>
              <a:t> – ответом на аллергены,</a:t>
            </a:r>
          </a:p>
          <a:p>
            <a:pPr>
              <a:buFontTx/>
              <a:buChar char="-"/>
            </a:pPr>
            <a:r>
              <a:rPr lang="ru-RU" sz="3200" dirty="0" smtClean="0"/>
              <a:t>Стадийностью в клиническом течении дерматоза.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0281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</a:t>
            </a:r>
            <a:r>
              <a:rPr lang="ru-RU" sz="3600" u="sng" dirty="0" smtClean="0">
                <a:effectLst/>
              </a:rPr>
              <a:t>Причины возникновения АД: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600" dirty="0" smtClean="0"/>
              <a:t>Аллергическая реакция на пищевые,  бытовые и другие аллергены</a:t>
            </a:r>
          </a:p>
          <a:p>
            <a:pPr>
              <a:buFontTx/>
              <a:buChar char="-"/>
            </a:pPr>
            <a:r>
              <a:rPr lang="ru-RU" sz="1600" dirty="0" smtClean="0"/>
              <a:t>Эндокринные нарушения</a:t>
            </a:r>
          </a:p>
          <a:p>
            <a:pPr>
              <a:buFontTx/>
              <a:buChar char="-"/>
            </a:pPr>
            <a:r>
              <a:rPr lang="ru-RU" sz="1600" dirty="0" smtClean="0"/>
              <a:t>Нарушения периферической  нервной системы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Особенности </a:t>
            </a:r>
            <a:r>
              <a:rPr lang="ru-RU" sz="1600" dirty="0" err="1" smtClean="0"/>
              <a:t>КЛИНИКи</a:t>
            </a:r>
            <a:r>
              <a:rPr lang="ru-RU" sz="1600" dirty="0" smtClean="0"/>
              <a:t> на современном этапе:</a:t>
            </a:r>
          </a:p>
          <a:p>
            <a:pPr>
              <a:buFontTx/>
              <a:buChar char="-"/>
            </a:pPr>
            <a:r>
              <a:rPr lang="ru-RU" sz="1600" dirty="0" smtClean="0"/>
              <a:t>- более раннее появление первых проявлений, с 1-2-го месяца жизни</a:t>
            </a:r>
          </a:p>
          <a:p>
            <a:pPr>
              <a:buFontTx/>
              <a:buChar char="-"/>
            </a:pPr>
            <a:r>
              <a:rPr lang="ru-RU" sz="1600" dirty="0" smtClean="0"/>
              <a:t>- более тяжелое течение с увеличением площади поражения вплоть до развития эритродермии</a:t>
            </a:r>
          </a:p>
          <a:p>
            <a:pPr>
              <a:buFontTx/>
              <a:buChar char="-"/>
            </a:pPr>
            <a:r>
              <a:rPr lang="ru-RU" sz="1600" dirty="0" smtClean="0"/>
              <a:t>- увеличение числа больных с неудачами в терапии и ухудшением исходов.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1360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 smtClean="0"/>
              <a:t>       </a:t>
            </a:r>
            <a:r>
              <a:rPr lang="ru-RU" b="1" dirty="0" smtClean="0">
                <a:solidFill>
                  <a:srgbClr val="FFFF00"/>
                </a:solidFill>
              </a:rPr>
              <a:t>В настоящее время аллергические  заболевания являются одной из актуальных  проблем  медицины и затрагивают от 12 до 40% населения Земли.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      За последнее десятилетие произошло удвоение показателей  заболеваемости бронхиальной астмой, аллергическим ринитом,  </a:t>
            </a:r>
            <a:r>
              <a:rPr lang="ru-RU" b="1" dirty="0" err="1" smtClean="0">
                <a:solidFill>
                  <a:srgbClr val="FFFF00"/>
                </a:solidFill>
              </a:rPr>
              <a:t>атопическим</a:t>
            </a:r>
            <a:r>
              <a:rPr lang="ru-RU" b="1" dirty="0" smtClean="0">
                <a:solidFill>
                  <a:srgbClr val="FFFF00"/>
                </a:solidFill>
              </a:rPr>
              <a:t> дерматитом.</a:t>
            </a:r>
          </a:p>
          <a:p>
            <a:pPr marL="13716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73923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</a:t>
            </a:r>
            <a:r>
              <a:rPr lang="ru-RU" sz="3600" u="sng" dirty="0" smtClean="0">
                <a:effectLst/>
              </a:rPr>
              <a:t>Клиника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 smtClean="0"/>
              <a:t>Выделяют три фазы АД:</a:t>
            </a:r>
          </a:p>
          <a:p>
            <a:pPr marL="137160" indent="0">
              <a:buNone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Младенческую (до 1,5-2 лет)</a:t>
            </a:r>
          </a:p>
          <a:p>
            <a:pPr>
              <a:buFontTx/>
              <a:buChar char="-"/>
            </a:pPr>
            <a:r>
              <a:rPr lang="ru-RU" sz="1600" dirty="0" smtClean="0"/>
              <a:t>Детскую (от 2 лет до начала полового созревания)</a:t>
            </a:r>
          </a:p>
          <a:p>
            <a:pPr>
              <a:buFontTx/>
              <a:buChar char="-"/>
            </a:pPr>
            <a:r>
              <a:rPr lang="ru-RU" sz="1600" dirty="0" smtClean="0"/>
              <a:t>Взрослую (от начала полового созревания и старше)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Для  младенческой формы характерны: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Острый и подострый воспалительный характер поражений с тенденцией к экссудативным изменениям</a:t>
            </a:r>
          </a:p>
          <a:p>
            <a:pPr>
              <a:buFontTx/>
              <a:buChar char="-"/>
            </a:pPr>
            <a:r>
              <a:rPr lang="ru-RU" sz="1600" dirty="0" smtClean="0"/>
              <a:t>Локализация на лице, при диссеминированном процессе – преимущественно на наружной поверхности конечностей</a:t>
            </a:r>
          </a:p>
          <a:p>
            <a:pPr>
              <a:buFontTx/>
              <a:buChar char="-"/>
            </a:pPr>
            <a:r>
              <a:rPr lang="ru-RU" sz="1600" dirty="0" smtClean="0"/>
              <a:t>Высокая зависимость от алиментарных раздражителей.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endParaRPr lang="ru-RU" sz="1600" dirty="0" smtClean="0"/>
          </a:p>
          <a:p>
            <a:pPr>
              <a:buFontTx/>
              <a:buChar char="-"/>
            </a:pP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 smtClean="0"/>
              <a:t>Детская форма имеет тенденцию к: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600" dirty="0" smtClean="0"/>
              <a:t>Складчатой локализации</a:t>
            </a:r>
          </a:p>
          <a:p>
            <a:pPr>
              <a:buFontTx/>
              <a:buChar char="-"/>
            </a:pPr>
            <a:r>
              <a:rPr lang="ru-RU" sz="1600" dirty="0" smtClean="0"/>
              <a:t>Хроническому воспалительному характеру поражений с более выраженным </a:t>
            </a:r>
            <a:r>
              <a:rPr lang="ru-RU" sz="1600" dirty="0" err="1" smtClean="0"/>
              <a:t>лихенойдным</a:t>
            </a:r>
            <a:r>
              <a:rPr lang="ru-RU" sz="1600" dirty="0" smtClean="0"/>
              <a:t> синдромом</a:t>
            </a:r>
          </a:p>
          <a:p>
            <a:pPr>
              <a:buFontTx/>
              <a:buChar char="-"/>
            </a:pPr>
            <a:r>
              <a:rPr lang="ru-RU" sz="1600" dirty="0" smtClean="0"/>
              <a:t>Развитию вторичных изменений</a:t>
            </a:r>
          </a:p>
          <a:p>
            <a:pPr>
              <a:buFontTx/>
              <a:buChar char="-"/>
            </a:pPr>
            <a:r>
              <a:rPr lang="ru-RU" sz="1600" dirty="0" smtClean="0"/>
              <a:t>Появлению вегетативной дистонии</a:t>
            </a:r>
          </a:p>
          <a:p>
            <a:pPr>
              <a:buFontTx/>
              <a:buChar char="-"/>
            </a:pPr>
            <a:r>
              <a:rPr lang="ru-RU" sz="1600" dirty="0" smtClean="0"/>
              <a:t>Ремитирующему течению с закономерной волнообразностью</a:t>
            </a:r>
          </a:p>
          <a:p>
            <a:pPr>
              <a:buFontTx/>
              <a:buChar char="-"/>
            </a:pPr>
            <a:r>
              <a:rPr lang="ru-RU" sz="1600" dirty="0" smtClean="0"/>
              <a:t>Реакциям на многие провоцирующие факторы.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endParaRPr lang="ru-RU" sz="1600" dirty="0" smtClean="0"/>
          </a:p>
          <a:p>
            <a:pPr>
              <a:buFontTx/>
              <a:buChar char="-"/>
            </a:pPr>
            <a:r>
              <a:rPr lang="ru-RU" sz="1600" dirty="0" smtClean="0"/>
              <a:t>Особенности подростковой формы заключаются в: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Изменении локализации поражений, теряющих складчатую приуроченность</a:t>
            </a:r>
          </a:p>
          <a:p>
            <a:pPr>
              <a:buFontTx/>
              <a:buChar char="-"/>
            </a:pPr>
            <a:r>
              <a:rPr lang="ru-RU" sz="1600" dirty="0" smtClean="0"/>
              <a:t>Более выраженном гиперпластическом и инфильтративном характере поражений с меньшей тенденцией к островоспалительным процессам и усилением </a:t>
            </a:r>
            <a:r>
              <a:rPr lang="ru-RU" sz="1600" dirty="0" err="1" smtClean="0"/>
              <a:t>лихенойдного</a:t>
            </a:r>
            <a:r>
              <a:rPr lang="ru-RU" sz="1600" dirty="0" smtClean="0"/>
              <a:t> рисунка</a:t>
            </a:r>
          </a:p>
          <a:p>
            <a:pPr>
              <a:buFontTx/>
              <a:buChar char="-"/>
            </a:pPr>
            <a:r>
              <a:rPr lang="ru-RU" sz="1600" dirty="0" smtClean="0"/>
              <a:t>Менее четкой волнообразности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 smtClean="0">
                <a:effectLst/>
              </a:rPr>
              <a:t>Основные диагностические признаки АД: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600" dirty="0" smtClean="0"/>
              <a:t>Зуд</a:t>
            </a:r>
          </a:p>
          <a:p>
            <a:pPr>
              <a:buFontTx/>
              <a:buChar char="-"/>
            </a:pPr>
            <a:r>
              <a:rPr lang="ru-RU" sz="1600" dirty="0" smtClean="0"/>
              <a:t>Типичная морфология и локализация</a:t>
            </a:r>
          </a:p>
          <a:p>
            <a:pPr>
              <a:buFontTx/>
              <a:buChar char="-"/>
            </a:pPr>
            <a:r>
              <a:rPr lang="ru-RU" sz="1600" dirty="0" smtClean="0"/>
              <a:t>Хроническое рецидивирующее течение</a:t>
            </a:r>
          </a:p>
          <a:p>
            <a:pPr>
              <a:buFontTx/>
              <a:buChar char="-"/>
            </a:pPr>
            <a:r>
              <a:rPr lang="ru-RU" sz="1600" dirty="0" err="1" smtClean="0"/>
              <a:t>Атопические</a:t>
            </a:r>
            <a:r>
              <a:rPr lang="ru-RU" sz="1600" dirty="0" smtClean="0"/>
              <a:t> заболевания в семье (экзема, нейродермит, БА)</a:t>
            </a:r>
          </a:p>
          <a:p>
            <a:pPr>
              <a:buFontTx/>
              <a:buChar char="-"/>
            </a:pPr>
            <a:r>
              <a:rPr lang="ru-RU" sz="1600" dirty="0" err="1" smtClean="0"/>
              <a:t>Бдедность</a:t>
            </a:r>
            <a:r>
              <a:rPr lang="ru-RU" sz="1600" dirty="0" smtClean="0"/>
              <a:t> лица и темное окрашивание век</a:t>
            </a:r>
          </a:p>
          <a:p>
            <a:pPr>
              <a:buFontTx/>
              <a:buChar char="-"/>
            </a:pPr>
            <a:r>
              <a:rPr lang="ru-RU" sz="1600" dirty="0" smtClean="0"/>
              <a:t>Увеличение уровня </a:t>
            </a:r>
            <a:r>
              <a:rPr lang="en-US" sz="1600" dirty="0" err="1" smtClean="0"/>
              <a:t>Ig</a:t>
            </a:r>
            <a:r>
              <a:rPr lang="ru-RU" sz="1600" dirty="0" smtClean="0"/>
              <a:t> </a:t>
            </a:r>
            <a:r>
              <a:rPr lang="en-US" sz="1600" dirty="0" smtClean="0"/>
              <a:t>E</a:t>
            </a:r>
            <a:r>
              <a:rPr lang="ru-RU" sz="1600" dirty="0" smtClean="0"/>
              <a:t> в крови</a:t>
            </a:r>
          </a:p>
          <a:p>
            <a:pPr>
              <a:buFontTx/>
              <a:buChar char="-"/>
            </a:pPr>
            <a:r>
              <a:rPr lang="ru-RU" sz="1600" dirty="0" err="1" smtClean="0"/>
              <a:t>Эозинофилия</a:t>
            </a:r>
            <a:r>
              <a:rPr lang="ru-RU" sz="1600" dirty="0" smtClean="0"/>
              <a:t> периферической крови</a:t>
            </a:r>
          </a:p>
          <a:p>
            <a:pPr>
              <a:buFontTx/>
              <a:buChar char="-"/>
            </a:pPr>
            <a:r>
              <a:rPr lang="ru-RU" sz="1600" dirty="0" smtClean="0"/>
              <a:t>Частые кожные инфекции</a:t>
            </a:r>
          </a:p>
          <a:p>
            <a:pPr marL="137160" indent="0">
              <a:buNone/>
            </a:pPr>
            <a:r>
              <a:rPr lang="ru-RU" sz="1600" dirty="0" smtClean="0"/>
              <a:t>Чем опасен </a:t>
            </a:r>
            <a:r>
              <a:rPr lang="ru-RU" sz="1600" dirty="0" err="1" smtClean="0"/>
              <a:t>атопический</a:t>
            </a:r>
            <a:r>
              <a:rPr lang="ru-RU" sz="1600" dirty="0" smtClean="0"/>
              <a:t> дерматит у детей:</a:t>
            </a:r>
          </a:p>
          <a:p>
            <a:pPr marL="137160" indent="0">
              <a:buNone/>
            </a:pPr>
            <a:r>
              <a:rPr lang="ru-RU" sz="1600" dirty="0" smtClean="0"/>
              <a:t>      -зуд кожи </a:t>
            </a:r>
          </a:p>
          <a:p>
            <a:pPr>
              <a:buFontTx/>
              <a:buChar char="-"/>
            </a:pPr>
            <a:r>
              <a:rPr lang="ru-RU" sz="1600" dirty="0" smtClean="0"/>
              <a:t>Нарушение сна </a:t>
            </a:r>
          </a:p>
          <a:p>
            <a:pPr>
              <a:buFontTx/>
              <a:buChar char="-"/>
            </a:pPr>
            <a:r>
              <a:rPr lang="ru-RU" sz="1600" dirty="0" smtClean="0"/>
              <a:t>Снижение способности к обучению</a:t>
            </a:r>
          </a:p>
          <a:p>
            <a:pPr>
              <a:buFontTx/>
              <a:buChar char="-"/>
            </a:pPr>
            <a:r>
              <a:rPr lang="ru-RU" sz="1600" dirty="0" smtClean="0"/>
              <a:t>Психоэмоциональные нарушения</a:t>
            </a:r>
          </a:p>
          <a:p>
            <a:pPr>
              <a:buFontTx/>
              <a:buChar char="-"/>
            </a:pPr>
            <a:r>
              <a:rPr lang="ru-RU" sz="1600" dirty="0" smtClean="0"/>
              <a:t>Снижение социальной адаптации</a:t>
            </a:r>
          </a:p>
          <a:p>
            <a:pPr>
              <a:buFontTx/>
              <a:buChar char="-"/>
            </a:pPr>
            <a:r>
              <a:rPr lang="ru-RU" sz="1600" dirty="0" smtClean="0"/>
              <a:t>Высокий риск формирования аллергического ринита и БА.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Все это ведет к снижению качества жизни</a:t>
            </a:r>
          </a:p>
          <a:p>
            <a:pPr>
              <a:buFontTx/>
              <a:buChar char="-"/>
            </a:pPr>
            <a:r>
              <a:rPr lang="ru-RU" sz="1600" dirty="0" smtClean="0"/>
              <a:t>Могут возникнуть инфекционные осложнения (бактериальные, вирусные, грибковые, назначение дополнительных лекарственных средств).</a:t>
            </a:r>
          </a:p>
          <a:p>
            <a:pPr>
              <a:buFontTx/>
              <a:buChar char="-"/>
            </a:pPr>
            <a:endParaRPr lang="ru-RU" sz="1600" dirty="0" smtClean="0"/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77281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</a:t>
            </a:r>
            <a:r>
              <a:rPr lang="ru-RU" sz="3600" u="sng" dirty="0" smtClean="0">
                <a:effectLst/>
              </a:rPr>
              <a:t>Лечение АД у детей: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96552" y="2348880"/>
            <a:ext cx="8229600" cy="5472608"/>
          </a:xfrm>
        </p:spPr>
        <p:txBody>
          <a:bodyPr>
            <a:noAutofit/>
          </a:bodyPr>
          <a:lstStyle/>
          <a:p>
            <a:pPr marL="480060" indent="-342900">
              <a:buAutoNum type="arabicPeriod"/>
            </a:pPr>
            <a:r>
              <a:rPr lang="ru-RU" sz="1600" dirty="0" smtClean="0"/>
              <a:t>– Устранение контакта с аллергеном</a:t>
            </a:r>
          </a:p>
          <a:p>
            <a:pPr marL="480060" indent="-342900">
              <a:buAutoNum type="arabicPeriod"/>
            </a:pPr>
            <a:r>
              <a:rPr lang="ru-RU" sz="1600" dirty="0" smtClean="0"/>
              <a:t>-Правильный уход за кожей</a:t>
            </a:r>
          </a:p>
          <a:p>
            <a:pPr marL="480060" indent="-342900">
              <a:buAutoNum type="arabicPeriod"/>
            </a:pPr>
            <a:r>
              <a:rPr lang="ru-RU" sz="1600" dirty="0" smtClean="0"/>
              <a:t>-Антигистаминные препараты</a:t>
            </a:r>
          </a:p>
          <a:p>
            <a:pPr marL="480060" indent="-342900">
              <a:buAutoNum type="arabicPeriod"/>
            </a:pPr>
            <a:r>
              <a:rPr lang="ru-RU" sz="1600" dirty="0" smtClean="0"/>
              <a:t>-Гормональные препараты</a:t>
            </a:r>
          </a:p>
          <a:p>
            <a:pPr marL="480060" indent="-342900">
              <a:buAutoNum type="arabicPeriod"/>
            </a:pPr>
            <a:endParaRPr lang="ru-RU" sz="1600" dirty="0"/>
          </a:p>
          <a:p>
            <a:pPr marL="480060" indent="-342900">
              <a:buAutoNum type="arabicPeriod"/>
            </a:pPr>
            <a:endParaRPr lang="ru-RU" sz="1600" dirty="0" smtClean="0"/>
          </a:p>
          <a:p>
            <a:pPr marL="480060" indent="-342900">
              <a:buAutoNum type="arabicPeriod"/>
            </a:pPr>
            <a:r>
              <a:rPr lang="ru-RU" sz="1600" dirty="0" err="1" smtClean="0"/>
              <a:t>Атопический</a:t>
            </a:r>
            <a:r>
              <a:rPr lang="ru-RU" sz="1600" dirty="0" smtClean="0"/>
              <a:t> марш</a:t>
            </a:r>
          </a:p>
          <a:p>
            <a:pPr marL="480060" indent="-342900">
              <a:buAutoNum type="arabicPeriod"/>
            </a:pPr>
            <a:endParaRPr lang="ru-RU" sz="1600" dirty="0"/>
          </a:p>
          <a:p>
            <a:pPr marL="480060" indent="-342900">
              <a:buAutoNum type="arabicPeriod"/>
            </a:pPr>
            <a:r>
              <a:rPr lang="ru-RU" sz="1600" dirty="0" smtClean="0"/>
              <a:t>Возрастная динамика развития аллергических заболеваний</a:t>
            </a:r>
          </a:p>
          <a:p>
            <a:pPr marL="480060" indent="-342900">
              <a:buAutoNum type="arabicPeriod"/>
            </a:pPr>
            <a:endParaRPr lang="ru-RU" sz="1600" dirty="0"/>
          </a:p>
          <a:p>
            <a:pPr marL="480060" indent="-342900">
              <a:buAutoNum type="arabicPeriod"/>
            </a:pPr>
            <a:r>
              <a:rPr lang="ru-RU" sz="1600" dirty="0" err="1" smtClean="0"/>
              <a:t>Атопический</a:t>
            </a:r>
            <a:r>
              <a:rPr lang="ru-RU" sz="1600" dirty="0" smtClean="0"/>
              <a:t> дерматит-------аллергический </a:t>
            </a:r>
            <a:r>
              <a:rPr lang="ru-RU" sz="1600" dirty="0" err="1" smtClean="0"/>
              <a:t>риноконъюнктивит</a:t>
            </a:r>
            <a:r>
              <a:rPr lang="ru-RU" sz="1600" dirty="0" smtClean="0"/>
              <a:t> --------БА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</a:t>
            </a:r>
            <a:r>
              <a:rPr lang="ru-RU" sz="3600" u="sng" dirty="0" smtClean="0">
                <a:effectLst/>
              </a:rPr>
              <a:t>Наружная терапия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 smtClean="0"/>
              <a:t>Должна:</a:t>
            </a:r>
          </a:p>
          <a:p>
            <a:pPr>
              <a:buFontTx/>
              <a:buChar char="-"/>
            </a:pPr>
            <a:r>
              <a:rPr lang="ru-RU" sz="1600" dirty="0" smtClean="0"/>
              <a:t>Устранять и уменьшать зуд</a:t>
            </a:r>
          </a:p>
          <a:p>
            <a:pPr>
              <a:buFontTx/>
              <a:buChar char="-"/>
            </a:pPr>
            <a:r>
              <a:rPr lang="ru-RU" sz="1600" dirty="0" smtClean="0"/>
              <a:t>Купировать воспалительные реакции и стимулировать </a:t>
            </a:r>
            <a:r>
              <a:rPr lang="ru-RU" sz="1600" dirty="0" err="1" smtClean="0"/>
              <a:t>репаративные</a:t>
            </a:r>
            <a:r>
              <a:rPr lang="ru-RU" sz="1600" dirty="0" smtClean="0"/>
              <a:t> процессы в коже</a:t>
            </a:r>
          </a:p>
          <a:p>
            <a:pPr>
              <a:buFontTx/>
              <a:buChar char="-"/>
            </a:pPr>
            <a:r>
              <a:rPr lang="ru-RU" sz="1600" dirty="0" smtClean="0"/>
              <a:t>Предупреждать и устранять вторичное инфицирование</a:t>
            </a:r>
          </a:p>
          <a:p>
            <a:pPr>
              <a:buFontTx/>
              <a:buChar char="-"/>
            </a:pPr>
            <a:r>
              <a:rPr lang="ru-RU" sz="1600" dirty="0" smtClean="0"/>
              <a:t>Увлажнять и смягчать кожу</a:t>
            </a:r>
          </a:p>
          <a:p>
            <a:pPr>
              <a:buFontTx/>
              <a:buChar char="-"/>
            </a:pPr>
            <a:r>
              <a:rPr lang="ru-RU" sz="1600" dirty="0" smtClean="0"/>
              <a:t>Восстанавливать защитные свойства кожи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Наружная терапия включает в себя: 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r>
              <a:rPr lang="ru-RU" sz="1600" dirty="0" smtClean="0"/>
              <a:t>Кортикостероидные препараты</a:t>
            </a:r>
          </a:p>
          <a:p>
            <a:pPr>
              <a:buFontTx/>
              <a:buChar char="-"/>
            </a:pPr>
            <a:r>
              <a:rPr lang="ru-RU" sz="1600" dirty="0" smtClean="0"/>
              <a:t>Наружные </a:t>
            </a:r>
            <a:r>
              <a:rPr lang="ru-RU" sz="1600" dirty="0" err="1" smtClean="0"/>
              <a:t>иммуносупрессоры</a:t>
            </a:r>
            <a:endParaRPr lang="ru-RU" sz="1600" dirty="0" smtClean="0"/>
          </a:p>
          <a:p>
            <a:pPr>
              <a:buFontTx/>
              <a:buChar char="-"/>
            </a:pPr>
            <a:r>
              <a:rPr lang="ru-RU" sz="1600" dirty="0" smtClean="0"/>
              <a:t>Средства по уходу за кожей</a:t>
            </a:r>
          </a:p>
          <a:p>
            <a:pPr>
              <a:buFontTx/>
              <a:buChar char="-"/>
            </a:pPr>
            <a:r>
              <a:rPr lang="ru-RU" sz="1600" dirty="0" err="1" smtClean="0"/>
              <a:t>Трдиционную</a:t>
            </a:r>
            <a:r>
              <a:rPr lang="ru-RU" sz="1600" smtClean="0"/>
              <a:t> терапию</a:t>
            </a:r>
            <a:endParaRPr lang="ru-RU" sz="1600" dirty="0" smtClean="0"/>
          </a:p>
          <a:p>
            <a:pPr>
              <a:buFontTx/>
              <a:buChar char="-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</a:t>
            </a:r>
            <a:r>
              <a:rPr lang="ru-RU" sz="3600" u="sng" dirty="0" smtClean="0">
                <a:effectLst/>
              </a:rPr>
              <a:t>Основные принципы ведения детей с аллергией: 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endParaRPr lang="ru-RU" sz="1600" dirty="0"/>
          </a:p>
          <a:p>
            <a:pPr marL="137160" indent="0">
              <a:buNone/>
            </a:pPr>
            <a:r>
              <a:rPr lang="ru-RU" sz="1600" dirty="0" smtClean="0"/>
              <a:t>1. </a:t>
            </a:r>
            <a:r>
              <a:rPr lang="ru-RU" sz="1600" dirty="0" err="1" smtClean="0"/>
              <a:t>Элиминационные</a:t>
            </a:r>
            <a:r>
              <a:rPr lang="ru-RU" sz="1600" dirty="0" smtClean="0"/>
              <a:t> мероприятия (ограничение контакта пациента с </a:t>
            </a:r>
            <a:r>
              <a:rPr lang="ru-RU" sz="1600" dirty="0" err="1" smtClean="0"/>
              <a:t>причинн</a:t>
            </a:r>
            <a:r>
              <a:rPr lang="ru-RU" sz="1600" dirty="0" smtClean="0"/>
              <a:t>-значимыми   </a:t>
            </a:r>
          </a:p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   аллергенами).</a:t>
            </a:r>
          </a:p>
          <a:p>
            <a:pPr marL="137160" indent="0">
              <a:buNone/>
            </a:pPr>
            <a:endParaRPr lang="ru-RU" sz="1600" dirty="0"/>
          </a:p>
          <a:p>
            <a:pPr marL="137160" indent="0">
              <a:buNone/>
            </a:pPr>
            <a:r>
              <a:rPr lang="ru-RU" sz="1600" dirty="0" smtClean="0"/>
              <a:t>2. Аллерген-специфическая иммунотерапия.</a:t>
            </a:r>
          </a:p>
          <a:p>
            <a:pPr marL="137160" indent="0">
              <a:buNone/>
            </a:pPr>
            <a:endParaRPr lang="ru-RU" sz="1600" dirty="0"/>
          </a:p>
          <a:p>
            <a:pPr marL="137160" indent="0">
              <a:buNone/>
            </a:pPr>
            <a:r>
              <a:rPr lang="ru-RU" sz="1600" dirty="0" smtClean="0"/>
              <a:t>3. Рациональная фармакотерапия.</a:t>
            </a:r>
          </a:p>
          <a:p>
            <a:pPr marL="137160" indent="0">
              <a:buNone/>
            </a:pPr>
            <a:endParaRPr lang="ru-RU" sz="1600" dirty="0"/>
          </a:p>
          <a:p>
            <a:pPr marL="137160" indent="0">
              <a:buNone/>
            </a:pPr>
            <a:r>
              <a:rPr lang="ru-RU" sz="1600" dirty="0" smtClean="0"/>
              <a:t>4. Обучение пациентов.</a:t>
            </a:r>
          </a:p>
          <a:p>
            <a:pPr marL="137160" indent="0">
              <a:buNone/>
            </a:pPr>
            <a:endParaRPr lang="ru-RU" sz="1600" dirty="0"/>
          </a:p>
          <a:p>
            <a:pPr marL="137160" indent="0">
              <a:buNone/>
            </a:pPr>
            <a:endParaRPr lang="ru-RU" sz="1600" dirty="0" smtClean="0"/>
          </a:p>
          <a:p>
            <a:pPr marL="137160" indent="0">
              <a:buNone/>
            </a:pPr>
            <a:r>
              <a:rPr lang="ru-RU" sz="1600" dirty="0" err="1" smtClean="0"/>
              <a:t>Элиминационные</a:t>
            </a:r>
            <a:r>
              <a:rPr lang="ru-RU" sz="1600" dirty="0" smtClean="0"/>
              <a:t> мероприятия – направлены на </a:t>
            </a:r>
            <a:r>
              <a:rPr lang="ru-RU" sz="1600" dirty="0" err="1" smtClean="0"/>
              <a:t>устранениевоздействия</a:t>
            </a:r>
            <a:r>
              <a:rPr lang="ru-RU" sz="1600" dirty="0" smtClean="0"/>
              <a:t> </a:t>
            </a:r>
            <a:r>
              <a:rPr lang="ru-RU" sz="1600" dirty="0" err="1" smtClean="0"/>
              <a:t>причинноо</a:t>
            </a:r>
            <a:r>
              <a:rPr lang="ru-RU" sz="1600" dirty="0" smtClean="0"/>
              <a:t> фактора на </a:t>
            </a:r>
            <a:r>
              <a:rPr lang="ru-RU" sz="1600" smtClean="0"/>
              <a:t>организм человека.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Аллергические заболевания: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Сезонные    Круглогодичные</a:t>
            </a:r>
            <a:br>
              <a:rPr lang="ru-RU" sz="2400" dirty="0" smtClean="0"/>
            </a:br>
            <a:r>
              <a:rPr lang="ru-RU" sz="2400" dirty="0" smtClean="0"/>
              <a:t>Поллиноз         Аллергический ринит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Аллергический конъюнктивит</a:t>
            </a:r>
            <a:br>
              <a:rPr lang="ru-RU" sz="2400" dirty="0" smtClean="0"/>
            </a:br>
            <a:r>
              <a:rPr lang="ru-RU" sz="2400" dirty="0" err="1" smtClean="0"/>
              <a:t>Атопические</a:t>
            </a:r>
            <a:r>
              <a:rPr lang="ru-RU" sz="2400" dirty="0" smtClean="0"/>
              <a:t> дерматозы</a:t>
            </a:r>
            <a:br>
              <a:rPr lang="ru-RU" sz="2400" dirty="0" smtClean="0"/>
            </a:br>
            <a:r>
              <a:rPr lang="ru-RU" sz="2400" dirty="0" smtClean="0"/>
              <a:t>Отек </a:t>
            </a:r>
            <a:r>
              <a:rPr lang="ru-RU" sz="2400" dirty="0" err="1" smtClean="0"/>
              <a:t>Квинке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Бронхиальная астма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endParaRPr lang="ru-RU" sz="5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8855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61927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ru-RU" dirty="0"/>
          </a:p>
          <a:p>
            <a:r>
              <a:rPr lang="ru-RU" dirty="0" smtClean="0"/>
              <a:t>Аллергический ринит: </a:t>
            </a:r>
          </a:p>
          <a:p>
            <a:r>
              <a:rPr lang="ru-RU" dirty="0" smtClean="0"/>
              <a:t>Сезонный и круглогодичный</a:t>
            </a:r>
          </a:p>
          <a:p>
            <a:pPr marL="137160" indent="0">
              <a:buNone/>
            </a:pPr>
            <a:r>
              <a:rPr lang="ru-RU" dirty="0" smtClean="0"/>
              <a:t>Клиника:</a:t>
            </a:r>
          </a:p>
          <a:p>
            <a:r>
              <a:rPr lang="ru-RU" dirty="0" smtClean="0"/>
              <a:t>Снижение работоспособности</a:t>
            </a:r>
          </a:p>
          <a:p>
            <a:r>
              <a:rPr lang="ru-RU" dirty="0" smtClean="0"/>
              <a:t>У детей снижение способности к обучению</a:t>
            </a:r>
          </a:p>
          <a:p>
            <a:r>
              <a:rPr lang="ru-RU" dirty="0" smtClean="0"/>
              <a:t>Ночные пробуждения</a:t>
            </a:r>
          </a:p>
          <a:p>
            <a:r>
              <a:rPr lang="ru-RU" dirty="0" smtClean="0"/>
              <a:t>У 90% детей проблемы со сном (у здоровых – в17% случаев): </a:t>
            </a:r>
            <a:r>
              <a:rPr lang="ru-RU" dirty="0" err="1" smtClean="0"/>
              <a:t>сноговорение</a:t>
            </a:r>
            <a:r>
              <a:rPr lang="ru-RU" dirty="0" smtClean="0"/>
              <a:t>, ночные кошмары, поверхностный прерывистый сон, апноэ во сне, ребенок не высыпается, сонливость днем (</a:t>
            </a:r>
            <a:r>
              <a:rPr lang="ru-RU" dirty="0" err="1" smtClean="0"/>
              <a:t>гиперсомнии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21236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5688672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В ходе лечения используются </a:t>
            </a:r>
            <a:r>
              <a:rPr lang="ru-RU" dirty="0" smtClean="0"/>
              <a:t>комбинации различных </a:t>
            </a:r>
            <a:r>
              <a:rPr lang="ru-RU" dirty="0"/>
              <a:t>препаратов в зависимости </a:t>
            </a:r>
            <a:r>
              <a:rPr lang="ru-RU" dirty="0" smtClean="0"/>
              <a:t>от тяжести </a:t>
            </a:r>
            <a:r>
              <a:rPr lang="ru-RU" dirty="0"/>
              <a:t>состояния, ведущего клинического синдрома и этиологии </a:t>
            </a:r>
            <a:r>
              <a:rPr lang="ru-RU" dirty="0" smtClean="0"/>
              <a:t>гепатита. Растворы </a:t>
            </a:r>
            <a:r>
              <a:rPr lang="ru-RU" dirty="0"/>
              <a:t>глюкозы и комплекс витаминов показаны всем больным как </a:t>
            </a:r>
            <a:r>
              <a:rPr lang="ru-RU" dirty="0" smtClean="0"/>
              <a:t>базисная терапия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6201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221521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19268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Последствиями расстройств сна у детей, возникающих вследствие нарушения  носового дыхания , являются: </a:t>
            </a:r>
          </a:p>
          <a:p>
            <a:pPr marL="13716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- повышение риска синдрома внезапной смерти,</a:t>
            </a:r>
          </a:p>
          <a:p>
            <a:pPr>
              <a:buFontTx/>
              <a:buChar char="-"/>
            </a:pPr>
            <a:r>
              <a:rPr lang="ru-RU" sz="1800" dirty="0" smtClean="0"/>
              <a:t>Отставание в росте ( 80%количества соматотропного гормона выделяется в 3-4           стадиях первого цикла сна), </a:t>
            </a:r>
            <a:endParaRPr lang="ru-RU" sz="1800" dirty="0"/>
          </a:p>
          <a:p>
            <a:pPr>
              <a:buFontTx/>
              <a:buChar char="-"/>
            </a:pPr>
            <a:r>
              <a:rPr lang="ru-RU" sz="1800" dirty="0" smtClean="0"/>
              <a:t>замедление физического развития,</a:t>
            </a:r>
          </a:p>
          <a:p>
            <a:pPr>
              <a:buFontTx/>
              <a:buChar char="-"/>
            </a:pPr>
            <a:r>
              <a:rPr lang="ru-RU" sz="1800" dirty="0" smtClean="0"/>
              <a:t>снижение успеваемости в школе,</a:t>
            </a:r>
          </a:p>
          <a:p>
            <a:pPr>
              <a:buFontTx/>
              <a:buChar char="-"/>
            </a:pPr>
            <a:r>
              <a:rPr lang="ru-RU" sz="1800" dirty="0"/>
              <a:t>н</a:t>
            </a:r>
            <a:r>
              <a:rPr lang="ru-RU" sz="1800" dirty="0" smtClean="0"/>
              <a:t>арушения поведения,</a:t>
            </a:r>
          </a:p>
          <a:p>
            <a:pPr>
              <a:buFontTx/>
              <a:buChar char="-"/>
            </a:pPr>
            <a:r>
              <a:rPr lang="ru-RU" sz="1800" dirty="0"/>
              <a:t>б</a:t>
            </a:r>
            <a:r>
              <a:rPr lang="ru-RU" sz="1800" dirty="0" smtClean="0"/>
              <a:t>еспокойство родителей, </a:t>
            </a:r>
          </a:p>
          <a:p>
            <a:pPr>
              <a:buFontTx/>
              <a:buChar char="-"/>
            </a:pPr>
            <a:r>
              <a:rPr lang="ru-RU" sz="1800" dirty="0" err="1"/>
              <a:t>д</a:t>
            </a:r>
            <a:r>
              <a:rPr lang="ru-RU" sz="1800" dirty="0" err="1" smtClean="0"/>
              <a:t>иссомния</a:t>
            </a:r>
            <a:r>
              <a:rPr lang="ru-RU" sz="1800" dirty="0" smtClean="0"/>
              <a:t> взрослых. </a:t>
            </a:r>
          </a:p>
          <a:p>
            <a:pPr marL="137160" indent="0">
              <a:buNone/>
            </a:pPr>
            <a:r>
              <a:rPr lang="ru-RU" sz="1800" dirty="0" smtClean="0"/>
              <a:t>Осложнения:</a:t>
            </a:r>
          </a:p>
          <a:p>
            <a:pPr marL="137160" indent="0">
              <a:buNone/>
            </a:pPr>
            <a:r>
              <a:rPr lang="ru-RU" sz="1800" dirty="0" smtClean="0"/>
              <a:t>      синусит, </a:t>
            </a:r>
          </a:p>
          <a:p>
            <a:pPr>
              <a:buFontTx/>
              <a:buChar char="-"/>
            </a:pPr>
            <a:r>
              <a:rPr lang="ru-RU" sz="1800" dirty="0" smtClean="0"/>
              <a:t>Отит,</a:t>
            </a:r>
          </a:p>
          <a:p>
            <a:pPr>
              <a:buFontTx/>
              <a:buChar char="-"/>
            </a:pPr>
            <a:r>
              <a:rPr lang="ru-RU" sz="1800" dirty="0" smtClean="0"/>
              <a:t>Снижение слуха,</a:t>
            </a:r>
          </a:p>
          <a:p>
            <a:pPr>
              <a:buFontTx/>
              <a:buChar char="-"/>
            </a:pPr>
            <a:r>
              <a:rPr lang="ru-RU" sz="1800" dirty="0" smtClean="0"/>
              <a:t>Бронхиальная астма,</a:t>
            </a:r>
          </a:p>
          <a:p>
            <a:pPr>
              <a:buFontTx/>
              <a:buChar char="-"/>
            </a:pPr>
            <a:endParaRPr lang="ru-RU" sz="1800" dirty="0"/>
          </a:p>
          <a:p>
            <a:pPr>
              <a:buFontTx/>
              <a:buChar char="-"/>
            </a:pPr>
            <a:r>
              <a:rPr lang="ru-RU" sz="1800" dirty="0" smtClean="0"/>
              <a:t>Все это ведет к снижению качества жизни.</a:t>
            </a:r>
          </a:p>
        </p:txBody>
      </p:sp>
    </p:spTree>
    <p:extLst>
      <p:ext uri="{BB962C8B-B14F-4D97-AF65-F5344CB8AC3E}">
        <p14:creationId xmlns:p14="http://schemas.microsoft.com/office/powerpoint/2010/main" xmlns="" val="184635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u="sng" dirty="0">
                <a:effectLst/>
              </a:rPr>
              <a:t> Противоэпидемические и профилактические мероприятия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600" dirty="0"/>
              <a:t> </a:t>
            </a:r>
            <a:r>
              <a:rPr lang="ru-RU" sz="1600" i="1" dirty="0"/>
              <a:t>Мероприятия в очаге вирусного гепатита.</a:t>
            </a:r>
            <a:r>
              <a:rPr lang="ru-RU" sz="1600" dirty="0"/>
              <a:t> Больные опасны для окружающих </a:t>
            </a:r>
            <a:r>
              <a:rPr lang="ru-RU" sz="1600" dirty="0" smtClean="0"/>
              <a:t>как источник </a:t>
            </a:r>
            <a:r>
              <a:rPr lang="ru-RU" sz="1600" dirty="0"/>
              <a:t>инфекции. При парентеральных вирусных гепатитах больные практически </a:t>
            </a:r>
            <a:r>
              <a:rPr lang="ru-RU" sz="1600" dirty="0" smtClean="0"/>
              <a:t>не опасны</a:t>
            </a:r>
            <a:r>
              <a:rPr lang="ru-RU" sz="1600" dirty="0"/>
              <a:t>, но следует помнить, что достоверно не исключен и контактно-бытовой </a:t>
            </a:r>
            <a:r>
              <a:rPr lang="ru-RU" sz="1600" dirty="0" smtClean="0"/>
              <a:t>путь передачи</a:t>
            </a:r>
            <a:r>
              <a:rPr lang="ru-RU" sz="1600" dirty="0"/>
              <a:t>. В очагах ВГА показана дезинфекция </a:t>
            </a:r>
            <a:r>
              <a:rPr lang="ru-RU" sz="1600" dirty="0" smtClean="0"/>
              <a:t>с использованием хлорсодержащих веществ</a:t>
            </a:r>
            <a:r>
              <a:rPr lang="ru-RU" sz="1600" dirty="0"/>
              <a:t>. Влажная уборка полов проводится 2-3 раза в день с добавлением в </a:t>
            </a:r>
            <a:r>
              <a:rPr lang="ru-RU" sz="1600" dirty="0" smtClean="0"/>
              <a:t>воду осветленного </a:t>
            </a:r>
            <a:r>
              <a:rPr lang="ru-RU" sz="1600" dirty="0"/>
              <a:t>раствора хлорной извести или 3 % раствора хлорамина. Посуда </a:t>
            </a:r>
            <a:r>
              <a:rPr lang="ru-RU" sz="1600" dirty="0" smtClean="0"/>
              <a:t>после удаления </a:t>
            </a:r>
            <a:r>
              <a:rPr lang="ru-RU" sz="1600" dirty="0"/>
              <a:t>остатков пищи и мытья в теплой проточной воде подвергается кипячению </a:t>
            </a:r>
            <a:r>
              <a:rPr lang="ru-RU" sz="1600" dirty="0" smtClean="0"/>
              <a:t>в течение </a:t>
            </a:r>
            <a:r>
              <a:rPr lang="ru-RU" sz="1600" dirty="0"/>
              <a:t>15 мин в 20 % </a:t>
            </a:r>
            <a:r>
              <a:rPr lang="ru-RU" sz="1600" dirty="0" smtClean="0"/>
              <a:t>растворе пищевой </a:t>
            </a:r>
            <a:r>
              <a:rPr lang="ru-RU" sz="1600" dirty="0"/>
              <a:t>соды. Выделения больного </a:t>
            </a:r>
            <a:r>
              <a:rPr lang="ru-RU" sz="1600" dirty="0" smtClean="0"/>
              <a:t>засыпают хлорной </a:t>
            </a:r>
            <a:r>
              <a:rPr lang="ru-RU" sz="1600" dirty="0"/>
              <a:t>известью или нейтральным </a:t>
            </a:r>
            <a:r>
              <a:rPr lang="ru-RU" sz="1600" dirty="0" err="1"/>
              <a:t>гипохлоридом</a:t>
            </a:r>
            <a:r>
              <a:rPr lang="ru-RU" sz="1600" dirty="0"/>
              <a:t> кальция из расчета 200 </a:t>
            </a:r>
            <a:r>
              <a:rPr lang="ru-RU" sz="1600" dirty="0" smtClean="0"/>
              <a:t>г/кг, выдерживают </a:t>
            </a:r>
            <a:r>
              <a:rPr lang="ru-RU" sz="1600" dirty="0"/>
              <a:t>в течение 60 мин, после чего сливают в туалет. За детьми, бывшими </a:t>
            </a:r>
            <a:r>
              <a:rPr lang="ru-RU" sz="1600" dirty="0" smtClean="0"/>
              <a:t>в контакте </a:t>
            </a:r>
            <a:r>
              <a:rPr lang="ru-RU" sz="1600" dirty="0"/>
              <a:t>с больными ВГ с </a:t>
            </a:r>
            <a:r>
              <a:rPr lang="ru-RU" sz="1600" dirty="0" err="1"/>
              <a:t>энтеральным</a:t>
            </a:r>
            <a:r>
              <a:rPr lang="ru-RU" sz="1600" dirty="0"/>
              <a:t> механизмом передачи, </a:t>
            </a:r>
            <a:r>
              <a:rPr lang="ru-RU" sz="1600" dirty="0" smtClean="0"/>
              <a:t>проводится медицинское </a:t>
            </a:r>
            <a:r>
              <a:rPr lang="ru-RU" sz="1600" dirty="0"/>
              <a:t>наблюдение в течение 35 дней с ежедневным осмотром в </a:t>
            </a:r>
            <a:r>
              <a:rPr lang="ru-RU" sz="1600" dirty="0" smtClean="0"/>
              <a:t>детских дошкольных </a:t>
            </a:r>
            <a:r>
              <a:rPr lang="ru-RU" sz="1600" dirty="0"/>
              <a:t>учреждениях и еженедельным - в школах и школах-интернатах.</a:t>
            </a:r>
          </a:p>
          <a:p>
            <a:pPr marL="137160" indent="0">
              <a:buNone/>
            </a:pPr>
            <a:r>
              <a:rPr lang="ru-RU" sz="1600" dirty="0"/>
              <a:t>Медицинское наблюдение включает опрос, термометрию, выяснение </a:t>
            </a:r>
            <a:r>
              <a:rPr lang="ru-RU" sz="1600" dirty="0" smtClean="0"/>
              <a:t>состояния аппетита</a:t>
            </a:r>
            <a:r>
              <a:rPr lang="ru-RU" sz="1600" dirty="0"/>
              <a:t>, при необходимости - пальпацию живота и определение цвета мочи. </a:t>
            </a:r>
            <a:r>
              <a:rPr lang="ru-RU" sz="1600" dirty="0" smtClean="0"/>
              <a:t>Детей, общавшихся </a:t>
            </a:r>
            <a:r>
              <a:rPr lang="ru-RU" sz="1600" dirty="0"/>
              <a:t>с больными ВГА в детском дошкольном учреждении, не переводят </a:t>
            </a:r>
            <a:r>
              <a:rPr lang="ru-RU" sz="1600" dirty="0" smtClean="0"/>
              <a:t>в другие </a:t>
            </a:r>
            <a:r>
              <a:rPr lang="ru-RU" sz="1600" dirty="0"/>
              <a:t>группы в течение 35 дней. В квартирных очагах острых </a:t>
            </a:r>
            <a:r>
              <a:rPr lang="ru-RU" sz="1600" dirty="0" smtClean="0"/>
              <a:t>парентеральных вирусных </a:t>
            </a:r>
            <a:r>
              <a:rPr lang="ru-RU" sz="1600" dirty="0"/>
              <a:t>гепатитов наблюдение проводится в течение 6 </a:t>
            </a:r>
            <a:r>
              <a:rPr lang="ru-RU" sz="1600" dirty="0" err="1"/>
              <a:t>мес</a:t>
            </a:r>
            <a:r>
              <a:rPr lang="ru-RU" sz="1600" dirty="0"/>
              <a:t> после </a:t>
            </a:r>
            <a:r>
              <a:rPr lang="ru-RU" sz="1600" dirty="0" smtClean="0"/>
              <a:t>изоляции больного </a:t>
            </a:r>
            <a:r>
              <a:rPr lang="ru-RU" sz="1600" dirty="0"/>
              <a:t>с сообщением медицинским работникам детских садов или школ. Дети </a:t>
            </a:r>
            <a:r>
              <a:rPr lang="ru-RU" sz="1600" dirty="0" smtClean="0"/>
              <a:t>и подростки </a:t>
            </a:r>
            <a:r>
              <a:rPr lang="ru-RU" sz="1600" dirty="0"/>
              <a:t>в семье больного, имеющие клинические признаки поражения печени </a:t>
            </a:r>
            <a:r>
              <a:rPr lang="ru-RU" sz="1600" dirty="0" smtClean="0"/>
              <a:t>и желчевыводящих </a:t>
            </a:r>
            <a:r>
              <a:rPr lang="ru-RU" sz="1600" dirty="0"/>
              <a:t>путей, часто получающие стационарную или амбулаторную </a:t>
            </a:r>
            <a:r>
              <a:rPr lang="ru-RU" sz="1600" dirty="0" smtClean="0"/>
              <a:t>помощь, обследуются </a:t>
            </a:r>
            <a:r>
              <a:rPr lang="ru-RU" sz="1600" dirty="0"/>
              <a:t>(врачебный осмотр, активность </a:t>
            </a:r>
            <a:r>
              <a:rPr lang="ru-RU" sz="1600" dirty="0" err="1"/>
              <a:t>АлАТ</a:t>
            </a:r>
            <a:r>
              <a:rPr lang="ru-RU" sz="1600" dirty="0"/>
              <a:t>, </a:t>
            </a:r>
            <a:r>
              <a:rPr lang="ru-RU" sz="1600" dirty="0" err="1"/>
              <a:t>НВsАg</a:t>
            </a:r>
            <a:r>
              <a:rPr lang="ru-RU" sz="1600" dirty="0"/>
              <a:t>) при возникновении </a:t>
            </a:r>
            <a:r>
              <a:rPr lang="ru-RU" sz="1600" dirty="0" smtClean="0"/>
              <a:t>очага и </a:t>
            </a:r>
            <a:r>
              <a:rPr lang="ru-RU" sz="1600" dirty="0"/>
              <a:t>далее при наличии показаний в течение 6 мес.</a:t>
            </a:r>
          </a:p>
        </p:txBody>
      </p:sp>
    </p:spTree>
    <p:extLst>
      <p:ext uri="{BB962C8B-B14F-4D97-AF65-F5344CB8AC3E}">
        <p14:creationId xmlns:p14="http://schemas.microsoft.com/office/powerpoint/2010/main" xmlns="" val="1562606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2060848"/>
            <a:ext cx="2962672" cy="194421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9600" dirty="0" smtClean="0">
                <a:latin typeface="Algerian" pitchFamily="82" charset="0"/>
              </a:rPr>
              <a:t>END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85639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u="sng" dirty="0">
                <a:effectLst/>
              </a:rPr>
              <a:t>Диагностические критерии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772816"/>
            <a:ext cx="8229600" cy="4709160"/>
          </a:xfrm>
        </p:spPr>
        <p:txBody>
          <a:bodyPr/>
          <a:lstStyle/>
          <a:p>
            <a:r>
              <a:rPr lang="ru-RU" dirty="0" smtClean="0"/>
              <a:t>Аллергический ринит широко распространенное заболевание. Частота симптомов ринита в различных регионах Российской Федерации  составляет 18 – 38%.</a:t>
            </a:r>
          </a:p>
          <a:p>
            <a:r>
              <a:rPr lang="ru-RU" dirty="0"/>
              <a:t> </a:t>
            </a:r>
            <a:r>
              <a:rPr lang="ru-RU" dirty="0" smtClean="0"/>
              <a:t> Чаще болеют мальчики. В возрастной группе до 5 лет </a:t>
            </a:r>
            <a:r>
              <a:rPr lang="ru-RU" dirty="0" err="1" smtClean="0"/>
              <a:t>расространенность</a:t>
            </a:r>
            <a:r>
              <a:rPr lang="ru-RU" dirty="0" smtClean="0"/>
              <a:t> аллергического ринита наиболее низкая, подъем заболеваемости отмечают в раннем школьном возрасте.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605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i="1" dirty="0" smtClean="0">
                <a:solidFill>
                  <a:srgbClr val="FFFF00"/>
                </a:solidFill>
              </a:rPr>
              <a:t>С учетом сенсибилизации ринит классифицируется на сезонный (САР) и круглогодичный (КАР).</a:t>
            </a:r>
          </a:p>
          <a:p>
            <a:pPr marL="137160" indent="0">
              <a:buNone/>
            </a:pPr>
            <a:endParaRPr lang="ru-RU" i="1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i="1" dirty="0" smtClean="0">
                <a:solidFill>
                  <a:srgbClr val="FFFF00"/>
                </a:solidFill>
              </a:rPr>
              <a:t>Этиология.</a:t>
            </a:r>
          </a:p>
          <a:p>
            <a:pPr marL="137160" indent="0">
              <a:buNone/>
            </a:pP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Основным этиологическим фактором САР является пыльца растений.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Причиной КАР чаще бывают аллергены клещей домашней пыли, перхоти домашних животных (кошки, собаки, лошади и т.д.), реже – библиотечной пыли, плесневых грибков, тараканов.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FFFF00"/>
                </a:solidFill>
              </a:rPr>
              <a:t>КАР может </a:t>
            </a:r>
            <a:r>
              <a:rPr lang="ru-RU" i="1" dirty="0" err="1" smtClean="0">
                <a:solidFill>
                  <a:srgbClr val="FFFF00"/>
                </a:solidFill>
              </a:rPr>
              <a:t>может</a:t>
            </a:r>
            <a:r>
              <a:rPr lang="ru-RU" i="1" dirty="0" smtClean="0">
                <a:solidFill>
                  <a:srgbClr val="FFFF00"/>
                </a:solidFill>
              </a:rPr>
              <a:t> иметь волнообразное течение и сопровождаться сезонными вспышками.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289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</a:rPr>
              <a:t> </a:t>
            </a:r>
            <a:r>
              <a:rPr lang="ru-RU" sz="3200" u="sng" dirty="0" smtClean="0">
                <a:effectLst/>
              </a:rPr>
              <a:t>Патогенез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506916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/>
              <a:t> </a:t>
            </a:r>
            <a:r>
              <a:rPr lang="ru-RU" sz="3200" i="1" dirty="0" smtClean="0">
                <a:solidFill>
                  <a:srgbClr val="FFFF00"/>
                </a:solidFill>
              </a:rPr>
              <a:t>Главные действующие «лица» аллергических заболеваний – тучные клетки, эозинофилы, базофилы, лимфоциты и эндотелиальные клетки. Ключевым звеном являются медиаторы, прежде всего гистамин.</a:t>
            </a:r>
          </a:p>
          <a:p>
            <a:pPr marL="137160" indent="0">
              <a:buNone/>
            </a:pPr>
            <a:endParaRPr lang="ru-RU" sz="3200" i="1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sz="3200" i="1" dirty="0" smtClean="0">
                <a:solidFill>
                  <a:srgbClr val="FFFF00"/>
                </a:solidFill>
              </a:rPr>
              <a:t>Тучная клетка----</a:t>
            </a:r>
          </a:p>
          <a:p>
            <a:pPr marL="137160" indent="0">
              <a:buNone/>
            </a:pPr>
            <a:r>
              <a:rPr lang="ru-RU" sz="3200" i="1" dirty="0" smtClean="0">
                <a:solidFill>
                  <a:srgbClr val="FFFF00"/>
                </a:solidFill>
              </a:rPr>
              <a:t>гистамин, </a:t>
            </a:r>
            <a:r>
              <a:rPr lang="ru-RU" sz="3200" i="1" dirty="0" err="1" smtClean="0">
                <a:solidFill>
                  <a:srgbClr val="FFFF00"/>
                </a:solidFill>
              </a:rPr>
              <a:t>лейкотриены</a:t>
            </a:r>
            <a:r>
              <a:rPr lang="ru-RU" sz="3200" i="1" dirty="0" smtClean="0">
                <a:solidFill>
                  <a:srgbClr val="FFFF00"/>
                </a:solidFill>
              </a:rPr>
              <a:t>,                 </a:t>
            </a:r>
            <a:r>
              <a:rPr lang="ru-RU" sz="3200" i="1" dirty="0" err="1" smtClean="0">
                <a:solidFill>
                  <a:srgbClr val="FFFF00"/>
                </a:solidFill>
              </a:rPr>
              <a:t>простогландины</a:t>
            </a:r>
            <a:r>
              <a:rPr lang="ru-RU" sz="3200" i="1" dirty="0" smtClean="0">
                <a:solidFill>
                  <a:srgbClr val="FFFF00"/>
                </a:solidFill>
              </a:rPr>
              <a:t>, </a:t>
            </a:r>
            <a:r>
              <a:rPr lang="ru-RU" sz="3200" i="1" dirty="0" err="1" smtClean="0">
                <a:solidFill>
                  <a:srgbClr val="FFFF00"/>
                </a:solidFill>
              </a:rPr>
              <a:t>брадикинины</a:t>
            </a:r>
            <a:r>
              <a:rPr lang="ru-RU" sz="3200" i="1" dirty="0" smtClean="0">
                <a:solidFill>
                  <a:srgbClr val="FFFF00"/>
                </a:solidFill>
              </a:rPr>
              <a:t>----------</a:t>
            </a:r>
          </a:p>
          <a:p>
            <a:pPr marL="137160" indent="0">
              <a:buNone/>
            </a:pPr>
            <a:r>
              <a:rPr lang="ru-RU" sz="3200" i="1" dirty="0" smtClean="0">
                <a:solidFill>
                  <a:srgbClr val="FFFF00"/>
                </a:solidFill>
              </a:rPr>
              <a:t>---- чихание, </a:t>
            </a:r>
            <a:r>
              <a:rPr lang="ru-RU" sz="3200" i="1" dirty="0" err="1" smtClean="0">
                <a:solidFill>
                  <a:srgbClr val="FFFF00"/>
                </a:solidFill>
              </a:rPr>
              <a:t>ринорея</a:t>
            </a:r>
            <a:r>
              <a:rPr lang="ru-RU" sz="3200" i="1" dirty="0" smtClean="0">
                <a:solidFill>
                  <a:srgbClr val="FFFF00"/>
                </a:solidFill>
              </a:rPr>
              <a:t>, заложенность носа. 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2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4006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400" i="1" dirty="0" smtClean="0">
                <a:solidFill>
                  <a:srgbClr val="FFFF00"/>
                </a:solidFill>
              </a:rPr>
              <a:t>Клинический пример:</a:t>
            </a:r>
          </a:p>
          <a:p>
            <a:pPr marL="137160" indent="0">
              <a:buNone/>
            </a:pPr>
            <a:r>
              <a:rPr lang="ru-RU" sz="3400" i="1" dirty="0" smtClean="0">
                <a:solidFill>
                  <a:srgbClr val="FFFF00"/>
                </a:solidFill>
              </a:rPr>
              <a:t>Пациент 10 лет. Жалобы </a:t>
            </a:r>
            <a:r>
              <a:rPr lang="ru-RU" sz="3400" i="1" dirty="0" err="1" smtClean="0">
                <a:solidFill>
                  <a:srgbClr val="FFFF00"/>
                </a:solidFill>
              </a:rPr>
              <a:t>на:водянистые</a:t>
            </a:r>
            <a:r>
              <a:rPr lang="ru-RU" sz="3400" i="1" dirty="0" smtClean="0">
                <a:solidFill>
                  <a:srgbClr val="FFFF00"/>
                </a:solidFill>
              </a:rPr>
              <a:t> обильные выделения из носа, чихание, зуд в области носа, глаз и ушей, нарушение носового дыхания. Ранее была документально подтверждена сенсибилизация к пыльце березы, ольхи, орешника.</a:t>
            </a:r>
          </a:p>
          <a:p>
            <a:pPr marL="137160" indent="0">
              <a:buNone/>
            </a:pPr>
            <a:r>
              <a:rPr lang="ru-RU" sz="3400" i="1" dirty="0" smtClean="0">
                <a:solidFill>
                  <a:srgbClr val="FFFF00"/>
                </a:solidFill>
              </a:rPr>
              <a:t>Диагноз: Сезонный аллергический ринит.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931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573</TotalTime>
  <Words>8515</Words>
  <Application>Microsoft Office PowerPoint</Application>
  <PresentationFormat>Экран (4:3)</PresentationFormat>
  <Paragraphs>313</Paragraphs>
  <Slides>53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Апекс</vt:lpstr>
      <vt:lpstr>Современные подходы к лечению аллергических заболеваний у детей.</vt:lpstr>
      <vt:lpstr>Слайд 2</vt:lpstr>
      <vt:lpstr>Аллергические заболевания:  Сезонные    Круглогодичные Поллиноз         Аллергический ринит  Аллергический конъюнктивит Атопические дерматозы Отек Квинке  Бронхиальная астма</vt:lpstr>
      <vt:lpstr>Слайд 4</vt:lpstr>
      <vt:lpstr>Слайд 5</vt:lpstr>
      <vt:lpstr>Диагностические критерии</vt:lpstr>
      <vt:lpstr>Слайд 7</vt:lpstr>
      <vt:lpstr> Патогенез</vt:lpstr>
      <vt:lpstr>Слайд 9</vt:lpstr>
      <vt:lpstr>Лечение САР</vt:lpstr>
      <vt:lpstr>Поллинозы</vt:lpstr>
      <vt:lpstr>Этиология поллинозов </vt:lpstr>
      <vt:lpstr>Поллиноз – сезонное аллергическое заболевание </vt:lpstr>
      <vt:lpstr>Наиболее частые клинические проявления поллиноза:   </vt:lpstr>
      <vt:lpstr>Лечение поллинозов:</vt:lpstr>
      <vt:lpstr>Клинический пример:</vt:lpstr>
      <vt:lpstr>Аллергический конъюнктивит</vt:lpstr>
      <vt:lpstr>Слайд 18</vt:lpstr>
      <vt:lpstr> Причины возникновения АД:</vt:lpstr>
      <vt:lpstr> Клиника</vt:lpstr>
      <vt:lpstr>Детская форма имеет тенденцию к:</vt:lpstr>
      <vt:lpstr>Основные диагностические признаки АД:</vt:lpstr>
      <vt:lpstr> Лечение АД у детей:</vt:lpstr>
      <vt:lpstr> Наружная терапия</vt:lpstr>
      <vt:lpstr> Основные принципы ведения детей с аллергией: 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Слайд 45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 Противоэпидемические и профилактические мероприятия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Вирусные гепатиты</dc:title>
  <dc:creator>Александр</dc:creator>
  <cp:lastModifiedBy>Admin</cp:lastModifiedBy>
  <cp:revision>56</cp:revision>
  <dcterms:created xsi:type="dcterms:W3CDTF">2011-10-19T12:39:54Z</dcterms:created>
  <dcterms:modified xsi:type="dcterms:W3CDTF">2016-11-20T17:34:25Z</dcterms:modified>
</cp:coreProperties>
</file>