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60" r:id="rId6"/>
    <p:sldId id="259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3F870-B519-444E-8676-57D9B48C50A8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BBA-5116-4AFF-892C-678D440C0C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3F870-B519-444E-8676-57D9B48C50A8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BBA-5116-4AFF-892C-678D440C0C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3F870-B519-444E-8676-57D9B48C50A8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BBA-5116-4AFF-892C-678D440C0C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3F870-B519-444E-8676-57D9B48C50A8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BBA-5116-4AFF-892C-678D440C0C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3F870-B519-444E-8676-57D9B48C50A8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BBA-5116-4AFF-892C-678D440C0C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3F870-B519-444E-8676-57D9B48C50A8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BBA-5116-4AFF-892C-678D440C0C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3F870-B519-444E-8676-57D9B48C50A8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BBA-5116-4AFF-892C-678D440C0C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3F870-B519-444E-8676-57D9B48C50A8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BBA-5116-4AFF-892C-678D440C0C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3F870-B519-444E-8676-57D9B48C50A8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BBA-5116-4AFF-892C-678D440C0C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3F870-B519-444E-8676-57D9B48C50A8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BBA-5116-4AFF-892C-678D440C0C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3F870-B519-444E-8676-57D9B48C50A8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8BBA-5116-4AFF-892C-678D440C0C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3F870-B519-444E-8676-57D9B48C50A8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1E8BBA-5116-4AFF-892C-678D440C0CE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785794"/>
            <a:ext cx="8143932" cy="4210064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rgbClr val="FFC000"/>
                </a:solidFill>
                <a:latin typeface="Comic Sans MS" pitchFamily="66" charset="0"/>
              </a:rPr>
              <a:t>Тема «Сценические средства создания комического эффекта» не так проста как всем кажется на первый взгляд. </a:t>
            </a:r>
          </a:p>
          <a:p>
            <a:r>
              <a:rPr lang="ru-RU" b="1" dirty="0" smtClean="0">
                <a:solidFill>
                  <a:srgbClr val="FFC000"/>
                </a:solidFill>
                <a:latin typeface="Comic Sans MS" pitchFamily="66" charset="0"/>
              </a:rPr>
              <a:t>Занимаясь в театральной студии с детьми, я поняла на сколько им трудно и тяжело понять, как достичь смешного и это удержать. И я создала для них «шаблон» по которому они стали получать результаты. Делюсь с Вами.</a:t>
            </a:r>
          </a:p>
          <a:p>
            <a:endParaRPr lang="ru-RU" b="1" dirty="0">
              <a:solidFill>
                <a:srgbClr val="FFC000"/>
              </a:solidFill>
              <a:latin typeface="Comic Sans MS" pitchFamily="66" charset="0"/>
            </a:endParaRPr>
          </a:p>
          <a:p>
            <a:r>
              <a:rPr lang="ru-RU" b="1" dirty="0" smtClean="0">
                <a:solidFill>
                  <a:srgbClr val="FFC000"/>
                </a:solidFill>
                <a:latin typeface="Comic Sans MS" pitchFamily="66" charset="0"/>
              </a:rPr>
              <a:t>Педагог дополнительного образования</a:t>
            </a:r>
          </a:p>
          <a:p>
            <a:r>
              <a:rPr lang="ru-RU" b="1" dirty="0" smtClean="0">
                <a:solidFill>
                  <a:srgbClr val="FFC000"/>
                </a:solidFill>
                <a:latin typeface="Comic Sans MS" pitchFamily="66" charset="0"/>
              </a:rPr>
              <a:t>Ильина Анастасия Вадимовна</a:t>
            </a:r>
          </a:p>
          <a:p>
            <a:r>
              <a:rPr lang="ru-RU" b="1" dirty="0" smtClean="0">
                <a:solidFill>
                  <a:srgbClr val="FFC000"/>
                </a:solidFill>
                <a:latin typeface="Comic Sans MS" pitchFamily="66" charset="0"/>
              </a:rPr>
              <a:t>ГБОУ СОШ №72 СПб</a:t>
            </a:r>
            <a:endParaRPr lang="ru-RU" b="1" dirty="0">
              <a:solidFill>
                <a:srgbClr val="FFC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71435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Сценические средства создания комического эффекта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282" y="3214686"/>
            <a:ext cx="2786082" cy="1857388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Комедийные эффекты в звуковом оформление действия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14678" y="3929066"/>
            <a:ext cx="2714644" cy="1785950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Сценография в создании комических эффектов сценическими средствами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143636" y="4357694"/>
            <a:ext cx="2786082" cy="2000264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Способы иронического «прочтения» литературного текста в сценическом действии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 flipV="1">
            <a:off x="1785918" y="2500306"/>
            <a:ext cx="1500198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4037009" y="3250405"/>
            <a:ext cx="927900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6200000" flipH="1">
            <a:off x="5500694" y="2714620"/>
            <a:ext cx="1643074" cy="13573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роцесс 3"/>
          <p:cNvSpPr/>
          <p:nvPr/>
        </p:nvSpPr>
        <p:spPr>
          <a:xfrm>
            <a:off x="285720" y="2428868"/>
            <a:ext cx="3214710" cy="1928826"/>
          </a:xfrm>
          <a:prstGeom prst="flowChartProcess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extrusionH="76200" contourW="12700">
            <a:bevelT/>
            <a:extrusionClr>
              <a:schemeClr val="accent6">
                <a:lumMod val="40000"/>
                <a:lumOff val="60000"/>
              </a:schemeClr>
            </a:extrusionClr>
            <a:contourClr>
              <a:schemeClr val="accent6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Комедийные эффекты в звуковом оформлении действия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5072066" y="214290"/>
            <a:ext cx="3143272" cy="1643074"/>
          </a:xfrm>
          <a:prstGeom prst="horizontalScroll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Темпо-ритм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5143504" y="2143116"/>
            <a:ext cx="3143272" cy="2357454"/>
          </a:xfrm>
          <a:prstGeom prst="horizontalScroll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eriod"/>
            </a:pP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Условная музыка</a:t>
            </a:r>
          </a:p>
          <a:p>
            <a:pPr marL="342900" indent="-342900" algn="ctr">
              <a:buAutoNum type="arabicPeriod"/>
            </a:pP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Сюжетная музыка</a:t>
            </a:r>
            <a:endParaRPr lang="ru-RU" sz="20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5143504" y="4714884"/>
            <a:ext cx="3143272" cy="1785950"/>
          </a:xfrm>
          <a:prstGeom prst="horizontalScroll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Вариации использования музыкальных инструментов</a:t>
            </a:r>
            <a:endParaRPr lang="ru-RU" sz="20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10" name="Скругленная соединительная линия 9"/>
          <p:cNvCxnSpPr/>
          <p:nvPr/>
        </p:nvCxnSpPr>
        <p:spPr>
          <a:xfrm>
            <a:off x="3571868" y="3000372"/>
            <a:ext cx="1357322" cy="357190"/>
          </a:xfrm>
          <a:prstGeom prst="curvedConnector3">
            <a:avLst>
              <a:gd name="adj1" fmla="val 50000"/>
            </a:avLst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Скругленная соединительная линия 12"/>
          <p:cNvCxnSpPr/>
          <p:nvPr/>
        </p:nvCxnSpPr>
        <p:spPr>
          <a:xfrm rot="16200000" flipH="1">
            <a:off x="3464711" y="3821909"/>
            <a:ext cx="1643074" cy="1428760"/>
          </a:xfrm>
          <a:prstGeom prst="curvedConnector3">
            <a:avLst>
              <a:gd name="adj1" fmla="val 50000"/>
            </a:avLst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Скругленная соединительная линия 14"/>
          <p:cNvCxnSpPr/>
          <p:nvPr/>
        </p:nvCxnSpPr>
        <p:spPr>
          <a:xfrm rot="5400000" flipH="1" flipV="1">
            <a:off x="3393273" y="1107265"/>
            <a:ext cx="1714512" cy="1357322"/>
          </a:xfrm>
          <a:prstGeom prst="curvedConnector3">
            <a:avLst>
              <a:gd name="adj1" fmla="val 50000"/>
            </a:avLst>
          </a:prstGeom>
          <a:ln w="15875">
            <a:solidFill>
              <a:srgbClr val="FFC000"/>
            </a:solidFill>
            <a:tailEnd type="arrow"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4"/>
          <p:cNvSpPr/>
          <p:nvPr/>
        </p:nvSpPr>
        <p:spPr>
          <a:xfrm>
            <a:off x="792598" y="4477954"/>
            <a:ext cx="2621009" cy="902487"/>
          </a:xfrm>
          <a:prstGeom prst="rect">
            <a:avLst/>
          </a:prstGeom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220980" tIns="110490" rIns="220980" bIns="110490" numCol="1" spcCol="1270" anchor="ctr" anchorCtr="0">
            <a:noAutofit/>
          </a:bodyPr>
          <a:lstStyle/>
          <a:p>
            <a:pPr lvl="0" algn="ctr" defTabSz="2578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5800" kern="1200"/>
          </a:p>
        </p:txBody>
      </p:sp>
      <p:sp>
        <p:nvSpPr>
          <p:cNvPr id="24" name="Прямоугольник 23"/>
          <p:cNvSpPr/>
          <p:nvPr/>
        </p:nvSpPr>
        <p:spPr>
          <a:xfrm>
            <a:off x="3500430" y="1045443"/>
            <a:ext cx="4875194" cy="8380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5730" tIns="62865" rIns="125730" bIns="62865" numCol="1" spcCol="1270" anchor="ctr" anchorCtr="0">
            <a:noAutofit/>
          </a:bodyPr>
          <a:lstStyle/>
          <a:p>
            <a:pPr marL="285750" lvl="1" indent="-285750" algn="l" defTabSz="14668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ru-RU" sz="3300" kern="1200" dirty="0"/>
          </a:p>
          <a:p>
            <a:pPr marL="285750" lvl="1" indent="-285750" algn="l" defTabSz="14668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ru-RU" sz="3300" kern="1200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14282" y="428604"/>
            <a:ext cx="2214578" cy="100013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Темпо-ритм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214282" y="2000240"/>
            <a:ext cx="2214578" cy="100013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Условная музыка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214282" y="3429000"/>
            <a:ext cx="2214578" cy="100013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Сюжетная музыка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214282" y="5072074"/>
            <a:ext cx="2214578" cy="135732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Вариации использования музыкальных инструментов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6" name="Прямоугольник с двумя скругленными противолежащими углами 35"/>
          <p:cNvSpPr/>
          <p:nvPr/>
        </p:nvSpPr>
        <p:spPr>
          <a:xfrm>
            <a:off x="2500298" y="142852"/>
            <a:ext cx="6500858" cy="1643074"/>
          </a:xfrm>
          <a:prstGeom prst="round2Diag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err="1" smtClean="0">
                <a:solidFill>
                  <a:schemeClr val="tx1"/>
                </a:solidFill>
                <a:latin typeface="Comic Sans MS" pitchFamily="66" charset="0"/>
              </a:rPr>
              <a:t>Темпо-ритм</a:t>
            </a:r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 органически связан с характером персонажа, с его подтекстом, вторым планом, внутренним монологом. Правильно взятый </a:t>
            </a:r>
            <a:r>
              <a:rPr lang="ru-RU" dirty="0" err="1" smtClean="0">
                <a:solidFill>
                  <a:schemeClr val="tx1"/>
                </a:solidFill>
                <a:latin typeface="Comic Sans MS" pitchFamily="66" charset="0"/>
              </a:rPr>
              <a:t>темпо-ритм</a:t>
            </a:r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 помогает актеру вызвать верное чувство, поддерживает его, способствует наиболее полному выражению.</a:t>
            </a:r>
            <a:endParaRPr lang="ru-RU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8" name="Прямоугольник с двумя скругленными противолежащими углами 37"/>
          <p:cNvSpPr/>
          <p:nvPr/>
        </p:nvSpPr>
        <p:spPr>
          <a:xfrm>
            <a:off x="2500298" y="4786322"/>
            <a:ext cx="6429452" cy="2071678"/>
          </a:xfrm>
          <a:prstGeom prst="round2Diag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latin typeface="Comic Sans MS" pitchFamily="66" charset="0"/>
              </a:rPr>
              <a:t>Инструменты, обладающие способностью воспроизводить при содействии человека ритмически организованные и фиксированные по высоте звуки или четко регулированный ритм. Каждый инструмент обладает особым тембром (окраской) звучания, а также своими музыкально-выразительными динамическими возможностями, определенным диапазоном звуков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9" name="Прямоугольник с двумя скругленными противолежащими углами 38"/>
          <p:cNvSpPr/>
          <p:nvPr/>
        </p:nvSpPr>
        <p:spPr>
          <a:xfrm>
            <a:off x="2500298" y="3214686"/>
            <a:ext cx="6357982" cy="1428760"/>
          </a:xfrm>
          <a:prstGeom prst="round2Diag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latin typeface="Comic Sans MS" pitchFamily="66" charset="0"/>
              </a:rPr>
              <a:t>Музыка реальная, оправданная, мотивированная, музыка по ходу действия, от автора и т.д. Эта музыка является часть предлагаемых обстоятельств. Это музыкальные номера – песни, куплеты, частушки, марши, хоры и т.д.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0" name="Прямоугольник с двумя скругленными противолежащими углами 39"/>
          <p:cNvSpPr/>
          <p:nvPr/>
        </p:nvSpPr>
        <p:spPr>
          <a:xfrm>
            <a:off x="2500298" y="1928802"/>
            <a:ext cx="6357982" cy="1143008"/>
          </a:xfrm>
          <a:prstGeom prst="round2Diag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latin typeface="Comic Sans MS" pitchFamily="66" charset="0"/>
              </a:rPr>
              <a:t>Музыка, вводимая в спектакль режиссером не связанная непосредственно с действием, а является невидимым действующим лицом, создающим атмосферу действия.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роцесс 3"/>
          <p:cNvSpPr/>
          <p:nvPr/>
        </p:nvSpPr>
        <p:spPr>
          <a:xfrm>
            <a:off x="285720" y="2428868"/>
            <a:ext cx="3214710" cy="2428892"/>
          </a:xfrm>
          <a:prstGeom prst="flowChartProcess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extrusionH="76200" contourW="12700">
            <a:bevelT/>
            <a:extrusionClr>
              <a:schemeClr val="accent6">
                <a:lumMod val="40000"/>
                <a:lumOff val="60000"/>
              </a:schemeClr>
            </a:extrusionClr>
            <a:contourClr>
              <a:schemeClr val="accent6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Сценография в создании комических эффектов сценическими средствами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5072066" y="214290"/>
            <a:ext cx="3143272" cy="1643074"/>
          </a:xfrm>
          <a:prstGeom prst="horizontalScroll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Декорации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5143504" y="2143116"/>
            <a:ext cx="3143272" cy="2357454"/>
          </a:xfrm>
          <a:prstGeom prst="horizontalScroll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Условность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5143504" y="4714884"/>
            <a:ext cx="3143272" cy="1785950"/>
          </a:xfrm>
          <a:prstGeom prst="horizontalScroll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Технические возможности сцены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10" name="Скругленная соединительная линия 9"/>
          <p:cNvCxnSpPr/>
          <p:nvPr/>
        </p:nvCxnSpPr>
        <p:spPr>
          <a:xfrm>
            <a:off x="3571868" y="3000372"/>
            <a:ext cx="1357322" cy="357190"/>
          </a:xfrm>
          <a:prstGeom prst="curvedConnector3">
            <a:avLst>
              <a:gd name="adj1" fmla="val 50000"/>
            </a:avLst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Скругленная соединительная линия 12"/>
          <p:cNvCxnSpPr/>
          <p:nvPr/>
        </p:nvCxnSpPr>
        <p:spPr>
          <a:xfrm rot="16200000" flipH="1">
            <a:off x="3464711" y="3821909"/>
            <a:ext cx="1643074" cy="1428760"/>
          </a:xfrm>
          <a:prstGeom prst="curvedConnector3">
            <a:avLst>
              <a:gd name="adj1" fmla="val 50000"/>
            </a:avLst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Скругленная соединительная линия 14"/>
          <p:cNvCxnSpPr/>
          <p:nvPr/>
        </p:nvCxnSpPr>
        <p:spPr>
          <a:xfrm rot="5400000" flipH="1" flipV="1">
            <a:off x="3393273" y="1107265"/>
            <a:ext cx="1714512" cy="1357322"/>
          </a:xfrm>
          <a:prstGeom prst="curvedConnector3">
            <a:avLst>
              <a:gd name="adj1" fmla="val 50000"/>
            </a:avLst>
          </a:prstGeom>
          <a:ln w="15875">
            <a:solidFill>
              <a:srgbClr val="FFC000"/>
            </a:solidFill>
            <a:tailEnd type="arrow"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иугольник 1"/>
          <p:cNvSpPr/>
          <p:nvPr/>
        </p:nvSpPr>
        <p:spPr>
          <a:xfrm>
            <a:off x="428596" y="857232"/>
            <a:ext cx="2357454" cy="857256"/>
          </a:xfrm>
          <a:prstGeom prst="homePlat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Декорации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3" name="Пятиугольник 2"/>
          <p:cNvSpPr/>
          <p:nvPr/>
        </p:nvSpPr>
        <p:spPr>
          <a:xfrm>
            <a:off x="428596" y="2714620"/>
            <a:ext cx="2357454" cy="857256"/>
          </a:xfrm>
          <a:prstGeom prst="homePlat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Условность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ятиугольник 3"/>
          <p:cNvSpPr/>
          <p:nvPr/>
        </p:nvSpPr>
        <p:spPr>
          <a:xfrm>
            <a:off x="428596" y="5286388"/>
            <a:ext cx="2357454" cy="1143008"/>
          </a:xfrm>
          <a:prstGeom prst="homePlat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Технические возможности сцены</a:t>
            </a:r>
            <a:endParaRPr lang="ru-RU" sz="2000" b="1" dirty="0">
              <a:latin typeface="Comic Sans MS" pitchFamily="66" charset="0"/>
            </a:endParaRPr>
          </a:p>
        </p:txBody>
      </p:sp>
      <p:sp>
        <p:nvSpPr>
          <p:cNvPr id="5" name="Нашивка 4"/>
          <p:cNvSpPr/>
          <p:nvPr/>
        </p:nvSpPr>
        <p:spPr>
          <a:xfrm>
            <a:off x="2928926" y="1071546"/>
            <a:ext cx="500066" cy="500066"/>
          </a:xfrm>
          <a:prstGeom prst="chevron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Нашивка 5"/>
          <p:cNvSpPr/>
          <p:nvPr/>
        </p:nvSpPr>
        <p:spPr>
          <a:xfrm>
            <a:off x="2928926" y="2928934"/>
            <a:ext cx="500066" cy="500066"/>
          </a:xfrm>
          <a:prstGeom prst="chevron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Нашивка 6"/>
          <p:cNvSpPr/>
          <p:nvPr/>
        </p:nvSpPr>
        <p:spPr>
          <a:xfrm>
            <a:off x="2928926" y="5643578"/>
            <a:ext cx="500066" cy="500066"/>
          </a:xfrm>
          <a:prstGeom prst="chevron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ятиугольник 8"/>
          <p:cNvSpPr/>
          <p:nvPr/>
        </p:nvSpPr>
        <p:spPr>
          <a:xfrm>
            <a:off x="3643306" y="571480"/>
            <a:ext cx="5500694" cy="1500198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Оформление сцены, воссоздающее обстановку действия спектакля, помогающее раскрытию его идейно-смыслового содержания.</a:t>
            </a:r>
            <a:endParaRPr lang="ru-RU" sz="2000" b="1" dirty="0">
              <a:latin typeface="Comic Sans MS" pitchFamily="66" charset="0"/>
            </a:endParaRPr>
          </a:p>
        </p:txBody>
      </p:sp>
      <p:sp>
        <p:nvSpPr>
          <p:cNvPr id="10" name="Пятиугольник 9"/>
          <p:cNvSpPr/>
          <p:nvPr/>
        </p:nvSpPr>
        <p:spPr>
          <a:xfrm>
            <a:off x="3643306" y="2285992"/>
            <a:ext cx="5500694" cy="2928958"/>
          </a:xfrm>
          <a:prstGeom prst="homePlat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Это понятие указывает на своего рода дистанцию (эстетическую, художественную) между действительностью и художественным произведением, осознание которой является неотъемлемым условием адекватного восприятия произведения.</a:t>
            </a:r>
            <a:endParaRPr lang="ru-RU" sz="2000" b="1" dirty="0">
              <a:latin typeface="Comic Sans MS" pitchFamily="66" charset="0"/>
            </a:endParaRPr>
          </a:p>
        </p:txBody>
      </p:sp>
      <p:sp>
        <p:nvSpPr>
          <p:cNvPr id="11" name="Пятиугольник 10"/>
          <p:cNvSpPr/>
          <p:nvPr/>
        </p:nvSpPr>
        <p:spPr>
          <a:xfrm>
            <a:off x="3643306" y="5429264"/>
            <a:ext cx="5500694" cy="928694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Comic Sans MS" pitchFamily="66" charset="0"/>
              </a:rPr>
              <a:t>Компьютерные технологии, новые материалы и механизмы.</a:t>
            </a:r>
            <a:endParaRPr lang="ru-RU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роцесс 3"/>
          <p:cNvSpPr/>
          <p:nvPr/>
        </p:nvSpPr>
        <p:spPr>
          <a:xfrm>
            <a:off x="285720" y="2428868"/>
            <a:ext cx="3214710" cy="2428892"/>
          </a:xfrm>
          <a:prstGeom prst="flowChartProcess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extrusionH="76200" contourW="12700">
            <a:bevelT/>
            <a:extrusionClr>
              <a:schemeClr val="accent6">
                <a:lumMod val="40000"/>
                <a:lumOff val="60000"/>
              </a:schemeClr>
            </a:extrusionClr>
            <a:contourClr>
              <a:schemeClr val="accent6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Ироническое «прочтение» литературного текста в сценическом действии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5072066" y="214290"/>
            <a:ext cx="3143272" cy="1643074"/>
          </a:xfrm>
          <a:prstGeom prst="horizontalScroll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Изменения в сюжетной основе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5143504" y="2143116"/>
            <a:ext cx="3143272" cy="2357454"/>
          </a:xfrm>
          <a:prstGeom prst="horizontalScroll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/>
            <a:r>
              <a:rPr lang="ru-RU" sz="2400" b="1" dirty="0" err="1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Двуплановость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5143504" y="4714884"/>
            <a:ext cx="3143272" cy="1785950"/>
          </a:xfrm>
          <a:prstGeom prst="horizontalScroll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Языковые средства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10" name="Скругленная соединительная линия 9"/>
          <p:cNvCxnSpPr/>
          <p:nvPr/>
        </p:nvCxnSpPr>
        <p:spPr>
          <a:xfrm>
            <a:off x="3571868" y="3000372"/>
            <a:ext cx="1357322" cy="357190"/>
          </a:xfrm>
          <a:prstGeom prst="curvedConnector3">
            <a:avLst>
              <a:gd name="adj1" fmla="val 50000"/>
            </a:avLst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Скругленная соединительная линия 12"/>
          <p:cNvCxnSpPr/>
          <p:nvPr/>
        </p:nvCxnSpPr>
        <p:spPr>
          <a:xfrm rot="16200000" flipH="1">
            <a:off x="3464711" y="3821909"/>
            <a:ext cx="1643074" cy="1428760"/>
          </a:xfrm>
          <a:prstGeom prst="curvedConnector3">
            <a:avLst>
              <a:gd name="adj1" fmla="val 50000"/>
            </a:avLst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Скругленная соединительная линия 14"/>
          <p:cNvCxnSpPr/>
          <p:nvPr/>
        </p:nvCxnSpPr>
        <p:spPr>
          <a:xfrm rot="5400000" flipH="1" flipV="1">
            <a:off x="3393273" y="1107265"/>
            <a:ext cx="1714512" cy="1357322"/>
          </a:xfrm>
          <a:prstGeom prst="curvedConnector3">
            <a:avLst>
              <a:gd name="adj1" fmla="val 50000"/>
            </a:avLst>
          </a:prstGeom>
          <a:ln w="15875">
            <a:solidFill>
              <a:srgbClr val="FFC000"/>
            </a:solidFill>
            <a:tailEnd type="arrow"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14282" y="714356"/>
            <a:ext cx="3571900" cy="1285884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Сюжетная основа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14282" y="2500306"/>
            <a:ext cx="3571900" cy="1285884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latin typeface="Comic Sans MS" pitchFamily="66" charset="0"/>
              </a:rPr>
              <a:t>Двуплановость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14282" y="4714884"/>
            <a:ext cx="3571900" cy="128588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Языковые средства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5" name="Пятиугольник 4"/>
          <p:cNvSpPr/>
          <p:nvPr/>
        </p:nvSpPr>
        <p:spPr>
          <a:xfrm>
            <a:off x="4000496" y="500042"/>
            <a:ext cx="5143504" cy="1643074"/>
          </a:xfrm>
          <a:prstGeom prst="homePlat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Это последовательность и связь описания событий в литературном или сценическом произведении; сюжетная основа определяет серию событий ведущих к цели.</a:t>
            </a:r>
            <a:endParaRPr lang="ru-RU" sz="2000" b="1" dirty="0"/>
          </a:p>
        </p:txBody>
      </p:sp>
      <p:sp>
        <p:nvSpPr>
          <p:cNvPr id="6" name="Пятиугольник 5"/>
          <p:cNvSpPr/>
          <p:nvPr/>
        </p:nvSpPr>
        <p:spPr>
          <a:xfrm>
            <a:off x="4000496" y="2714620"/>
            <a:ext cx="5143504" cy="1000132"/>
          </a:xfrm>
          <a:prstGeom prst="homePlat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Наличие двух планов содержания.</a:t>
            </a:r>
            <a:endParaRPr lang="ru-RU" sz="2000" b="1" dirty="0">
              <a:latin typeface="Comic Sans MS" pitchFamily="66" charset="0"/>
            </a:endParaRPr>
          </a:p>
        </p:txBody>
      </p:sp>
      <p:sp>
        <p:nvSpPr>
          <p:cNvPr id="7" name="Пятиугольник 6"/>
          <p:cNvSpPr/>
          <p:nvPr/>
        </p:nvSpPr>
        <p:spPr>
          <a:xfrm>
            <a:off x="4000496" y="4286256"/>
            <a:ext cx="5143504" cy="2214578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Для создания комического (юмора, иронии, сатиры и сарказма) используются различные языковые средства. В основе юмористического эффекта лежат приемы языковой игры и смешение </a:t>
            </a:r>
            <a:r>
              <a:rPr lang="ru-RU" sz="2000" b="1" dirty="0" err="1" smtClean="0"/>
              <a:t>разностилевой</a:t>
            </a:r>
            <a:r>
              <a:rPr lang="ru-RU" sz="2000" b="1" dirty="0" smtClean="0"/>
              <a:t> лексики.</a:t>
            </a:r>
            <a:endParaRPr lang="ru-RU" sz="20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000504"/>
            <a:ext cx="6400800" cy="1752600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Спасибо за внимание!</a:t>
            </a:r>
            <a:endParaRPr lang="ru-RU" sz="44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99</TotalTime>
  <Words>408</Words>
  <Application>Microsoft Office PowerPoint</Application>
  <PresentationFormat>Экран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Сценические средства создания комического эффекта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Сценические средства создания комического эфеекта</dc:title>
  <dc:creator>Анастасия</dc:creator>
  <cp:lastModifiedBy>Анастасия</cp:lastModifiedBy>
  <cp:revision>10</cp:revision>
  <dcterms:created xsi:type="dcterms:W3CDTF">2016-09-30T18:26:34Z</dcterms:created>
  <dcterms:modified xsi:type="dcterms:W3CDTF">2016-09-30T20:06:33Z</dcterms:modified>
</cp:coreProperties>
</file>