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3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D611-9B9C-419D-8591-7EB4D855168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DDAAC-05B2-43B6-80DF-A1EF5999B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160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D611-9B9C-419D-8591-7EB4D855168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DDAAC-05B2-43B6-80DF-A1EF5999B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513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D611-9B9C-419D-8591-7EB4D855168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DDAAC-05B2-43B6-80DF-A1EF5999B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21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D611-9B9C-419D-8591-7EB4D855168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DDAAC-05B2-43B6-80DF-A1EF5999B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73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D611-9B9C-419D-8591-7EB4D855168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DDAAC-05B2-43B6-80DF-A1EF5999B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85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D611-9B9C-419D-8591-7EB4D855168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DDAAC-05B2-43B6-80DF-A1EF5999B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694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D611-9B9C-419D-8591-7EB4D855168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DDAAC-05B2-43B6-80DF-A1EF5999B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8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D611-9B9C-419D-8591-7EB4D855168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DDAAC-05B2-43B6-80DF-A1EF5999B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186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D611-9B9C-419D-8591-7EB4D855168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DDAAC-05B2-43B6-80DF-A1EF5999B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69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D611-9B9C-419D-8591-7EB4D855168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DDAAC-05B2-43B6-80DF-A1EF5999B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55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D611-9B9C-419D-8591-7EB4D855168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DDAAC-05B2-43B6-80DF-A1EF5999B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802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2D611-9B9C-419D-8591-7EB4D855168F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DDAAC-05B2-43B6-80DF-A1EF5999B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337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Цикличность развития экономики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430133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Вспомним!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Что такое хозяйство страны?</a:t>
            </a:r>
          </a:p>
          <a:p>
            <a:r>
              <a:rPr lang="ru-RU" sz="3200" dirty="0" smtClean="0"/>
              <a:t>Совокупность предприятий и учреждений, удовлетворяющих своей работой потребности населения</a:t>
            </a:r>
          </a:p>
          <a:p>
            <a:r>
              <a:rPr lang="ru-RU" sz="3200" dirty="0" smtClean="0"/>
              <a:t>Что такое отрасль хозяйства?</a:t>
            </a:r>
          </a:p>
          <a:p>
            <a:r>
              <a:rPr lang="ru-RU" sz="3200" dirty="0" smtClean="0"/>
              <a:t>Совокупность предприятий, производящих однородную продукцию </a:t>
            </a:r>
          </a:p>
          <a:p>
            <a:r>
              <a:rPr lang="ru-RU" sz="3200" dirty="0" smtClean="0"/>
              <a:t>Приведите примеры отраслей</a:t>
            </a:r>
          </a:p>
          <a:p>
            <a:r>
              <a:rPr lang="ru-RU" sz="3200" dirty="0" smtClean="0"/>
              <a:t>Машиностроение, ТЭК, химическая промышленность и т.д.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1506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Общество и экономика развиваются с периодичностью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23442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Вспомните три этапа развития общества: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Доиндустриальный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Индустриальный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Постиндустриальный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66057" y="4238170"/>
            <a:ext cx="69813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Русский ученый Николай Дмитриевич Кондратьев выделил длинные волны развития экономики – ТЕХНОЛОГИЧЕСКИЕ ЦИКЛЫ</a:t>
            </a:r>
            <a:endParaRPr lang="ru-RU" sz="3200" dirty="0"/>
          </a:p>
        </p:txBody>
      </p:sp>
      <p:pic>
        <p:nvPicPr>
          <p:cNvPr id="1026" name="Picture 2" descr="http://history.dibit.ru/sites/history/files/bit_history/image/all/03-kondrat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632" y="3375190"/>
            <a:ext cx="3113768" cy="311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55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50914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Каждый цикл имеет периоды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88458" y="945302"/>
            <a:ext cx="3730171" cy="5590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096000" y="959816"/>
            <a:ext cx="3759200" cy="5299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838200" y="1548322"/>
            <a:ext cx="3312886" cy="107405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Подъема</a:t>
            </a:r>
            <a:endParaRPr lang="ru-RU" sz="3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040914" y="1554445"/>
            <a:ext cx="3312886" cy="107405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Понижения</a:t>
            </a:r>
            <a:endParaRPr lang="ru-RU" sz="3200" dirty="0"/>
          </a:p>
        </p:txBody>
      </p:sp>
      <p:cxnSp>
        <p:nvCxnSpPr>
          <p:cNvPr id="11" name="Прямая со стрелкой 10"/>
          <p:cNvCxnSpPr>
            <a:stCxn id="8" idx="2"/>
          </p:cNvCxnSpPr>
          <p:nvPr/>
        </p:nvCxnSpPr>
        <p:spPr>
          <a:xfrm>
            <a:off x="2494643" y="2622380"/>
            <a:ext cx="16328" cy="2079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9622971" y="2622380"/>
            <a:ext cx="1814" cy="2079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838200" y="2827108"/>
            <a:ext cx="3312886" cy="107405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Когда формируется новый технологический уклад </a:t>
            </a:r>
            <a:endParaRPr lang="ru-RU" sz="2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040914" y="2824163"/>
            <a:ext cx="3312886" cy="107405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Депрессия в экономике</a:t>
            </a:r>
            <a:endParaRPr lang="ru-RU" sz="2400" dirty="0"/>
          </a:p>
        </p:txBody>
      </p:sp>
      <p:sp>
        <p:nvSpPr>
          <p:cNvPr id="16" name="Правая фигурная скобка 15"/>
          <p:cNvSpPr/>
          <p:nvPr/>
        </p:nvSpPr>
        <p:spPr>
          <a:xfrm rot="5400000">
            <a:off x="5713185" y="390465"/>
            <a:ext cx="943429" cy="7997371"/>
          </a:xfrm>
          <a:prstGeom prst="rightBrace">
            <a:avLst>
              <a:gd name="adj1" fmla="val 8333"/>
              <a:gd name="adj2" fmla="val 50544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16000" y="4877136"/>
            <a:ext cx="10337800" cy="185749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Таким образом структура промышленности не остается неизменной. В каждом цикле ведущие отрасли меняются. </a:t>
            </a:r>
            <a:r>
              <a:rPr lang="ru-RU" sz="2400" dirty="0" smtClean="0"/>
              <a:t>Развитие хозяйства не может развиваться только на подъем, подъемы сменяются кризисами(спадами) в экономике. Каждый цикл охватывает примерно 50 лет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4870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3869"/>
            <a:ext cx="10515600" cy="5057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«Большие циклы Н. Д. Кондратьева»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61138"/>
              </p:ext>
            </p:extLst>
          </p:nvPr>
        </p:nvGraphicFramePr>
        <p:xfrm>
          <a:off x="827314" y="841829"/>
          <a:ext cx="10828383" cy="5722983"/>
        </p:xfrm>
        <a:graphic>
          <a:graphicData uri="http://schemas.openxmlformats.org/drawingml/2006/table">
            <a:tbl>
              <a:tblPr/>
              <a:tblGrid>
                <a:gridCol w="2061029"/>
                <a:gridCol w="1364343"/>
                <a:gridCol w="566057"/>
                <a:gridCol w="116840"/>
                <a:gridCol w="1959428"/>
                <a:gridCol w="144418"/>
                <a:gridCol w="639354"/>
                <a:gridCol w="1596571"/>
                <a:gridCol w="2380343"/>
              </a:tblGrid>
              <a:tr h="58057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цикл</a:t>
                      </a:r>
                    </a:p>
                    <a:p>
                      <a:pPr algn="ctr"/>
                      <a:r>
                        <a:rPr lang="ru-RU" dirty="0" smtClean="0"/>
                        <a:t>1817-1820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цикл</a:t>
                      </a:r>
                    </a:p>
                    <a:p>
                      <a:pPr algn="ctr"/>
                      <a:r>
                        <a:rPr lang="ru-RU" dirty="0" smtClean="0"/>
                        <a:t>1875 г.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цикл</a:t>
                      </a:r>
                    </a:p>
                    <a:p>
                      <a:pPr algn="ctr"/>
                      <a:r>
                        <a:rPr lang="ru-RU" dirty="0" smtClean="0"/>
                        <a:t>1917-1920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цикл</a:t>
                      </a:r>
                    </a:p>
                    <a:p>
                      <a:pPr algn="ctr"/>
                      <a:r>
                        <a:rPr lang="ru-RU" dirty="0" smtClean="0"/>
                        <a:t>1975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цикл</a:t>
                      </a:r>
                    </a:p>
                    <a:p>
                      <a:pPr algn="ctr"/>
                      <a:r>
                        <a:rPr lang="ru-RU" dirty="0" smtClean="0"/>
                        <a:t>2000-…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3234"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2800">
                <a:tc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67543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93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372649"/>
              </p:ext>
            </p:extLst>
          </p:nvPr>
        </p:nvGraphicFramePr>
        <p:xfrm>
          <a:off x="391886" y="3585029"/>
          <a:ext cx="406400" cy="3149600"/>
        </p:xfrm>
        <a:graphic>
          <a:graphicData uri="http://schemas.openxmlformats.org/drawingml/2006/table">
            <a:tbl>
              <a:tblPr/>
              <a:tblGrid>
                <a:gridCol w="406400"/>
              </a:tblGrid>
              <a:tr h="3149600"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r>
                        <a:rPr lang="ru-RU" sz="2000" dirty="0" smtClean="0"/>
                        <a:t>География</a:t>
                      </a:r>
                      <a:endParaRPr lang="ru-RU" sz="2000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343730"/>
              </p:ext>
            </p:extLst>
          </p:nvPr>
        </p:nvGraphicFramePr>
        <p:xfrm>
          <a:off x="391886" y="3585029"/>
          <a:ext cx="406400" cy="1538514"/>
        </p:xfrm>
        <a:graphic>
          <a:graphicData uri="http://schemas.openxmlformats.org/drawingml/2006/table">
            <a:tbl>
              <a:tblPr/>
              <a:tblGrid>
                <a:gridCol w="406400"/>
              </a:tblGrid>
              <a:tr h="153851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Технологии</a:t>
                      </a:r>
                      <a:endParaRPr lang="ru-RU" sz="2000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Полилиния 9"/>
          <p:cNvSpPr/>
          <p:nvPr/>
        </p:nvSpPr>
        <p:spPr>
          <a:xfrm>
            <a:off x="943429" y="1509486"/>
            <a:ext cx="10538251" cy="986971"/>
          </a:xfrm>
          <a:custGeom>
            <a:avLst/>
            <a:gdLst>
              <a:gd name="connsiteX0" fmla="*/ 0 w 10538251"/>
              <a:gd name="connsiteY0" fmla="*/ 799735 h 912104"/>
              <a:gd name="connsiteX1" fmla="*/ 261257 w 10538251"/>
              <a:gd name="connsiteY1" fmla="*/ 364306 h 912104"/>
              <a:gd name="connsiteX2" fmla="*/ 464457 w 10538251"/>
              <a:gd name="connsiteY2" fmla="*/ 74021 h 912104"/>
              <a:gd name="connsiteX3" fmla="*/ 827314 w 10538251"/>
              <a:gd name="connsiteY3" fmla="*/ 1449 h 912104"/>
              <a:gd name="connsiteX4" fmla="*/ 1074057 w 10538251"/>
              <a:gd name="connsiteY4" fmla="*/ 117563 h 912104"/>
              <a:gd name="connsiteX5" fmla="*/ 1291771 w 10538251"/>
              <a:gd name="connsiteY5" fmla="*/ 306249 h 912104"/>
              <a:gd name="connsiteX6" fmla="*/ 1422400 w 10538251"/>
              <a:gd name="connsiteY6" fmla="*/ 552992 h 912104"/>
              <a:gd name="connsiteX7" fmla="*/ 1567542 w 10538251"/>
              <a:gd name="connsiteY7" fmla="*/ 814249 h 912104"/>
              <a:gd name="connsiteX8" fmla="*/ 1712685 w 10538251"/>
              <a:gd name="connsiteY8" fmla="*/ 872306 h 912104"/>
              <a:gd name="connsiteX9" fmla="*/ 1930400 w 10538251"/>
              <a:gd name="connsiteY9" fmla="*/ 872306 h 912104"/>
              <a:gd name="connsiteX10" fmla="*/ 2090057 w 10538251"/>
              <a:gd name="connsiteY10" fmla="*/ 741678 h 912104"/>
              <a:gd name="connsiteX11" fmla="*/ 2177142 w 10538251"/>
              <a:gd name="connsiteY11" fmla="*/ 611049 h 912104"/>
              <a:gd name="connsiteX12" fmla="*/ 2293257 w 10538251"/>
              <a:gd name="connsiteY12" fmla="*/ 393335 h 912104"/>
              <a:gd name="connsiteX13" fmla="*/ 2351314 w 10538251"/>
              <a:gd name="connsiteY13" fmla="*/ 262706 h 912104"/>
              <a:gd name="connsiteX14" fmla="*/ 2452914 w 10538251"/>
              <a:gd name="connsiteY14" fmla="*/ 146592 h 912104"/>
              <a:gd name="connsiteX15" fmla="*/ 2743200 w 10538251"/>
              <a:gd name="connsiteY15" fmla="*/ 30478 h 912104"/>
              <a:gd name="connsiteX16" fmla="*/ 3033485 w 10538251"/>
              <a:gd name="connsiteY16" fmla="*/ 30478 h 912104"/>
              <a:gd name="connsiteX17" fmla="*/ 3294742 w 10538251"/>
              <a:gd name="connsiteY17" fmla="*/ 262706 h 912104"/>
              <a:gd name="connsiteX18" fmla="*/ 3512457 w 10538251"/>
              <a:gd name="connsiteY18" fmla="*/ 523963 h 912104"/>
              <a:gd name="connsiteX19" fmla="*/ 3701142 w 10538251"/>
              <a:gd name="connsiteY19" fmla="*/ 828763 h 912104"/>
              <a:gd name="connsiteX20" fmla="*/ 4049485 w 10538251"/>
              <a:gd name="connsiteY20" fmla="*/ 901335 h 912104"/>
              <a:gd name="connsiteX21" fmla="*/ 4209142 w 10538251"/>
              <a:gd name="connsiteY21" fmla="*/ 770706 h 912104"/>
              <a:gd name="connsiteX22" fmla="*/ 4368800 w 10538251"/>
              <a:gd name="connsiteY22" fmla="*/ 480421 h 912104"/>
              <a:gd name="connsiteX23" fmla="*/ 4441371 w 10538251"/>
              <a:gd name="connsiteY23" fmla="*/ 320763 h 912104"/>
              <a:gd name="connsiteX24" fmla="*/ 4601028 w 10538251"/>
              <a:gd name="connsiteY24" fmla="*/ 161106 h 912104"/>
              <a:gd name="connsiteX25" fmla="*/ 4717142 w 10538251"/>
              <a:gd name="connsiteY25" fmla="*/ 74021 h 912104"/>
              <a:gd name="connsiteX26" fmla="*/ 5050971 w 10538251"/>
              <a:gd name="connsiteY26" fmla="*/ 30478 h 912104"/>
              <a:gd name="connsiteX27" fmla="*/ 5283200 w 10538251"/>
              <a:gd name="connsiteY27" fmla="*/ 88535 h 912104"/>
              <a:gd name="connsiteX28" fmla="*/ 5558971 w 10538251"/>
              <a:gd name="connsiteY28" fmla="*/ 320763 h 912104"/>
              <a:gd name="connsiteX29" fmla="*/ 5718628 w 10538251"/>
              <a:gd name="connsiteY29" fmla="*/ 538478 h 912104"/>
              <a:gd name="connsiteX30" fmla="*/ 5849257 w 10538251"/>
              <a:gd name="connsiteY30" fmla="*/ 770706 h 912104"/>
              <a:gd name="connsiteX31" fmla="*/ 5965371 w 10538251"/>
              <a:gd name="connsiteY31" fmla="*/ 886821 h 912104"/>
              <a:gd name="connsiteX32" fmla="*/ 6226628 w 10538251"/>
              <a:gd name="connsiteY32" fmla="*/ 901335 h 912104"/>
              <a:gd name="connsiteX33" fmla="*/ 6357257 w 10538251"/>
              <a:gd name="connsiteY33" fmla="*/ 756192 h 912104"/>
              <a:gd name="connsiteX34" fmla="*/ 6545942 w 10538251"/>
              <a:gd name="connsiteY34" fmla="*/ 451392 h 912104"/>
              <a:gd name="connsiteX35" fmla="*/ 6647542 w 10538251"/>
              <a:gd name="connsiteY35" fmla="*/ 277221 h 912104"/>
              <a:gd name="connsiteX36" fmla="*/ 6734628 w 10538251"/>
              <a:gd name="connsiteY36" fmla="*/ 161106 h 912104"/>
              <a:gd name="connsiteX37" fmla="*/ 6923314 w 10538251"/>
              <a:gd name="connsiteY37" fmla="*/ 59506 h 912104"/>
              <a:gd name="connsiteX38" fmla="*/ 7155542 w 10538251"/>
              <a:gd name="connsiteY38" fmla="*/ 74021 h 912104"/>
              <a:gd name="connsiteX39" fmla="*/ 7329714 w 10538251"/>
              <a:gd name="connsiteY39" fmla="*/ 132078 h 912104"/>
              <a:gd name="connsiteX40" fmla="*/ 7590971 w 10538251"/>
              <a:gd name="connsiteY40" fmla="*/ 262706 h 912104"/>
              <a:gd name="connsiteX41" fmla="*/ 7750628 w 10538251"/>
              <a:gd name="connsiteY41" fmla="*/ 451392 h 912104"/>
              <a:gd name="connsiteX42" fmla="*/ 7881257 w 10538251"/>
              <a:gd name="connsiteY42" fmla="*/ 712649 h 912104"/>
              <a:gd name="connsiteX43" fmla="*/ 8098971 w 10538251"/>
              <a:gd name="connsiteY43" fmla="*/ 814249 h 912104"/>
              <a:gd name="connsiteX44" fmla="*/ 8403771 w 10538251"/>
              <a:gd name="connsiteY44" fmla="*/ 785221 h 912104"/>
              <a:gd name="connsiteX45" fmla="*/ 8505371 w 10538251"/>
              <a:gd name="connsiteY45" fmla="*/ 683621 h 912104"/>
              <a:gd name="connsiteX46" fmla="*/ 8563428 w 10538251"/>
              <a:gd name="connsiteY46" fmla="*/ 523963 h 912104"/>
              <a:gd name="connsiteX47" fmla="*/ 8868228 w 10538251"/>
              <a:gd name="connsiteY47" fmla="*/ 262706 h 912104"/>
              <a:gd name="connsiteX48" fmla="*/ 9100457 w 10538251"/>
              <a:gd name="connsiteY48" fmla="*/ 103049 h 912104"/>
              <a:gd name="connsiteX49" fmla="*/ 9245600 w 10538251"/>
              <a:gd name="connsiteY49" fmla="*/ 30478 h 912104"/>
              <a:gd name="connsiteX50" fmla="*/ 9724571 w 10538251"/>
              <a:gd name="connsiteY50" fmla="*/ 15963 h 912104"/>
              <a:gd name="connsiteX51" fmla="*/ 9985828 w 10538251"/>
              <a:gd name="connsiteY51" fmla="*/ 175621 h 912104"/>
              <a:gd name="connsiteX52" fmla="*/ 10247085 w 10538251"/>
              <a:gd name="connsiteY52" fmla="*/ 393335 h 912104"/>
              <a:gd name="connsiteX53" fmla="*/ 10479314 w 10538251"/>
              <a:gd name="connsiteY53" fmla="*/ 683621 h 912104"/>
              <a:gd name="connsiteX54" fmla="*/ 10537371 w 10538251"/>
              <a:gd name="connsiteY54" fmla="*/ 756192 h 91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0538251" h="912104">
                <a:moveTo>
                  <a:pt x="0" y="799735"/>
                </a:moveTo>
                <a:cubicBezTo>
                  <a:pt x="91923" y="642496"/>
                  <a:pt x="183847" y="485258"/>
                  <a:pt x="261257" y="364306"/>
                </a:cubicBezTo>
                <a:cubicBezTo>
                  <a:pt x="338667" y="243354"/>
                  <a:pt x="370114" y="134497"/>
                  <a:pt x="464457" y="74021"/>
                </a:cubicBezTo>
                <a:cubicBezTo>
                  <a:pt x="558800" y="13545"/>
                  <a:pt x="725714" y="-5808"/>
                  <a:pt x="827314" y="1449"/>
                </a:cubicBezTo>
                <a:cubicBezTo>
                  <a:pt x="928914" y="8706"/>
                  <a:pt x="996647" y="66763"/>
                  <a:pt x="1074057" y="117563"/>
                </a:cubicBezTo>
                <a:cubicBezTo>
                  <a:pt x="1151467" y="168363"/>
                  <a:pt x="1233714" y="233678"/>
                  <a:pt x="1291771" y="306249"/>
                </a:cubicBezTo>
                <a:cubicBezTo>
                  <a:pt x="1349828" y="378820"/>
                  <a:pt x="1376438" y="468325"/>
                  <a:pt x="1422400" y="552992"/>
                </a:cubicBezTo>
                <a:cubicBezTo>
                  <a:pt x="1468362" y="637659"/>
                  <a:pt x="1519161" y="761030"/>
                  <a:pt x="1567542" y="814249"/>
                </a:cubicBezTo>
                <a:cubicBezTo>
                  <a:pt x="1615923" y="867468"/>
                  <a:pt x="1652209" y="862630"/>
                  <a:pt x="1712685" y="872306"/>
                </a:cubicBezTo>
                <a:cubicBezTo>
                  <a:pt x="1773161" y="881982"/>
                  <a:pt x="1867505" y="894077"/>
                  <a:pt x="1930400" y="872306"/>
                </a:cubicBezTo>
                <a:cubicBezTo>
                  <a:pt x="1993295" y="850535"/>
                  <a:pt x="2048933" y="785221"/>
                  <a:pt x="2090057" y="741678"/>
                </a:cubicBezTo>
                <a:cubicBezTo>
                  <a:pt x="2131181" y="698135"/>
                  <a:pt x="2143275" y="669106"/>
                  <a:pt x="2177142" y="611049"/>
                </a:cubicBezTo>
                <a:cubicBezTo>
                  <a:pt x="2211009" y="552992"/>
                  <a:pt x="2264228" y="451392"/>
                  <a:pt x="2293257" y="393335"/>
                </a:cubicBezTo>
                <a:cubicBezTo>
                  <a:pt x="2322286" y="335278"/>
                  <a:pt x="2324705" y="303830"/>
                  <a:pt x="2351314" y="262706"/>
                </a:cubicBezTo>
                <a:cubicBezTo>
                  <a:pt x="2377923" y="221582"/>
                  <a:pt x="2387600" y="185297"/>
                  <a:pt x="2452914" y="146592"/>
                </a:cubicBezTo>
                <a:cubicBezTo>
                  <a:pt x="2518228" y="107887"/>
                  <a:pt x="2646438" y="49830"/>
                  <a:pt x="2743200" y="30478"/>
                </a:cubicBezTo>
                <a:cubicBezTo>
                  <a:pt x="2839962" y="11126"/>
                  <a:pt x="2941561" y="-8227"/>
                  <a:pt x="3033485" y="30478"/>
                </a:cubicBezTo>
                <a:cubicBezTo>
                  <a:pt x="3125409" y="69183"/>
                  <a:pt x="3214914" y="180459"/>
                  <a:pt x="3294742" y="262706"/>
                </a:cubicBezTo>
                <a:cubicBezTo>
                  <a:pt x="3374570" y="344953"/>
                  <a:pt x="3444724" y="429620"/>
                  <a:pt x="3512457" y="523963"/>
                </a:cubicBezTo>
                <a:cubicBezTo>
                  <a:pt x="3580190" y="618306"/>
                  <a:pt x="3611637" y="765868"/>
                  <a:pt x="3701142" y="828763"/>
                </a:cubicBezTo>
                <a:cubicBezTo>
                  <a:pt x="3790647" y="891658"/>
                  <a:pt x="3964818" y="911011"/>
                  <a:pt x="4049485" y="901335"/>
                </a:cubicBezTo>
                <a:cubicBezTo>
                  <a:pt x="4134152" y="891659"/>
                  <a:pt x="4155923" y="840858"/>
                  <a:pt x="4209142" y="770706"/>
                </a:cubicBezTo>
                <a:cubicBezTo>
                  <a:pt x="4262361" y="700554"/>
                  <a:pt x="4330095" y="555411"/>
                  <a:pt x="4368800" y="480421"/>
                </a:cubicBezTo>
                <a:cubicBezTo>
                  <a:pt x="4407505" y="405430"/>
                  <a:pt x="4402666" y="373982"/>
                  <a:pt x="4441371" y="320763"/>
                </a:cubicBezTo>
                <a:cubicBezTo>
                  <a:pt x="4480076" y="267544"/>
                  <a:pt x="4555066" y="202230"/>
                  <a:pt x="4601028" y="161106"/>
                </a:cubicBezTo>
                <a:cubicBezTo>
                  <a:pt x="4646990" y="119982"/>
                  <a:pt x="4642152" y="95792"/>
                  <a:pt x="4717142" y="74021"/>
                </a:cubicBezTo>
                <a:cubicBezTo>
                  <a:pt x="4792132" y="52250"/>
                  <a:pt x="4956628" y="28059"/>
                  <a:pt x="5050971" y="30478"/>
                </a:cubicBezTo>
                <a:cubicBezTo>
                  <a:pt x="5145314" y="32897"/>
                  <a:pt x="5198533" y="40154"/>
                  <a:pt x="5283200" y="88535"/>
                </a:cubicBezTo>
                <a:cubicBezTo>
                  <a:pt x="5367867" y="136916"/>
                  <a:pt x="5486400" y="245772"/>
                  <a:pt x="5558971" y="320763"/>
                </a:cubicBezTo>
                <a:cubicBezTo>
                  <a:pt x="5631542" y="395753"/>
                  <a:pt x="5670247" y="463487"/>
                  <a:pt x="5718628" y="538478"/>
                </a:cubicBezTo>
                <a:cubicBezTo>
                  <a:pt x="5767009" y="613469"/>
                  <a:pt x="5808133" y="712649"/>
                  <a:pt x="5849257" y="770706"/>
                </a:cubicBezTo>
                <a:cubicBezTo>
                  <a:pt x="5890381" y="828763"/>
                  <a:pt x="5902476" y="865050"/>
                  <a:pt x="5965371" y="886821"/>
                </a:cubicBezTo>
                <a:cubicBezTo>
                  <a:pt x="6028266" y="908592"/>
                  <a:pt x="6161314" y="923106"/>
                  <a:pt x="6226628" y="901335"/>
                </a:cubicBezTo>
                <a:cubicBezTo>
                  <a:pt x="6291942" y="879564"/>
                  <a:pt x="6304038" y="831182"/>
                  <a:pt x="6357257" y="756192"/>
                </a:cubicBezTo>
                <a:cubicBezTo>
                  <a:pt x="6410476" y="681202"/>
                  <a:pt x="6497561" y="531220"/>
                  <a:pt x="6545942" y="451392"/>
                </a:cubicBezTo>
                <a:cubicBezTo>
                  <a:pt x="6594323" y="371564"/>
                  <a:pt x="6616094" y="325602"/>
                  <a:pt x="6647542" y="277221"/>
                </a:cubicBezTo>
                <a:cubicBezTo>
                  <a:pt x="6678990" y="228840"/>
                  <a:pt x="6688666" y="197392"/>
                  <a:pt x="6734628" y="161106"/>
                </a:cubicBezTo>
                <a:cubicBezTo>
                  <a:pt x="6780590" y="124820"/>
                  <a:pt x="6853162" y="74020"/>
                  <a:pt x="6923314" y="59506"/>
                </a:cubicBezTo>
                <a:cubicBezTo>
                  <a:pt x="6993466" y="44992"/>
                  <a:pt x="7087809" y="61926"/>
                  <a:pt x="7155542" y="74021"/>
                </a:cubicBezTo>
                <a:cubicBezTo>
                  <a:pt x="7223275" y="86116"/>
                  <a:pt x="7257142" y="100630"/>
                  <a:pt x="7329714" y="132078"/>
                </a:cubicBezTo>
                <a:cubicBezTo>
                  <a:pt x="7402286" y="163526"/>
                  <a:pt x="7520819" y="209487"/>
                  <a:pt x="7590971" y="262706"/>
                </a:cubicBezTo>
                <a:cubicBezTo>
                  <a:pt x="7661123" y="315925"/>
                  <a:pt x="7702247" y="376401"/>
                  <a:pt x="7750628" y="451392"/>
                </a:cubicBezTo>
                <a:cubicBezTo>
                  <a:pt x="7799009" y="526383"/>
                  <a:pt x="7823200" y="652173"/>
                  <a:pt x="7881257" y="712649"/>
                </a:cubicBezTo>
                <a:cubicBezTo>
                  <a:pt x="7939314" y="773125"/>
                  <a:pt x="8011885" y="802154"/>
                  <a:pt x="8098971" y="814249"/>
                </a:cubicBezTo>
                <a:cubicBezTo>
                  <a:pt x="8186057" y="826344"/>
                  <a:pt x="8336038" y="806992"/>
                  <a:pt x="8403771" y="785221"/>
                </a:cubicBezTo>
                <a:cubicBezTo>
                  <a:pt x="8471504" y="763450"/>
                  <a:pt x="8478762" y="727164"/>
                  <a:pt x="8505371" y="683621"/>
                </a:cubicBezTo>
                <a:cubicBezTo>
                  <a:pt x="8531981" y="640078"/>
                  <a:pt x="8502952" y="594115"/>
                  <a:pt x="8563428" y="523963"/>
                </a:cubicBezTo>
                <a:cubicBezTo>
                  <a:pt x="8623904" y="453810"/>
                  <a:pt x="8778723" y="332858"/>
                  <a:pt x="8868228" y="262706"/>
                </a:cubicBezTo>
                <a:cubicBezTo>
                  <a:pt x="8957733" y="192554"/>
                  <a:pt x="9037562" y="141754"/>
                  <a:pt x="9100457" y="103049"/>
                </a:cubicBezTo>
                <a:cubicBezTo>
                  <a:pt x="9163352" y="64344"/>
                  <a:pt x="9141581" y="44992"/>
                  <a:pt x="9245600" y="30478"/>
                </a:cubicBezTo>
                <a:cubicBezTo>
                  <a:pt x="9349619" y="15964"/>
                  <a:pt x="9601200" y="-8227"/>
                  <a:pt x="9724571" y="15963"/>
                </a:cubicBezTo>
                <a:cubicBezTo>
                  <a:pt x="9847942" y="40153"/>
                  <a:pt x="9898742" y="112726"/>
                  <a:pt x="9985828" y="175621"/>
                </a:cubicBezTo>
                <a:cubicBezTo>
                  <a:pt x="10072914" y="238516"/>
                  <a:pt x="10164837" y="308668"/>
                  <a:pt x="10247085" y="393335"/>
                </a:cubicBezTo>
                <a:cubicBezTo>
                  <a:pt x="10329333" y="478002"/>
                  <a:pt x="10479314" y="683621"/>
                  <a:pt x="10479314" y="683621"/>
                </a:cubicBezTo>
                <a:cubicBezTo>
                  <a:pt x="10527695" y="744097"/>
                  <a:pt x="10542209" y="746516"/>
                  <a:pt x="10537371" y="756192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17220" y="2359355"/>
            <a:ext cx="11248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1790                  1843-50                             1895                              1940-45                           1990-95                                  2040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38200" y="2699656"/>
            <a:ext cx="3429000" cy="8345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1 промышленная революция.</a:t>
            </a:r>
          </a:p>
          <a:p>
            <a:pPr algn="ctr"/>
            <a:r>
              <a:rPr lang="ru-RU" dirty="0" smtClean="0"/>
              <a:t>Угль и пар</a:t>
            </a:r>
          </a:p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67200" y="2691616"/>
            <a:ext cx="3429000" cy="8426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2 промышленная революция.</a:t>
            </a:r>
          </a:p>
          <a:p>
            <a:pPr algn="ctr"/>
            <a:r>
              <a:rPr lang="ru-RU" dirty="0" smtClean="0"/>
              <a:t>Электроэнергетика и нефть</a:t>
            </a:r>
          </a:p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707085" y="2691615"/>
            <a:ext cx="3948611" cy="8426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3 промышленная революция.</a:t>
            </a:r>
          </a:p>
          <a:p>
            <a:pPr algn="ctr"/>
            <a:r>
              <a:rPr lang="ru-RU" dirty="0" smtClean="0"/>
              <a:t>Ядерная энергия и микроэлектроника</a:t>
            </a:r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88342" y="3519714"/>
            <a:ext cx="1994159" cy="15646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Доменная металлургия,</a:t>
            </a:r>
            <a:r>
              <a:rPr lang="ru-RU" baseline="0" dirty="0" smtClean="0"/>
              <a:t> </a:t>
            </a:r>
            <a:r>
              <a:rPr lang="ru-RU" dirty="0" smtClean="0"/>
              <a:t>ж/д транспорт,</a:t>
            </a:r>
            <a:r>
              <a:rPr lang="ru-RU" baseline="0" dirty="0" smtClean="0"/>
              <a:t> п</a:t>
            </a:r>
            <a:r>
              <a:rPr lang="ru-RU" dirty="0" smtClean="0"/>
              <a:t>аровое</a:t>
            </a:r>
            <a:r>
              <a:rPr lang="ru-RU" baseline="0" dirty="0" smtClean="0"/>
              <a:t> судоходство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887686" y="5084353"/>
            <a:ext cx="2141374" cy="148045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Районы тяжелой промышленности, автодорожная сеть</a:t>
            </a:r>
          </a:p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887686" y="3519714"/>
            <a:ext cx="2112346" cy="15646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Электроэнергетика,авиация</a:t>
            </a:r>
            <a:r>
              <a:rPr lang="ru-RU" dirty="0" smtClean="0"/>
              <a:t>,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а</a:t>
            </a:r>
            <a:r>
              <a:rPr lang="ru-RU" dirty="0" err="1" smtClean="0"/>
              <a:t>втомобилезация</a:t>
            </a:r>
            <a:r>
              <a:rPr lang="ru-RU" dirty="0" smtClean="0"/>
              <a:t>,</a:t>
            </a:r>
            <a:r>
              <a:rPr lang="ru-RU" baseline="0" dirty="0" smtClean="0"/>
              <a:t> х</a:t>
            </a:r>
            <a:r>
              <a:rPr lang="ru-RU" dirty="0" smtClean="0"/>
              <a:t>имическая </a:t>
            </a:r>
            <a:r>
              <a:rPr lang="ru-RU" dirty="0" err="1" smtClean="0"/>
              <a:t>пром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039429" y="5084354"/>
            <a:ext cx="2228822" cy="14804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Крупнейшие</a:t>
            </a:r>
            <a:r>
              <a:rPr lang="ru-RU" baseline="0" dirty="0" smtClean="0"/>
              <a:t> агломерации, центры ВПК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039429" y="3534228"/>
            <a:ext cx="2239191" cy="15501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Электроника,</a:t>
            </a:r>
            <a:r>
              <a:rPr lang="ru-RU" baseline="0" dirty="0" smtClean="0"/>
              <a:t> реактивная авиация, космические аппараты, химия органического синтеза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9307648" y="5084355"/>
            <a:ext cx="2387446" cy="148045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Технополисы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307648" y="3519715"/>
            <a:ext cx="2348048" cy="15646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Микро-электроэнергетика,</a:t>
            </a:r>
            <a:r>
              <a:rPr lang="ru-RU" baseline="0" dirty="0" smtClean="0"/>
              <a:t> информатика, лазерная техника, космические технологии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808655" y="3519712"/>
            <a:ext cx="2115302" cy="15501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r>
              <a:rPr lang="ru-RU" dirty="0" smtClean="0"/>
              <a:t>Паровая машина,</a:t>
            </a:r>
          </a:p>
          <a:p>
            <a:r>
              <a:rPr lang="ru-RU" dirty="0" smtClean="0"/>
              <a:t>ткацкий станок</a:t>
            </a:r>
          </a:p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888341" y="5069837"/>
            <a:ext cx="1988976" cy="14949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Пенсильвания, Донбасс, Англия, США, Россия</a:t>
            </a:r>
          </a:p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27313" y="5044439"/>
            <a:ext cx="2096644" cy="15203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Промышленные города: Англия, затем остальные города Европы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06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Цикличность имеет две фазы:</a:t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/>
              <a:t>1. понижательная</a:t>
            </a:r>
            <a:br>
              <a:rPr lang="ru-RU" sz="3600" dirty="0" smtClean="0"/>
            </a:br>
            <a:r>
              <a:rPr lang="ru-RU" sz="3600" dirty="0" smtClean="0"/>
              <a:t>2. повышательная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Изучая эти фазы Кондратьев вывел закономерности: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 истоков повышения фазы происходят значительные научно-технические изобретения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Повышательные фазы более богаты социальными потрясениями (революции, войны)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Понижательные фазы оказывают особенно угнетающее влияние на с/х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 понижательной фазе учащаются кризисы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1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dirty="0" smtClean="0"/>
              <a:t>Краткое сочинение на тему </a:t>
            </a:r>
          </a:p>
          <a:p>
            <a:pPr marL="0" indent="0" algn="ctr">
              <a:buNone/>
            </a:pPr>
            <a:r>
              <a:rPr lang="ru-RU" sz="4400" smtClean="0"/>
              <a:t>«</a:t>
            </a:r>
            <a:r>
              <a:rPr lang="ru-RU" sz="4400" dirty="0" smtClean="0"/>
              <a:t>6 волна экономического цикла</a:t>
            </a:r>
            <a:r>
              <a:rPr lang="ru-RU" sz="4400" smtClean="0"/>
              <a:t>» </a:t>
            </a:r>
          </a:p>
          <a:p>
            <a:pPr marL="0" indent="0" algn="ctr">
              <a:buNone/>
            </a:pPr>
            <a:r>
              <a:rPr lang="ru-RU" sz="4400" smtClean="0"/>
              <a:t>(</a:t>
            </a:r>
            <a:r>
              <a:rPr lang="ru-RU" sz="4400" dirty="0" smtClean="0"/>
              <a:t>1-2 страницы)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68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310</Words>
  <Application>Microsoft Office PowerPoint</Application>
  <PresentationFormat>Широкоэкранный</PresentationFormat>
  <Paragraphs>74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Цикличность развития экономики</vt:lpstr>
      <vt:lpstr>Вспомним!</vt:lpstr>
      <vt:lpstr>Общество и экономика развиваются с периодичностью</vt:lpstr>
      <vt:lpstr>Каждый цикл имеет периоды</vt:lpstr>
      <vt:lpstr>Таблица «Большие циклы Н. Д. Кондратьева»</vt:lpstr>
      <vt:lpstr>Цикличность имеет две фазы: 1. понижательная 2. повышательная</vt:lpstr>
      <vt:lpstr>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Цикличность развития экономики</dc:title>
  <dc:creator>Мария Алеева</dc:creator>
  <cp:lastModifiedBy>Мария Алеева</cp:lastModifiedBy>
  <cp:revision>7</cp:revision>
  <dcterms:created xsi:type="dcterms:W3CDTF">2016-10-09T08:11:01Z</dcterms:created>
  <dcterms:modified xsi:type="dcterms:W3CDTF">2016-10-09T09:12:07Z</dcterms:modified>
</cp:coreProperties>
</file>