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4CA3FDA9-0C76-4239-A114-C479883EAB0F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B05A96D8-74BF-4B1A-B683-5544A736377A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99E91021-7A69-4676-822F-58E8421E8125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CD8BEE24-BFC0-4EA3-9F65-0ACBCA933091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B1480C7D-454A-4430-960C-4304ED175B76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1F37D82E-75DC-4CBF-86E2-8B57891D149D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CF310FA2-C09F-4F7E-8916-232192195D64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F08DE781-C0A1-4DD9-9F3D-2F0D1C16F5EF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0948AE83-AD2F-49B6-BEBF-C693B9368DA1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21543EA9-DCD1-44DA-BD37-FFECA4436E75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9A18195B-3A1B-4727-ACCF-B09A3C5C6EA1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CAB8DC72-1003-4182-94CE-60BD634AC9B0}" type="VALUE">
                      <a:rPr lang="ru-RU" baseline="0" smtClean="0"/>
                      <a:pPr/>
                      <a:t>[ЗНАЧЕНИЕ]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Никель</c:v>
                </c:pt>
                <c:pt idx="1">
                  <c:v>Олово</c:v>
                </c:pt>
                <c:pt idx="2">
                  <c:v>Кобальт</c:v>
                </c:pt>
                <c:pt idx="3">
                  <c:v>Цинк</c:v>
                </c:pt>
                <c:pt idx="4">
                  <c:v>Свинец</c:v>
                </c:pt>
                <c:pt idx="5">
                  <c:v>Медь 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0.31</c:v>
                </c:pt>
                <c:pt idx="1">
                  <c:v>0.27</c:v>
                </c:pt>
                <c:pt idx="2">
                  <c:v>0.21</c:v>
                </c:pt>
                <c:pt idx="3">
                  <c:v>0.16</c:v>
                </c:pt>
                <c:pt idx="4">
                  <c:v>0.12</c:v>
                </c:pt>
                <c:pt idx="5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Россыпные месторождения</c:v>
                </c:pt>
                <c:pt idx="1">
                  <c:v>Коренные месторождения</c:v>
                </c:pt>
                <c:pt idx="2">
                  <c:v>Комплексные месторождения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0.33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94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0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03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837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8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8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19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5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30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F8918-DE34-451A-A13C-9F3AC8CA948C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08C79-5E9A-4CD9-8842-EA4375136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89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металлургия России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88999" y="3509963"/>
            <a:ext cx="3185375" cy="132974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§  24 стр. 115</a:t>
            </a:r>
            <a:endParaRPr lang="ru-RU" sz="4000" dirty="0"/>
          </a:p>
        </p:txBody>
      </p:sp>
      <p:pic>
        <p:nvPicPr>
          <p:cNvPr id="1026" name="Picture 2" descr="http://busiki-furnitura.ru/image/cache/data/furnirura-med/med-120x1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53" y="212166"/>
            <a:ext cx="2111107" cy="211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pmi.ru/system/files/lib/museum/zali/zal6/olovo_im_15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53" y="3458365"/>
            <a:ext cx="4824166" cy="321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alend.ru/img/content_events/i4/46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976" y="269786"/>
            <a:ext cx="2742024" cy="181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0.liveinternet.ru/images/attach/c/2/69/583/69583656_1295677709_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017" y="3640517"/>
            <a:ext cx="3536678" cy="290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929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52" y="0"/>
            <a:ext cx="11102009" cy="4432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Основные запасы золота сосредоточены в комплексных рудах</a:t>
            </a:r>
            <a:endParaRPr lang="ru-RU" sz="3200" dirty="0"/>
          </a:p>
        </p:txBody>
      </p:sp>
      <p:pic>
        <p:nvPicPr>
          <p:cNvPr id="5122" name="Picture 2" descr="http://maps-rf.ru/images/fizicheskaja-karta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78" y="443258"/>
            <a:ext cx="10661374" cy="629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6453808" y="2531165"/>
            <a:ext cx="2425148" cy="1192696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Норильский район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643269" y="2994667"/>
            <a:ext cx="2093843" cy="120627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Урал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2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Коренные запасы</a:t>
            </a:r>
            <a:endParaRPr lang="ru-RU" dirty="0"/>
          </a:p>
        </p:txBody>
      </p:sp>
      <p:pic>
        <p:nvPicPr>
          <p:cNvPr id="4" name="Picture 2" descr="http://maps-rf.ru/images/fizicheskaja-karta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13" y="562483"/>
            <a:ext cx="10661374" cy="629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7182678" y="4996069"/>
            <a:ext cx="2597426" cy="1285461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Иркутская область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513982" y="2517567"/>
            <a:ext cx="2358887" cy="119269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Магаданская область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98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757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Запасы рассыпного золота рассредоточены почти по всем регионам России от Урала до Камчатки</a:t>
            </a:r>
            <a:endParaRPr lang="ru-RU" sz="2800" dirty="0"/>
          </a:p>
        </p:txBody>
      </p:sp>
      <p:pic>
        <p:nvPicPr>
          <p:cNvPr id="6146" name="Picture 2" descr="http://maps-rf.ru/images/fizicheskaja-karta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7571"/>
            <a:ext cx="10396193" cy="613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гнутая влево стрелка 3"/>
          <p:cNvSpPr/>
          <p:nvPr/>
        </p:nvSpPr>
        <p:spPr>
          <a:xfrm rot="1742482">
            <a:off x="3631096" y="2088112"/>
            <a:ext cx="1046922" cy="361784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11259473">
            <a:off x="9250946" y="1233348"/>
            <a:ext cx="1046922" cy="3617844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2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0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добычи золота в России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871975922"/>
              </p:ext>
            </p:extLst>
          </p:nvPr>
        </p:nvGraphicFramePr>
        <p:xfrm>
          <a:off x="1331844" y="1524003"/>
          <a:ext cx="9528312" cy="5903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9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46" y="1202772"/>
            <a:ext cx="11168270" cy="328971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ИСТОРИЯ СЕРЕБРА НАЧИНАЕТСЯ С 10 ВЕКА Н.Э. ОДНАКО РОССИЯ НЕ БОГАТА СЕРЕБРОМ, БОЛЬШИНСТВО СЕРЕБРЯННЫХ ИЗДЕЛИЙ ИЗГОТАВЛИВАЛИСЬ ИЗ ИМПОРТНОГО СЕРЕБРА (ДО ХХ ВЕКА).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СЕГОДНЯ ДОБЫЧА СЕРЕБРА ОСУЩЕСТВЛЯЕТСЯ БОЛЕЕ ЧЕМ В 20 РЕГИОНАХ СТРАНЫ, НО РУДЫ НЕ БОГАТЫЕ, ДОЛЯ СЕРЕБРА СОСТАВЛЯЕТ 100 ГРАММ/1 ТОННА.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216" y="119271"/>
            <a:ext cx="105156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СЕРЕБРЯННАЯ ПРОМЫШЛЕННОСТЬ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www.panorama.am/news_images/251/751889_2/f55c5e9c2a6dae_55c5e9c2a7163.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2000"/>
            <a:ext cx="4707972" cy="26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fototerra.ru/image.html?id=190934&amp;size=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566" y="3908823"/>
            <a:ext cx="4124877" cy="276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2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44216" y="119271"/>
            <a:ext cx="105156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Ведущие месторождения серебра (более 50 %) расположены в Магаданской области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Тройная стрелка влево/вправо/вверх 4"/>
          <p:cNvSpPr/>
          <p:nvPr/>
        </p:nvSpPr>
        <p:spPr>
          <a:xfrm rot="10800000">
            <a:off x="2782955" y="1364974"/>
            <a:ext cx="6838122" cy="850392"/>
          </a:xfrm>
          <a:prstGeom prst="leftRigh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4310" y="1306464"/>
            <a:ext cx="2213113" cy="20264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ДУКАТСКОЕ МЕСТОРОЖДЕНИЕ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4642" y="2365513"/>
            <a:ext cx="3034748" cy="9674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ЛУННОЕ МЕСТОРОЖДЕНИЕ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806609" y="1306464"/>
            <a:ext cx="2239617" cy="20264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МЕСТОРОЖДЕНИЕ ДЖУЛЬЕТТА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://webmineral.ru/upload/689a2fee2420afcd93937773e78c5bd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12" y="3483069"/>
            <a:ext cx="3684342" cy="308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ebmineral.ru/upload/9ceddc41d1b3b839046b00907d2cad3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0" y="3483069"/>
            <a:ext cx="3462268" cy="308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ankar.users.photofile.ru/photo/ankar/3137351/large/663586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998" y="3605715"/>
            <a:ext cx="4216002" cy="27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3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087" y="1295538"/>
            <a:ext cx="11062252" cy="16596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По разведанным запасам платиноидов Россия занимает второе место после ЮАР. На территории России добывают платину в коренных месторождениях и россыпями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216" y="119271"/>
            <a:ext cx="105156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ПЛАТИНОВАЯ ПРОМЫШЛЕННОСТЬ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0242" name="Picture 2" descr="http://www.bykhov.by/wp-content/uploads/2011/05/images50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87" y="2955235"/>
            <a:ext cx="4601955" cy="311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nvestments.academic.ru/pictures/investments/img1964566_platina_samorod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704" y="2738313"/>
            <a:ext cx="5897217" cy="391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88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217" y="113335"/>
            <a:ext cx="11102009" cy="6022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99,5 % разведанных запасов сосредоточены</a:t>
            </a:r>
            <a:endParaRPr lang="ru-RU" dirty="0"/>
          </a:p>
        </p:txBody>
      </p:sp>
      <p:pic>
        <p:nvPicPr>
          <p:cNvPr id="4" name="Picture 2" descr="http://maps-rf.ru/images/fizicheskaja-karta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15619"/>
            <a:ext cx="10396193" cy="613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7832035" y="1802296"/>
            <a:ext cx="2623930" cy="1205947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Таймырский АО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273286" y="2769705"/>
            <a:ext cx="2623930" cy="12457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Норильский район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7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1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Домашняя работа (9 А, 9-1)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3260"/>
            <a:ext cx="10515600" cy="241507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§ 24 читать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Стр. 117 вопрос 2 письменно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Подготовиться к контрольной работе по теме «Металлургический комплекс России»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35784" y="3258380"/>
            <a:ext cx="6989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Домашняя работа (9 Б)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35784" y="4240696"/>
            <a:ext cx="8561896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§ 6 читать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Стр. 32 вопрос 3 письменно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smtClean="0"/>
              <a:t>Подготовиться к контрольной работе по теме </a:t>
            </a:r>
          </a:p>
          <a:p>
            <a:r>
              <a:rPr lang="ru-RU" sz="3200" dirty="0" smtClean="0"/>
              <a:t>«Металлургический комплекс России»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3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851" y="365125"/>
            <a:ext cx="11706895" cy="16697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насчитывается около 70 разновидностей цветных металлов.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обладают особыми свойствами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965915" y="2034862"/>
            <a:ext cx="5222384" cy="489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6188299" y="2034862"/>
            <a:ext cx="4591318" cy="528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>
            <a:off x="6188299" y="2034862"/>
            <a:ext cx="0" cy="605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109472" y="2571258"/>
            <a:ext cx="3374265" cy="11333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ЖАРОПРОЧНОСТЬ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98830" y="2640169"/>
            <a:ext cx="3178935" cy="11333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ЭЛЕКТРОПРОВОДНОСТЬ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52078" y="2571258"/>
            <a:ext cx="3189668" cy="11333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РЖАВЕЮТ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5324876" y="-866864"/>
            <a:ext cx="1726842" cy="11101589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63421" y="5663262"/>
            <a:ext cx="10649756" cy="101743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ЛАГОДАРЯ ЭТИМ СВОЙСТВАМ ЭТИ МЕТАЛЛЫ ШИРОКО ИСПОЛЬЗУЮТ В СОВРЕМЕННЫХ ОТРАСЛЯХ ПРОМЫШЛЕННОСТИ: КОСМИЧЕСКОЙ, АТОМНОЙ И РАДИОТЕХНИЧЕСКОЙ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306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197700"/>
            <a:ext cx="11848564" cy="97427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металлургия России базируется на собственных ресурсах, хотя содержание металла в руде крайне не велико.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730157770"/>
              </p:ext>
            </p:extLst>
          </p:nvPr>
        </p:nvGraphicFramePr>
        <p:xfrm>
          <a:off x="435020" y="1171978"/>
          <a:ext cx="893758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656320" y="1493520"/>
            <a:ext cx="33596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Запасы цветных металлов в России по отношению к Мировым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721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Размещение предприятий цветной металлургии ориентированы</a:t>
            </a:r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2846231" y="1690688"/>
            <a:ext cx="3249769" cy="305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6096000" y="1690688"/>
            <a:ext cx="3099515" cy="38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53792" y="2189408"/>
            <a:ext cx="4765183" cy="11719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ЛЕГКИЕ МЕТАЛЛЫ – РАЙОНЫ ДЕШЕВОЙ ЭЛЕКТРОЭНЕРГИИ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61538" y="2189408"/>
            <a:ext cx="4765183" cy="11719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ТЯЖЕЛЫЕ МЕТАЛЛЫ – РАЙОНЫ ДОБЫЧИ РУДЫ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9403" y="5640947"/>
            <a:ext cx="9694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Задание: составить таблицу по тексту параграфа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4797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2668"/>
            <a:ext cx="10515600" cy="845489"/>
          </a:xfrm>
        </p:spPr>
        <p:txBody>
          <a:bodyPr/>
          <a:lstStyle/>
          <a:p>
            <a:pPr algn="ctr"/>
            <a:r>
              <a:rPr lang="ru-RU" dirty="0" smtClean="0"/>
              <a:t>Табл. «Базы цветных металлов»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81054"/>
              </p:ext>
            </p:extLst>
          </p:nvPr>
        </p:nvGraphicFramePr>
        <p:xfrm>
          <a:off x="143097" y="829473"/>
          <a:ext cx="11593848" cy="5396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462"/>
                <a:gridCol w="2898462"/>
                <a:gridCol w="2898462"/>
                <a:gridCol w="2898462"/>
              </a:tblGrid>
              <a:tr h="134906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Название базы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Добываемые руды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Названия месторождений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Производство </a:t>
                      </a:r>
                      <a:endParaRPr lang="ru-RU" sz="2800" dirty="0"/>
                    </a:p>
                  </a:txBody>
                  <a:tcPr/>
                </a:tc>
              </a:tr>
              <a:tr h="134906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34906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134906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1882" y="2408406"/>
            <a:ext cx="2172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Уральская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387144" y="2408406"/>
            <a:ext cx="220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Медь, алюминий, никель, уран, золото платина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070960" y="2408405"/>
            <a:ext cx="2833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Гай, Североуральск, Оренбургская область, Зауралье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23441" y="2390287"/>
            <a:ext cx="2511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Медногорск, Каменск-Уральск, Орск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30513" y="3919932"/>
            <a:ext cx="2734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Центральная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351539" y="3693989"/>
            <a:ext cx="2356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Никель, алюминий, олово, уран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73614" y="3720744"/>
            <a:ext cx="2266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Хибины, Северо-Онежское (Плесецк)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138633" y="3475099"/>
            <a:ext cx="2163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Мончегорск, Волхов, Кандалакша, Подольск, Электросталь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41882" y="5139070"/>
            <a:ext cx="2030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Сибирская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3590682" y="5021355"/>
            <a:ext cx="2240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Алюминий, медь, никель, полиметаллы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164143" y="4965380"/>
            <a:ext cx="2485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Ачинск, </a:t>
            </a:r>
            <a:r>
              <a:rPr lang="ru-RU" sz="2000" dirty="0" err="1" smtClean="0"/>
              <a:t>Кузбас</a:t>
            </a:r>
            <a:r>
              <a:rPr lang="ru-RU" sz="2000" dirty="0" smtClean="0"/>
              <a:t>, Забайкалье, Норильск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9085688" y="4952427"/>
            <a:ext cx="2386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Братск, Красноярск, Саяногорск, </a:t>
            </a:r>
            <a:r>
              <a:rPr lang="ru-RU" dirty="0" err="1" smtClean="0"/>
              <a:t>Шелохов</a:t>
            </a:r>
            <a:r>
              <a:rPr lang="ru-RU" dirty="0" smtClean="0"/>
              <a:t>, Кольский п-в, Красноярск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64398" y="6249375"/>
            <a:ext cx="11413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ВЫВОД: </a:t>
            </a:r>
            <a:r>
              <a:rPr lang="ru-RU" sz="2000" dirty="0" smtClean="0"/>
              <a:t>Для цветной металлургии характерны тесные технологические связи с другими отраслями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1767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6185"/>
            <a:ext cx="10515600" cy="10000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Благородные металлы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319" y="1041601"/>
            <a:ext cx="4120166" cy="56441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Благородные металлы: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Золото (</a:t>
            </a:r>
            <a:r>
              <a:rPr lang="en-US" sz="3200" dirty="0" smtClean="0"/>
              <a:t>Au</a:t>
            </a:r>
            <a:r>
              <a:rPr lang="ru-RU" sz="3200" dirty="0" smtClean="0"/>
              <a:t>)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Серебро</a:t>
            </a:r>
            <a:r>
              <a:rPr lang="en-US" sz="3200" dirty="0" smtClean="0"/>
              <a:t> (Ag)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Платина</a:t>
            </a:r>
            <a:r>
              <a:rPr lang="en-US" sz="3200" dirty="0" smtClean="0"/>
              <a:t> (Pt)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Рутений</a:t>
            </a:r>
            <a:r>
              <a:rPr lang="en-US" sz="3200" dirty="0" smtClean="0"/>
              <a:t> (Ru)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Родий</a:t>
            </a:r>
            <a:r>
              <a:rPr lang="en-US" sz="3200" dirty="0" smtClean="0"/>
              <a:t> (Rh)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Палладий</a:t>
            </a:r>
            <a:r>
              <a:rPr lang="en-US" sz="3200" dirty="0" smtClean="0"/>
              <a:t> (</a:t>
            </a:r>
            <a:r>
              <a:rPr lang="en-US" sz="3200" dirty="0" err="1" smtClean="0"/>
              <a:t>Pd</a:t>
            </a:r>
            <a:r>
              <a:rPr lang="en-US" sz="3200" dirty="0" smtClean="0"/>
              <a:t>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Осмий</a:t>
            </a:r>
            <a:r>
              <a:rPr lang="en-US" sz="3200" dirty="0" smtClean="0"/>
              <a:t> (</a:t>
            </a:r>
            <a:r>
              <a:rPr lang="en-US" sz="3200" dirty="0" err="1" smtClean="0"/>
              <a:t>Os</a:t>
            </a:r>
            <a:r>
              <a:rPr lang="en-US" sz="3200" dirty="0" smtClean="0"/>
              <a:t>)</a:t>
            </a: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Иридий </a:t>
            </a:r>
            <a:r>
              <a:rPr lang="en-US" sz="3200" dirty="0" smtClean="0"/>
              <a:t> (</a:t>
            </a:r>
            <a:r>
              <a:rPr lang="en-US" sz="3200" dirty="0" err="1" smtClean="0"/>
              <a:t>Ir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515932" y="3863661"/>
            <a:ext cx="837126" cy="2601532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49272" y="4933594"/>
            <a:ext cx="4569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МЕТАЛЛЫ ПЛАТИНОВОЙ ГРУППЫ</a:t>
            </a:r>
            <a:endParaRPr lang="ru-RU" sz="2400" dirty="0"/>
          </a:p>
        </p:txBody>
      </p:sp>
      <p:pic>
        <p:nvPicPr>
          <p:cNvPr id="2050" name="Picture 2" descr="http://zapros.my1.ru/_nw/41/620169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9727" y="1041601"/>
            <a:ext cx="2675977" cy="22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nvestments.academic.ru/pictures/investments/img1983127_Palladiy_himicheskie_svoyst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152" y="4350643"/>
            <a:ext cx="214312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nvestr-pro.ru/wp-content/uploads/2015/02/201502271ijk7VUvAl7ffWRv_v0MfH_large-%D0%A0%D0%BE%D0%B4%D0%B8%D0%B9-%D0%B8-%D0%BF%D0%BB%D0%B0%D1%82%D0%B8%D0%BD%D0%B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165" y="1402213"/>
            <a:ext cx="4815670" cy="205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29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365125"/>
            <a:ext cx="1112198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Название благородные эти металлы получили благодаря: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085580" y="1867434"/>
            <a:ext cx="772732" cy="103030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46112" y="1867434"/>
            <a:ext cx="772732" cy="103030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199827" y="1867434"/>
            <a:ext cx="772732" cy="103030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0353542" y="1867435"/>
            <a:ext cx="772732" cy="103030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5878" y="3074489"/>
            <a:ext cx="2112135" cy="2794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ВЫСОКОЙ ХИМИЧЕСКОЙ СТОЙКОСТИ (НЕ ОКИСЛЯЕТСЯ НА ВОЗДУХЕ)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73001" y="3074489"/>
            <a:ext cx="2112135" cy="2794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ВЫСОКАЯ ПЛАСТИЧНОСТЬ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30125" y="3098831"/>
            <a:ext cx="2112135" cy="2794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БЛЕСК В ИЗДЕЛИЯХ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683840" y="3074489"/>
            <a:ext cx="2112135" cy="2794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ВЫСОКАЯ ТУГОПЛАВКОСТЬ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46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56235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ЗОЛОТО И СЕРЕБРО ИЗВЕСТНЫ ЧЕЛОВЕКУ ТЫСЯЧИЛЕТИЯ, ОБ ЭТОМ СВИДЕТЕЛЬСТВУЮТ ИЗДЕЛИЯ В ДРЕВНИХ ЗАХОРОНЕНИЯХ</a:t>
            </a:r>
            <a:endParaRPr lang="ru-RU" sz="2800" b="1" dirty="0"/>
          </a:p>
        </p:txBody>
      </p:sp>
      <p:pic>
        <p:nvPicPr>
          <p:cNvPr id="3074" name="Picture 2" descr="http://strana.ru/media/images/original/original210687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502" y="1878763"/>
            <a:ext cx="10334350" cy="448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61322" y="1878763"/>
            <a:ext cx="3636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Меч в золотых ножнах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082" name="Picture 10" descr="http://kray.lg.ua/uploads/posts/2014-01/1389707977_amaz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544" y="1539323"/>
            <a:ext cx="9416499" cy="522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64586" y="6356017"/>
            <a:ext cx="5368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Сарматская амазонка в разграбленном кургане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29948" y="2160104"/>
            <a:ext cx="7646504" cy="251791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На территории России золото добывали уже во 2-3 тысячелетии до н.э.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8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1" y="1626843"/>
            <a:ext cx="11807687" cy="19247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Россия обладает значительными запасами золота и занимает одно из ведущих мест в Мире по добыче и обработке золота.</a:t>
            </a: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Месторождения золота на территории России представлены различными способами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83973" y="150675"/>
            <a:ext cx="10515600" cy="13046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ЗОЛОТОДОБЫВАЮЩАЯ ПРОМЫШЛЕННОСТЬ</a:t>
            </a:r>
            <a:endParaRPr lang="ru-RU" sz="3200" dirty="0">
              <a:solidFill>
                <a:srgbClr val="002060"/>
              </a:solidFill>
            </a:endParaRPr>
          </a:p>
        </p:txBody>
      </p:sp>
      <p:cxnSp>
        <p:nvCxnSpPr>
          <p:cNvPr id="6" name="Прямая со стрелкой 5"/>
          <p:cNvCxnSpPr>
            <a:stCxn id="3" idx="2"/>
          </p:cNvCxnSpPr>
          <p:nvPr/>
        </p:nvCxnSpPr>
        <p:spPr>
          <a:xfrm flipH="1">
            <a:off x="3167269" y="3551583"/>
            <a:ext cx="2869096" cy="145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036363" y="3539988"/>
            <a:ext cx="19880" cy="395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36364" y="3551583"/>
            <a:ext cx="3034749" cy="72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32521" y="3089413"/>
            <a:ext cx="3034748" cy="12324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КОРЕННЫЕ (РУДНЫЕ)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55095" y="3947491"/>
            <a:ext cx="3034748" cy="12324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ЗОЛОТОСОДЕРЖАЩИЕ КОРЕННЫЕ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(КОМПЛЕКСНЫЕ)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071113" y="3081129"/>
            <a:ext cx="3034748" cy="12324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РАССЫПНЫЕ МЕСТОРОЖДЕНИЯ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://biofile.ru/pic/nadine-o-12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54" y="4503618"/>
            <a:ext cx="1818999" cy="212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b.ru/misc/i/gallery/17625/4134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923" y="4607818"/>
            <a:ext cx="1911764" cy="191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optj.com/images/getcmsstoragefile.ashx?file_id=bb913132-95d9-e211-a5dd-000f20d0f73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783" y="4480062"/>
            <a:ext cx="30194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27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531</Words>
  <Application>Microsoft Office PowerPoint</Application>
  <PresentationFormat>Широкоэкранный</PresentationFormat>
  <Paragraphs>94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Цветная металлургия России</vt:lpstr>
      <vt:lpstr>Всего насчитывается около 70 разновидностей цветных металлов.  Они обладают особыми свойствами</vt:lpstr>
      <vt:lpstr>Цветная металлургия России базируется на собственных ресурсах, хотя содержание металла в руде крайне не велико.</vt:lpstr>
      <vt:lpstr>Размещение предприятий цветной металлургии ориентированы</vt:lpstr>
      <vt:lpstr>Табл. «Базы цветных металлов»</vt:lpstr>
      <vt:lpstr>Благородные металлы</vt:lpstr>
      <vt:lpstr>Название благородные эти металлы получили благодаря:</vt:lpstr>
      <vt:lpstr>ЗОЛОТО И СЕРЕБРО ИЗВЕСТНЫ ЧЕЛОВЕКУ ТЫСЯЧИЛЕТИЯ, ОБ ЭТОМ СВИДЕТЕЛЬСТВУЮТ ИЗДЕЛИЯ В ДРЕВНИХ ЗАХОРОНЕНИЯХ</vt:lpstr>
      <vt:lpstr>Презентация PowerPoint</vt:lpstr>
      <vt:lpstr>Основные запасы золота сосредоточены в комплексных рудах</vt:lpstr>
      <vt:lpstr>Коренные запасы</vt:lpstr>
      <vt:lpstr>Запасы рассыпного золота рассредоточены почти по всем регионам России от Урала до Камчатки</vt:lpstr>
      <vt:lpstr>Структура добычи золота в России</vt:lpstr>
      <vt:lpstr>Презентация PowerPoint</vt:lpstr>
      <vt:lpstr>Презентация PowerPoint</vt:lpstr>
      <vt:lpstr>Презентация PowerPoint</vt:lpstr>
      <vt:lpstr>99,5 % разведанных запасов сосредоточены</vt:lpstr>
      <vt:lpstr>Домашняя работа (9 А, 9-1)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Цветная металлургия России</dc:title>
  <dc:creator>Мария Алеева</dc:creator>
  <cp:lastModifiedBy>Мария Алеева</cp:lastModifiedBy>
  <cp:revision>13</cp:revision>
  <dcterms:created xsi:type="dcterms:W3CDTF">2016-11-20T08:34:03Z</dcterms:created>
  <dcterms:modified xsi:type="dcterms:W3CDTF">2016-11-20T10:30:24Z</dcterms:modified>
</cp:coreProperties>
</file>