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64" r:id="rId4"/>
    <p:sldId id="257" r:id="rId5"/>
    <p:sldId id="258" r:id="rId6"/>
    <p:sldId id="271" r:id="rId7"/>
    <p:sldId id="272" r:id="rId8"/>
    <p:sldId id="273" r:id="rId9"/>
    <p:sldId id="28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73C5367A-404A-4BA6-A1AE-D3E1E7CB5BAC}">
          <p14:sldIdLst>
            <p14:sldId id="264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775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439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52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61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528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692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4036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208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394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133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685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16DE-A8C5-4A47-BE86-37423F8A69B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937D-AE03-4784-8951-7711F9914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768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74431"/>
            <a:ext cx="9144000" cy="196947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Методическая секция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учителей информатики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48000"/>
            <a:ext cx="9144000" cy="22098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«ЕГЭ – как  современное средство оценки качества обучения информатике: анализ результатов»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7435" y="1142984"/>
            <a:ext cx="1089497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Программно-методическое обеспечение преподавания информатики в начальной школе (внеурочная деятельность)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SCF0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393" y="2780928"/>
            <a:ext cx="4143783" cy="233087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7" name="Рисунок 6" descr="DSCF00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1798" y="4293096"/>
            <a:ext cx="4224469" cy="2376264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8" name="Рисунок 7" descr="DSCF00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0203" y="2708920"/>
            <a:ext cx="3946039" cy="266429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09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Компьютерные программы, используемые в обучении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2031" y="750278"/>
            <a:ext cx="11325020" cy="157089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Программы, специально разработанные для младших школьников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4215" t="18457" r="28536" b="15837"/>
          <a:stretch>
            <a:fillRect/>
          </a:stretch>
        </p:blipFill>
        <p:spPr bwMode="auto">
          <a:xfrm>
            <a:off x="1324709" y="2778369"/>
            <a:ext cx="4244060" cy="383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27759" t="21410" r="10226" b="20267"/>
          <a:stretch>
            <a:fillRect/>
          </a:stretch>
        </p:blipFill>
        <p:spPr bwMode="auto">
          <a:xfrm>
            <a:off x="5807968" y="2637693"/>
            <a:ext cx="5472608" cy="400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0" y="246185"/>
            <a:ext cx="11477420" cy="1817077"/>
          </a:xfrm>
        </p:spPr>
        <p:txBody>
          <a:bodyPr>
            <a:normAutofit/>
          </a:bodyPr>
          <a:lstStyle/>
          <a:p>
            <a:pPr lvl="0"/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dirty="0" smtClean="0">
                <a:solidFill>
                  <a:srgbClr val="FF0000"/>
                </a:solidFill>
              </a:rPr>
              <a:t>.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 обработки текстовой, графической, табличной,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информации: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MS Word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Пейзаж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2168" y="2713480"/>
            <a:ext cx="4601733" cy="22233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462" y="3361553"/>
            <a:ext cx="5319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«Ковер»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ковер.bmp"/>
          <p:cNvPicPr>
            <a:picLocks noChangeAspect="1"/>
          </p:cNvPicPr>
          <p:nvPr/>
        </p:nvPicPr>
        <p:blipFill>
          <a:blip r:embed="rId3" cstate="print"/>
          <a:srcRect l="10626" t="11262" r="22437" b="27212"/>
          <a:stretch>
            <a:fillRect/>
          </a:stretch>
        </p:blipFill>
        <p:spPr>
          <a:xfrm>
            <a:off x="5746158" y="2641472"/>
            <a:ext cx="5376597" cy="2561790"/>
          </a:xfrm>
          <a:prstGeom prst="rect">
            <a:avLst/>
          </a:prstGeom>
        </p:spPr>
      </p:pic>
      <p:pic>
        <p:nvPicPr>
          <p:cNvPr id="11" name="Рисунок 10" descr="ковер 3.bmp"/>
          <p:cNvPicPr>
            <a:picLocks noChangeAspect="1"/>
          </p:cNvPicPr>
          <p:nvPr/>
        </p:nvPicPr>
        <p:blipFill>
          <a:blip r:embed="rId4" cstate="print"/>
          <a:srcRect l="16925" t="21832" r="6688" b="8310"/>
          <a:stretch>
            <a:fillRect/>
          </a:stretch>
        </p:blipFill>
        <p:spPr>
          <a:xfrm>
            <a:off x="5842168" y="2641472"/>
            <a:ext cx="5280587" cy="2531415"/>
          </a:xfrm>
          <a:prstGeom prst="rect">
            <a:avLst/>
          </a:prstGeom>
        </p:spPr>
      </p:pic>
      <p:pic>
        <p:nvPicPr>
          <p:cNvPr id="12" name="Рисунок 11" descr="орнамент2.bmp"/>
          <p:cNvPicPr>
            <a:picLocks noChangeAspect="1"/>
          </p:cNvPicPr>
          <p:nvPr/>
        </p:nvPicPr>
        <p:blipFill>
          <a:blip r:embed="rId5" cstate="print"/>
          <a:srcRect l="9838" t="12817" r="6688" b="12817"/>
          <a:stretch>
            <a:fillRect/>
          </a:stretch>
        </p:blipFill>
        <p:spPr>
          <a:xfrm>
            <a:off x="4396155" y="2145323"/>
            <a:ext cx="6787442" cy="4103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3723" y="152400"/>
            <a:ext cx="10877317" cy="276730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1632" y="750278"/>
            <a:ext cx="9731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Транспортер (Мир информатики)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29" y="1643051"/>
            <a:ext cx="80461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5520" y="152400"/>
            <a:ext cx="9875520" cy="127781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(Фантазия)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21240" r="19140" b="20898"/>
          <a:stretch>
            <a:fillRect/>
          </a:stretch>
        </p:blipFill>
        <p:spPr bwMode="auto">
          <a:xfrm>
            <a:off x="380961" y="1142984"/>
            <a:ext cx="5751212" cy="3214710"/>
          </a:xfrm>
          <a:prstGeom prst="rect">
            <a:avLst/>
          </a:prstGeom>
          <a:noFill/>
          <a:ln w="9525" cmpd="dbl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8945" t="21435" r="18945" b="21435"/>
          <a:stretch>
            <a:fillRect/>
          </a:stretch>
        </p:blipFill>
        <p:spPr bwMode="auto">
          <a:xfrm>
            <a:off x="6191252" y="2643182"/>
            <a:ext cx="5824945" cy="3214710"/>
          </a:xfrm>
          <a:prstGeom prst="rect">
            <a:avLst/>
          </a:prstGeom>
          <a:noFill/>
          <a:ln w="9525" cmpd="dbl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5520" y="175846"/>
            <a:ext cx="9875520" cy="141849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(Муравей и К)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472" y="1074412"/>
            <a:ext cx="8750328" cy="5150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70" y="0"/>
            <a:ext cx="99060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Черепашка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Перволого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69" y="928670"/>
            <a:ext cx="9919275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25" y="1928803"/>
            <a:ext cx="67691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720" y="0"/>
            <a:ext cx="99060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Робот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(К. Поляков)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r="24805" b="44873"/>
          <a:stretch>
            <a:fillRect/>
          </a:stretch>
        </p:blipFill>
        <p:spPr bwMode="auto">
          <a:xfrm>
            <a:off x="190459" y="857232"/>
            <a:ext cx="1185573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354" y="-879230"/>
            <a:ext cx="9624646" cy="64125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Сдавали ЕГЭ по информатике -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г.Саранск -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г.Рузаевка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693875"/>
            <a:ext cx="9144000" cy="16412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0678"/>
            <a:ext cx="10515600" cy="93784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результаты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7877" y="1195754"/>
            <a:ext cx="11312769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Средний балл ЕГЭ по предмету в регионе  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endParaRPr lang="ru-RU" sz="36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6227328"/>
              </p:ext>
            </p:extLst>
          </p:nvPr>
        </p:nvGraphicFramePr>
        <p:xfrm>
          <a:off x="738552" y="2016369"/>
          <a:ext cx="10433540" cy="4380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55692"/>
                <a:gridCol w="3477848"/>
              </a:tblGrid>
              <a:tr h="12758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Количество участников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3177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Участников, набравших баллов ниже минимального значения    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ru-RU" sz="5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118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Участников, получивших от 81 до 100 баллов   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ru-RU" sz="6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118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Участников, получивших 100 баллов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</a:rPr>
                        <a:t>0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836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2911699"/>
              </p:ext>
            </p:extLst>
          </p:nvPr>
        </p:nvGraphicFramePr>
        <p:xfrm>
          <a:off x="270167" y="1397891"/>
          <a:ext cx="11668984" cy="1812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055"/>
                <a:gridCol w="585761"/>
                <a:gridCol w="578055"/>
                <a:gridCol w="578055"/>
                <a:gridCol w="585761"/>
                <a:gridCol w="585761"/>
                <a:gridCol w="585761"/>
                <a:gridCol w="585761"/>
                <a:gridCol w="578055"/>
                <a:gridCol w="585761"/>
                <a:gridCol w="578055"/>
                <a:gridCol w="585761"/>
                <a:gridCol w="585761"/>
                <a:gridCol w="585761"/>
                <a:gridCol w="585761"/>
                <a:gridCol w="585761"/>
                <a:gridCol w="578055"/>
                <a:gridCol w="585761"/>
                <a:gridCol w="585761"/>
                <a:gridCol w="585761"/>
              </a:tblGrid>
              <a:tr h="604300"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2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4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5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6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8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9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30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</a:tr>
              <a:tr h="60430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56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48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27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10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94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33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9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95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63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34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70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22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56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48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53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49" marR="6949" marT="6949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7312950"/>
              </p:ext>
            </p:extLst>
          </p:nvPr>
        </p:nvGraphicFramePr>
        <p:xfrm>
          <a:off x="270167" y="3456605"/>
          <a:ext cx="11668984" cy="14839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8819"/>
                <a:gridCol w="586536"/>
                <a:gridCol w="586536"/>
                <a:gridCol w="586536"/>
                <a:gridCol w="578819"/>
                <a:gridCol w="578819"/>
                <a:gridCol w="578819"/>
                <a:gridCol w="578819"/>
                <a:gridCol w="578819"/>
                <a:gridCol w="586536"/>
                <a:gridCol w="586536"/>
                <a:gridCol w="586536"/>
                <a:gridCol w="586536"/>
                <a:gridCol w="586536"/>
                <a:gridCol w="586536"/>
                <a:gridCol w="578819"/>
                <a:gridCol w="586536"/>
                <a:gridCol w="586536"/>
                <a:gridCol w="578819"/>
                <a:gridCol w="586536"/>
              </a:tblGrid>
              <a:tr h="434144"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12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14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15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16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18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19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20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14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>
                          <a:effectLst/>
                        </a:rPr>
                        <a:t>0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>
                          <a:effectLst/>
                        </a:rPr>
                        <a:t>1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>
                          <a:effectLst/>
                        </a:rPr>
                        <a:t>1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>
                          <a:effectLst/>
                        </a:rPr>
                        <a:t>0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>
                          <a:effectLst/>
                        </a:rPr>
                        <a:t>1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</a:tr>
              <a:tr h="434144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76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28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64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60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73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41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77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30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74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87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40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64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47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57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67" marR="6967" marT="6967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80148196"/>
              </p:ext>
            </p:extLst>
          </p:nvPr>
        </p:nvGraphicFramePr>
        <p:xfrm>
          <a:off x="270167" y="5028663"/>
          <a:ext cx="5704606" cy="1579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391"/>
                <a:gridCol w="942391"/>
                <a:gridCol w="954956"/>
                <a:gridCol w="954956"/>
                <a:gridCol w="954956"/>
                <a:gridCol w="954956"/>
              </a:tblGrid>
              <a:tr h="526652"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21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22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3200" b="1" u="none" strike="noStrike" dirty="0">
                          <a:effectLst/>
                        </a:rPr>
                        <a:t>В 23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652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0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3200" u="none" strike="noStrike" dirty="0">
                          <a:effectLst/>
                        </a:rPr>
                        <a:t>1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</a:tr>
              <a:tr h="526652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65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39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>
                          <a:effectLst/>
                        </a:rPr>
                        <a:t>73</a:t>
                      </a:r>
                      <a:endParaRPr lang="ru-RU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u="none" strike="noStrike" dirty="0">
                          <a:effectLst/>
                        </a:rPr>
                        <a:t>93</a:t>
                      </a:r>
                      <a:endParaRPr lang="ru-RU" sz="3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3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ru-RU" sz="3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46859" y="72328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Статистика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ЕГЭ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82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Статистика ЕГЭ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9109135"/>
              </p:ext>
            </p:extLst>
          </p:nvPr>
        </p:nvGraphicFramePr>
        <p:xfrm>
          <a:off x="311724" y="1469201"/>
          <a:ext cx="11617040" cy="3341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9469"/>
                <a:gridCol w="729063"/>
                <a:gridCol w="719469"/>
                <a:gridCol w="719469"/>
                <a:gridCol w="729063"/>
                <a:gridCol w="729063"/>
                <a:gridCol w="729063"/>
                <a:gridCol w="729063"/>
                <a:gridCol w="719470"/>
                <a:gridCol w="729063"/>
                <a:gridCol w="719470"/>
                <a:gridCol w="729063"/>
                <a:gridCol w="729063"/>
                <a:gridCol w="729063"/>
                <a:gridCol w="729063"/>
                <a:gridCol w="729063"/>
              </a:tblGrid>
              <a:tr h="1113930">
                <a:tc gridSpan="4"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С 1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С 2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С 3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С 4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393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0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1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2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3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0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1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2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0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1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2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3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 dirty="0">
                          <a:effectLst/>
                        </a:rPr>
                        <a:t>0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1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2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3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000" u="none" strike="noStrike">
                          <a:effectLst/>
                        </a:rPr>
                        <a:t>4</a:t>
                      </a:r>
                      <a:endParaRPr lang="ru-RU" sz="4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</a:tr>
              <a:tr h="1113930"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44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4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10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ru-RU" sz="4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55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9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40</a:t>
                      </a:r>
                      <a:endParaRPr lang="ru-RU" sz="4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50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14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12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28</a:t>
                      </a:r>
                      <a:endParaRPr lang="ru-RU" sz="4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74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13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12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u="none" strike="noStrike" dirty="0">
                          <a:effectLst/>
                        </a:rPr>
                        <a:t>3</a:t>
                      </a:r>
                      <a:endParaRPr lang="ru-RU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4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40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86" marR="8686" marT="8686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761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2629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 так мало учащихся </a:t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сдают ЕГЭ по информатике?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16523"/>
            <a:ext cx="9144000" cy="31934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Университет им. Н.П.Огарева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17370"/>
            <a:ext cx="12192000" cy="3940629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«Школа математики и программирования»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Набор учащихся с 5 класса 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Сухарев Лев Александрович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8927-174-41-97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деканат  мат.факультета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24-42-16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" y="365126"/>
            <a:ext cx="11898923" cy="1627797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Комплект </a:t>
            </a:r>
            <a:r>
              <a:rPr lang="ru-RU" sz="7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робото</a:t>
            </a:r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техники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0"/>
            <a:ext cx="10920046" cy="1934308"/>
          </a:xfrm>
        </p:spPr>
        <p:txBody>
          <a:bodyPr>
            <a:normAutofit/>
          </a:bodyPr>
          <a:lstStyle/>
          <a:p>
            <a:pPr algn="ctr"/>
            <a:endParaRPr lang="ru-RU" sz="1050" dirty="0"/>
          </a:p>
        </p:txBody>
      </p:sp>
      <p:pic>
        <p:nvPicPr>
          <p:cNvPr id="1026" name="Picture 2" descr="Набор по робототехнике HUNA CLASS 3 (31 программируемый робот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88123"/>
            <a:ext cx="5076091" cy="5169877"/>
          </a:xfrm>
          <a:prstGeom prst="rect">
            <a:avLst/>
          </a:prstGeom>
          <a:noFill/>
        </p:spPr>
      </p:pic>
      <p:pic>
        <p:nvPicPr>
          <p:cNvPr id="1028" name="Picture 4" descr="http://robot.edu54.ru/sites/default/files/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852" y="2643553"/>
            <a:ext cx="7115175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Олимпиада по программированию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(входные – выходные файлы)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Олимпиада по</a:t>
            </a:r>
          </a:p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информатике?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376</Words>
  <Application>Microsoft Office PowerPoint</Application>
  <PresentationFormat>Произвольный</PresentationFormat>
  <Paragraphs>188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Методическая секция  учителей информатики</vt:lpstr>
      <vt:lpstr>Сдавали ЕГЭ по информатике -104 человека из них  г.Саранск - 56  г.Рузаевка - 8</vt:lpstr>
      <vt:lpstr>Основные результаты</vt:lpstr>
      <vt:lpstr>Статистика ЕГЭ 2016</vt:lpstr>
      <vt:lpstr>Статистика ЕГЭ 2016</vt:lpstr>
      <vt:lpstr>Почему так мало учащихся  сдают ЕГЭ по информатике?</vt:lpstr>
      <vt:lpstr>Университет им. Н.П.Огарева </vt:lpstr>
      <vt:lpstr>Комплект робото - техники</vt:lpstr>
      <vt:lpstr>Олимпиада по программированию (входные – выходные файлы)</vt:lpstr>
      <vt:lpstr>Программно-методическое обеспечение преподавания информатики в начальной школе (внеурочная деятельность) </vt:lpstr>
      <vt:lpstr>Компьютерные программы, используемые в обучении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</dc:title>
  <dc:creator>oleg</dc:creator>
  <cp:lastModifiedBy>Марина</cp:lastModifiedBy>
  <cp:revision>30</cp:revision>
  <dcterms:created xsi:type="dcterms:W3CDTF">2015-08-18T05:19:45Z</dcterms:created>
  <dcterms:modified xsi:type="dcterms:W3CDTF">2016-11-20T19:44:51Z</dcterms:modified>
</cp:coreProperties>
</file>