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4376" y="11875"/>
            <a:ext cx="4990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КРУЖОК «ПОЗНАВАЙКА»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Занятие 6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13285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ИЗ ИСТОРИИ МАТЕМАТИКИ</a:t>
            </a:r>
            <a: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/>
            </a:r>
            <a:b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6000" b="1" i="0" u="none" strike="noStrike" kern="0" cap="none" spc="0" normalizeH="0" baseline="0" noProof="0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РИМСКИЕ ЦИФРЫ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278" y="3855507"/>
            <a:ext cx="4930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РЕШЕНИЕ ЛОГИЧЕСКИХ ЗАДАЧ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1072" y="515719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Презентацию подготовила: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учитель начальных классов ГБОУ Школа         № 2057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Взнуздаева Наталья Александровна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2016-2017 учебный год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РЕБУСЫ</a:t>
            </a:r>
            <a:endParaRPr lang="ru-RU" dirty="0"/>
          </a:p>
        </p:txBody>
      </p:sp>
      <p:pic>
        <p:nvPicPr>
          <p:cNvPr id="3074" name="Picture 2" descr="http://kzbydocs.com/tw_files2/urls_10/4/d-3857/7z-docs/3_html_4b5594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98477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5127649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ВЕРШИНА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46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РЕБУСЫ</a:t>
            </a:r>
            <a:endParaRPr lang="ru-RU" dirty="0"/>
          </a:p>
        </p:txBody>
      </p:sp>
      <p:pic>
        <p:nvPicPr>
          <p:cNvPr id="4098" name="Picture 2" descr="http://miraman.ru/uploads/public/000/000/026/1280x1024_9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67" y="2132856"/>
            <a:ext cx="6576665" cy="239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5" y="4941168"/>
            <a:ext cx="3312368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ТИГР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795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РЕБУСЫ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3938" y="5171826"/>
            <a:ext cx="19961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FFC000"/>
                </a:solidFill>
              </a:rPr>
              <a:t>ХОМЯК</a:t>
            </a:r>
            <a:endParaRPr lang="ru-RU" sz="4400" b="1" dirty="0">
              <a:solidFill>
                <a:srgbClr val="FFC000"/>
              </a:solidFill>
            </a:endParaRPr>
          </a:p>
        </p:txBody>
      </p:sp>
      <p:pic>
        <p:nvPicPr>
          <p:cNvPr id="6146" name="Picture 2" descr="http://flatik.ru/flax/613/612373/612373_html_m99a51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344816" cy="285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5424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РЕБУСЫ</a:t>
            </a:r>
            <a:endParaRPr lang="ru-RU" dirty="0"/>
          </a:p>
        </p:txBody>
      </p:sp>
      <p:pic>
        <p:nvPicPr>
          <p:cNvPr id="5122" name="Picture 2" descr="http://mybabe.info/sites/default/files/rebus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72008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59799" y="5085184"/>
            <a:ext cx="20244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FFC000"/>
                </a:solidFill>
              </a:rPr>
              <a:t>ГЛОБУС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028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1F497D">
                    <a:lumMod val="75000"/>
                  </a:srgbClr>
                </a:solidFill>
              </a:rPr>
              <a:t>ЗАДАЧИ НА СООБРАЗИТЕЛЬНОСТЬ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844824"/>
            <a:ext cx="78488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i="1" dirty="0" smtClean="0">
                <a:solidFill>
                  <a:srgbClr val="0070C0"/>
                </a:solidFill>
              </a:rPr>
              <a:t>	</a:t>
            </a:r>
            <a:r>
              <a:rPr lang="ru-RU" sz="4000" b="1" i="1" dirty="0" smtClean="0">
                <a:solidFill>
                  <a:srgbClr val="0070C0"/>
                </a:solidFill>
              </a:rPr>
              <a:t>Встретились 6 товарищей и решили сыграть друг с другом в шашки по одному разу. Сколько всего партий они должны сыграть?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2808" y="52292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15 партий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925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1F497D">
                    <a:lumMod val="75000"/>
                  </a:srgbClr>
                </a:solidFill>
              </a:rPr>
              <a:t>ЗАДАЧИ НА СООБРАЗИТЕЛЬНОСТЬ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57908" y="1628800"/>
            <a:ext cx="78488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 smtClean="0">
                <a:solidFill>
                  <a:srgbClr val="0070C0"/>
                </a:solidFill>
              </a:rPr>
              <a:t>	</a:t>
            </a:r>
            <a:r>
              <a:rPr lang="ru-RU" sz="3600" b="1" i="1" dirty="0" smtClean="0">
                <a:solidFill>
                  <a:srgbClr val="0070C0"/>
                </a:solidFill>
              </a:rPr>
              <a:t>Из куска проволоки согнули квадрат, площадь которого 16 кв. см. Затем проволоку разогнули и согнули из неё треугольник с равными сторонами. Какова  длина стороны треугольника?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4632" y="5343744"/>
            <a:ext cx="8137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6 </a:t>
            </a:r>
            <a:r>
              <a:rPr lang="ru-RU" sz="3200" b="1" dirty="0">
                <a:solidFill>
                  <a:srgbClr val="FFC000"/>
                </a:solidFill>
              </a:rPr>
              <a:t>*</a:t>
            </a:r>
            <a:r>
              <a:rPr lang="ru-RU" sz="3200" b="1" dirty="0" smtClean="0">
                <a:solidFill>
                  <a:srgbClr val="FFC000"/>
                </a:solidFill>
              </a:rPr>
              <a:t> 4 = 24 (см) </a:t>
            </a:r>
            <a:r>
              <a:rPr lang="ru-RU" sz="2000" b="1" i="1" dirty="0" smtClean="0">
                <a:solidFill>
                  <a:srgbClr val="FFC000"/>
                </a:solidFill>
              </a:rPr>
              <a:t>– периметр квадрата и треугольника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949" y="4952787"/>
            <a:ext cx="7489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36 = 6 * 6 – 6 см </a:t>
            </a:r>
            <a:r>
              <a:rPr lang="ru-RU" sz="2000" b="1" dirty="0" smtClean="0">
                <a:solidFill>
                  <a:srgbClr val="FFC000"/>
                </a:solidFill>
              </a:rPr>
              <a:t>– </a:t>
            </a:r>
            <a:r>
              <a:rPr lang="ru-RU" sz="2000" b="1" i="1" dirty="0" smtClean="0">
                <a:solidFill>
                  <a:srgbClr val="FFC000"/>
                </a:solidFill>
              </a:rPr>
              <a:t>длина одной стороны квадрата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632" y="5734700"/>
            <a:ext cx="7201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24 : 3 = 8 (см) </a:t>
            </a:r>
            <a:r>
              <a:rPr lang="ru-RU" sz="2000" b="1" i="1" dirty="0" smtClean="0">
                <a:solidFill>
                  <a:srgbClr val="FFC000"/>
                </a:solidFill>
              </a:rPr>
              <a:t>– длина стороны треугольника</a:t>
            </a:r>
            <a:endParaRPr lang="ru-RU" sz="2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774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1F497D">
                    <a:lumMod val="75000"/>
                  </a:srgbClr>
                </a:solidFill>
              </a:rPr>
              <a:t>ЗАДАЧИ НА СООБРАЗИТЕЛЬНОСТЬ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811835"/>
            <a:ext cx="7848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70C0"/>
                </a:solidFill>
              </a:rPr>
              <a:t>	Лена и Света сорвали 40 яблок. Когда они съели поровну яблок, то у Лены осталось 15 яблок, а у Светы – 9 яблок. Сколько яблок сорвала каждая девочка?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906615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1) 15 + 9 = 24 (</a:t>
            </a:r>
            <a:r>
              <a:rPr lang="ru-RU" sz="2400" b="1" dirty="0" err="1" smtClean="0">
                <a:solidFill>
                  <a:srgbClr val="FFC000"/>
                </a:solidFill>
              </a:rPr>
              <a:t>яб</a:t>
            </a:r>
            <a:r>
              <a:rPr lang="ru-RU" sz="2400" b="1" dirty="0" smtClean="0">
                <a:solidFill>
                  <a:srgbClr val="FFC000"/>
                </a:solidFill>
              </a:rPr>
              <a:t>.) – осталось у девочек вместе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348103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2) 40 – 24 = 16 (</a:t>
            </a:r>
            <a:r>
              <a:rPr lang="ru-RU" sz="2400" b="1" dirty="0" err="1" smtClean="0">
                <a:solidFill>
                  <a:srgbClr val="FFC000"/>
                </a:solidFill>
              </a:rPr>
              <a:t>яб</a:t>
            </a:r>
            <a:r>
              <a:rPr lang="ru-RU" sz="2400" b="1" dirty="0" smtClean="0">
                <a:solidFill>
                  <a:srgbClr val="FFC000"/>
                </a:solidFill>
              </a:rPr>
              <a:t>.) – съели обе девочки вместе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2903" y="4760275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3) 16 : 2 = 8 (</a:t>
            </a:r>
            <a:r>
              <a:rPr lang="ru-RU" sz="2400" b="1" dirty="0" err="1" smtClean="0">
                <a:solidFill>
                  <a:srgbClr val="FFC000"/>
                </a:solidFill>
              </a:rPr>
              <a:t>яб</a:t>
            </a:r>
            <a:r>
              <a:rPr lang="ru-RU" sz="2400" b="1" dirty="0" smtClean="0">
                <a:solidFill>
                  <a:srgbClr val="FFC000"/>
                </a:solidFill>
              </a:rPr>
              <a:t>.) – съела каждая  девочка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903" y="5221940"/>
            <a:ext cx="7561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4) 8 + 15 = 23 (</a:t>
            </a:r>
            <a:r>
              <a:rPr lang="ru-RU" sz="2400" b="1" dirty="0" err="1" smtClean="0">
                <a:solidFill>
                  <a:srgbClr val="FFC000"/>
                </a:solidFill>
              </a:rPr>
              <a:t>яб</a:t>
            </a:r>
            <a:r>
              <a:rPr lang="ru-RU" sz="2400" b="1" dirty="0" smtClean="0">
                <a:solidFill>
                  <a:srgbClr val="FFC000"/>
                </a:solidFill>
              </a:rPr>
              <a:t>.) – было у Лены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903" y="5663389"/>
            <a:ext cx="698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5) 8 + 9 = 17 (</a:t>
            </a:r>
            <a:r>
              <a:rPr lang="ru-RU" sz="2400" b="1" dirty="0" err="1" smtClean="0">
                <a:solidFill>
                  <a:srgbClr val="FFC000"/>
                </a:solidFill>
              </a:rPr>
              <a:t>яб</a:t>
            </a:r>
            <a:r>
              <a:rPr lang="ru-RU" sz="2400" b="1" dirty="0">
                <a:solidFill>
                  <a:srgbClr val="FFC000"/>
                </a:solidFill>
              </a:rPr>
              <a:t>.) – было </a:t>
            </a:r>
            <a:r>
              <a:rPr lang="ru-RU" sz="2400" b="1" dirty="0" smtClean="0">
                <a:solidFill>
                  <a:srgbClr val="FFC000"/>
                </a:solidFill>
              </a:rPr>
              <a:t>у Светы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83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1F497D">
                    <a:lumMod val="75000"/>
                  </a:srgbClr>
                </a:solidFill>
              </a:rPr>
              <a:t>ЗАДАЧИ НА СООБРАЗИТЕЛЬНОСТЬ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7908" y="177281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solidFill>
                  <a:srgbClr val="0070C0"/>
                </a:solidFill>
              </a:rPr>
              <a:t>	</a:t>
            </a:r>
            <a:r>
              <a:rPr lang="ru-RU" sz="3200" b="1" i="1" dirty="0" smtClean="0">
                <a:solidFill>
                  <a:srgbClr val="0070C0"/>
                </a:solidFill>
              </a:rPr>
              <a:t>В бак влили 15 банок воды. В банку входит 15 стаканов. Сколько литров воды влили в бак, если 5 стаканов составляют 1 литр?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9925" y="3952398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1) 15 : 5 = 3 (л) – в одной банке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9925" y="4531542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2) 3 * 15 = 45 (л) – влили в бак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962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900" b="1" dirty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</a:rPr>
              <a:t>Литература и ресурсы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72816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Общеинтеллектуальное направление деятельности младших школьников: программа, занятия предметного кружка/авт.-сост. Е.М. Елизарова. – Волгоград: Учитель. – 147 стр.</a:t>
            </a:r>
          </a:p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Шаблоны страниц презентации -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znanio.ru.zip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Яндекс картинки  -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https://yandex.ru/images/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5013176"/>
            <a:ext cx="7488831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614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РИМСКАЯ НУМЕРАЦИЯ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79208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	Древние римляне пользовались нумерацией, которая сохраняется до настоящего времени под названием «римская нумерация». Мы пользуемся её для обозначения веков, 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</a:rPr>
              <a:t>ю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билейных дат, наименований съездов и конференций, для нумерации глав книги и строф стихотворения.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0702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	Римские цифры выглядят так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http://900igr.net/datai/matematika/Matematika-tsifry/0005-004-Rimskie-tsif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419146"/>
            <a:ext cx="7861595" cy="381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5538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132856"/>
            <a:ext cx="784887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 римской нумерации складываются следы пятеричной системы счисления. В языке римлян (латинском) никаких следов пятеричной системы нет. Значит, эти цифры были заимствованы римлянами у другого народа (предположительно у этрусков).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321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7339" y="1628800"/>
            <a:ext cx="80693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	Все целые числа (до 5 000) записываются с помощью повторения вышеприведённых цифр. При этом если большая цифра стоит перед меньшей, то они складываются, если же меньшая стоит перед большей ( в этом случае она не может повторяться), то меньшая вычитается из большей. Подряд одна и та же цифра ставится не больше трёх раз.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5275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2238638"/>
            <a:ext cx="1908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XXVIII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3019599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XXXIX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3788166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CCCXCVII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4575987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MDCCCXVIII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7309" y="227737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28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7309" y="3046819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39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7309" y="3788166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397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9799" y="4565416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1818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81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	Выполнение арифметических действий над многозначными числами в этой записи очень громоздко и трудно. Тем не менее римская нумерация преобладала в Италии до </a:t>
            </a: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</a:rPr>
              <a:t>XIII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века, а в других странах Западной Европы – до </a:t>
            </a:r>
            <a:r>
              <a:rPr lang="en-US" sz="3200" b="1" i="1" dirty="0" smtClean="0">
                <a:solidFill>
                  <a:schemeClr val="tx2">
                    <a:lumMod val="75000"/>
                  </a:schemeClr>
                </a:solidFill>
              </a:rPr>
              <a:t> XVI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века.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177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1F497D">
                    <a:lumMod val="75000"/>
                  </a:srgbClr>
                </a:solidFill>
              </a:rPr>
              <a:t>РИМСКАЯ НУМЕРАЦИЯ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772816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	Как, переложив одну палочку, получить верное равенство?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820491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V + II = V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589932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IX + I = XII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4359373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VI + II = VI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132871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X + III = XI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2820490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V + I = VI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3589931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X + II = XII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1381" y="4359372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V + II = XII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76156" y="5132870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IX + II = XI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2680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1F497D">
                    <a:lumMod val="75000"/>
                  </a:srgbClr>
                </a:solidFill>
              </a:rPr>
              <a:t>РЕБУСЫ</a:t>
            </a:r>
            <a:endParaRPr lang="ru-RU" dirty="0"/>
          </a:p>
        </p:txBody>
      </p:sp>
      <p:pic>
        <p:nvPicPr>
          <p:cNvPr id="2050" name="Picture 2" descr="http://vse-dla-detej.portal-mega.ru/10-02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12879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51820" y="5085184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УГОЛ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880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294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Специальное оформление</vt:lpstr>
      <vt:lpstr>Презентация PowerPoint</vt:lpstr>
      <vt:lpstr>РИМСКАЯ НУМЕРАЦИЯ</vt:lpstr>
      <vt:lpstr>РИМСКАЯ НУМЕРАЦИЯ</vt:lpstr>
      <vt:lpstr>РИМСКАЯ НУМЕРАЦИЯ</vt:lpstr>
      <vt:lpstr>РИМСКАЯ НУМЕРАЦИЯ</vt:lpstr>
      <vt:lpstr>РИМСКАЯ НУМЕРАЦИЯ</vt:lpstr>
      <vt:lpstr>РИМСКАЯ НУМЕРАЦИЯ</vt:lpstr>
      <vt:lpstr>РИМСКАЯ НУМЕРАЦИЯ</vt:lpstr>
      <vt:lpstr>РЕБУСЫ</vt:lpstr>
      <vt:lpstr>РЕБУСЫ</vt:lpstr>
      <vt:lpstr>РЕБУСЫ</vt:lpstr>
      <vt:lpstr>РЕБУСЫ</vt:lpstr>
      <vt:lpstr>РЕБУСЫ</vt:lpstr>
      <vt:lpstr>ЗАДАЧИ НА СООБРАЗИТЕЛЬНОСТЬ</vt:lpstr>
      <vt:lpstr>ЗАДАЧИ НА СООБРАЗИТЕЛЬНОСТЬ</vt:lpstr>
      <vt:lpstr>ЗАДАЧИ НА СООБРАЗИТЕЛЬНОСТЬ</vt:lpstr>
      <vt:lpstr>ЗАДАЧИ НА СООБРАЗИТЕЛЬНОСТЬ</vt:lpstr>
      <vt:lpstr>Литература и 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Microsoft</cp:lastModifiedBy>
  <cp:revision>10</cp:revision>
  <dcterms:created xsi:type="dcterms:W3CDTF">2011-12-13T19:04:59Z</dcterms:created>
  <dcterms:modified xsi:type="dcterms:W3CDTF">2016-11-20T20:33:40Z</dcterms:modified>
</cp:coreProperties>
</file>