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rawings/drawing3.xml" ContentType="application/vnd.openxmlformats-officedocument.drawingml.chartshapes+xml"/>
  <Override PartName="/ppt/drawings/drawing4.xml" ContentType="application/vnd.openxmlformats-officedocument.drawingml.chartshape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3" r:id="rId1"/>
  </p:sldMasterIdLst>
  <p:notesMasterIdLst>
    <p:notesMasterId r:id="rId14"/>
  </p:notesMasterIdLst>
  <p:sldIdLst>
    <p:sldId id="347" r:id="rId2"/>
    <p:sldId id="286" r:id="rId3"/>
    <p:sldId id="287" r:id="rId4"/>
    <p:sldId id="346" r:id="rId5"/>
    <p:sldId id="339" r:id="rId6"/>
    <p:sldId id="340" r:id="rId7"/>
    <p:sldId id="345" r:id="rId8"/>
    <p:sldId id="342" r:id="rId9"/>
    <p:sldId id="343" r:id="rId10"/>
    <p:sldId id="344" r:id="rId11"/>
    <p:sldId id="294" r:id="rId12"/>
    <p:sldId id="27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33CC"/>
    <a:srgbClr val="003399"/>
    <a:srgbClr val="99FF66"/>
    <a:srgbClr val="66FF66"/>
    <a:srgbClr val="99CC00"/>
    <a:srgbClr val="FFFF00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660"/>
  </p:normalViewPr>
  <p:slideViewPr>
    <p:cSldViewPr>
      <p:cViewPr varScale="1">
        <p:scale>
          <a:sx n="106" d="100"/>
          <a:sy n="106" d="100"/>
        </p:scale>
        <p:origin x="-8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7112634036831156"/>
          <c:y val="4.8434354751543722E-2"/>
          <c:w val="0.66792291277980731"/>
          <c:h val="0.59172992078093023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Физическое</c:v>
                </c:pt>
                <c:pt idx="1">
                  <c:v>Социально-коммуникативное</c:v>
                </c:pt>
                <c:pt idx="2">
                  <c:v>Познавательное</c:v>
                </c:pt>
                <c:pt idx="3">
                  <c:v>Речевое</c:v>
                </c:pt>
                <c:pt idx="4">
                  <c:v>Художественно-эстетическое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0.77</c:v>
                </c:pt>
                <c:pt idx="1">
                  <c:v>0.81</c:v>
                </c:pt>
                <c:pt idx="2">
                  <c:v>0.4200000000000001</c:v>
                </c:pt>
                <c:pt idx="3">
                  <c:v>0.27</c:v>
                </c:pt>
                <c:pt idx="4">
                  <c:v>0.58000000000000018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Физическое</c:v>
                </c:pt>
                <c:pt idx="1">
                  <c:v>Социально-коммуникативное</c:v>
                </c:pt>
                <c:pt idx="2">
                  <c:v>Познавательное</c:v>
                </c:pt>
                <c:pt idx="3">
                  <c:v>Речевое</c:v>
                </c:pt>
                <c:pt idx="4">
                  <c:v>Художественно-эстетическое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0.23</c:v>
                </c:pt>
                <c:pt idx="1">
                  <c:v>0.19000000000000006</c:v>
                </c:pt>
                <c:pt idx="2">
                  <c:v>0.58000000000000018</c:v>
                </c:pt>
                <c:pt idx="3">
                  <c:v>0.7300000000000002</c:v>
                </c:pt>
                <c:pt idx="4">
                  <c:v>0.4200000000000001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Физическое</c:v>
                </c:pt>
                <c:pt idx="1">
                  <c:v>Социально-коммуникативное</c:v>
                </c:pt>
                <c:pt idx="2">
                  <c:v>Познавательное</c:v>
                </c:pt>
                <c:pt idx="3">
                  <c:v>Речевое</c:v>
                </c:pt>
                <c:pt idx="4">
                  <c:v>Художественно-эстетическое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/>
        <c:axId val="73460736"/>
        <c:axId val="119476992"/>
      </c:barChart>
      <c:catAx>
        <c:axId val="73460736"/>
        <c:scaling>
          <c:orientation val="minMax"/>
        </c:scaling>
        <c:axPos val="b"/>
        <c:numFmt formatCode="General" sourceLinked="0"/>
        <c:tickLblPos val="nextTo"/>
        <c:crossAx val="119476992"/>
        <c:crosses val="autoZero"/>
        <c:auto val="1"/>
        <c:lblAlgn val="ctr"/>
        <c:lblOffset val="100"/>
      </c:catAx>
      <c:valAx>
        <c:axId val="119476992"/>
        <c:scaling>
          <c:orientation val="minMax"/>
        </c:scaling>
        <c:axPos val="l"/>
        <c:majorGridlines/>
        <c:numFmt formatCode="0%" sourceLinked="1"/>
        <c:tickLblPos val="nextTo"/>
        <c:crossAx val="73460736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7105995424376716"/>
          <c:y val="4.7627115505684409E-2"/>
          <c:w val="0.65119590621618506"/>
          <c:h val="0.5985344221012461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Физическое</c:v>
                </c:pt>
                <c:pt idx="1">
                  <c:v>Социально-коммуникативное</c:v>
                </c:pt>
                <c:pt idx="2">
                  <c:v>Познавательное</c:v>
                </c:pt>
                <c:pt idx="3">
                  <c:v>Речевое</c:v>
                </c:pt>
                <c:pt idx="4">
                  <c:v>Художественно-эстетическое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100</c:v>
                </c:pt>
                <c:pt idx="1">
                  <c:v>88</c:v>
                </c:pt>
                <c:pt idx="2">
                  <c:v>100</c:v>
                </c:pt>
                <c:pt idx="3">
                  <c:v>96</c:v>
                </c:pt>
                <c:pt idx="4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Физическое</c:v>
                </c:pt>
                <c:pt idx="1">
                  <c:v>Социально-коммуникативное</c:v>
                </c:pt>
                <c:pt idx="2">
                  <c:v>Познавательное</c:v>
                </c:pt>
                <c:pt idx="3">
                  <c:v>Речевое</c:v>
                </c:pt>
                <c:pt idx="4">
                  <c:v>Художественно-эстетическое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0</c:v>
                </c:pt>
                <c:pt idx="1">
                  <c:v>12</c:v>
                </c:pt>
                <c:pt idx="2">
                  <c:v>0</c:v>
                </c:pt>
                <c:pt idx="3">
                  <c:v>4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Физическое</c:v>
                </c:pt>
                <c:pt idx="1">
                  <c:v>Социально-коммуникативное</c:v>
                </c:pt>
                <c:pt idx="2">
                  <c:v>Познавательное</c:v>
                </c:pt>
                <c:pt idx="3">
                  <c:v>Речевое</c:v>
                </c:pt>
                <c:pt idx="4">
                  <c:v>Художественно-эстетическое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/>
        <c:axId val="119520256"/>
        <c:axId val="119800576"/>
      </c:barChart>
      <c:catAx>
        <c:axId val="119520256"/>
        <c:scaling>
          <c:orientation val="minMax"/>
        </c:scaling>
        <c:axPos val="b"/>
        <c:numFmt formatCode="General" sourceLinked="0"/>
        <c:tickLblPos val="nextTo"/>
        <c:crossAx val="119800576"/>
        <c:crosses val="autoZero"/>
        <c:auto val="1"/>
        <c:lblAlgn val="ctr"/>
        <c:lblOffset val="100"/>
      </c:catAx>
      <c:valAx>
        <c:axId val="119800576"/>
        <c:scaling>
          <c:orientation val="minMax"/>
        </c:scaling>
        <c:axPos val="l"/>
        <c:majorGridlines/>
        <c:numFmt formatCode="General" sourceLinked="1"/>
        <c:tickLblPos val="nextTo"/>
        <c:crossAx val="119520256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учебного года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0.58000000000000007</c:v>
                </c:pt>
                <c:pt idx="1">
                  <c:v>0.42000000000000032</c:v>
                </c:pt>
                <c:pt idx="2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layout>
        <c:manualLayout>
          <c:xMode val="edge"/>
          <c:yMode val="edge"/>
          <c:x val="0.60767617491209824"/>
          <c:y val="0.1881728127633418"/>
          <c:w val="0.37345590055959987"/>
          <c:h val="0.74205483828631835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Конец учебного года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0.15517</cdr:x>
      <cdr:y>0.05085</cdr:y>
    </cdr:from>
    <cdr:to>
      <cdr:x>0.27586</cdr:x>
      <cdr:y>0.11864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48072" y="216024"/>
          <a:ext cx="50405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77%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0.2069</cdr:x>
      <cdr:y>0.38983</cdr:y>
    </cdr:from>
    <cdr:to>
      <cdr:x>0.32759</cdr:x>
      <cdr:y>0.44068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864096" y="1656184"/>
          <a:ext cx="50405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23%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0.2931</cdr:x>
      <cdr:y>0.0339</cdr:y>
    </cdr:from>
    <cdr:to>
      <cdr:x>0.44828</cdr:x>
      <cdr:y>0.13559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224136" y="144016"/>
          <a:ext cx="64807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81%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0.34483</cdr:x>
      <cdr:y>0.45763</cdr:y>
    </cdr:from>
    <cdr:to>
      <cdr:x>0.5</cdr:x>
      <cdr:y>0.54237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440160" y="1944216"/>
          <a:ext cx="648072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19%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0.39655</cdr:x>
      <cdr:y>0.30508</cdr:y>
    </cdr:from>
    <cdr:to>
      <cdr:x>0.55172</cdr:x>
      <cdr:y>0.38983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656184" y="1296144"/>
          <a:ext cx="648072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42%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0.44828</cdr:x>
      <cdr:y>0.18644</cdr:y>
    </cdr:from>
    <cdr:to>
      <cdr:x>0.56897</cdr:x>
      <cdr:y>0.25424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872208" y="792088"/>
          <a:ext cx="50405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58%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0.53448</cdr:x>
      <cdr:y>0.38983</cdr:y>
    </cdr:from>
    <cdr:to>
      <cdr:x>0.67241</cdr:x>
      <cdr:y>0.47458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232248" y="1656184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27%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0.56897</cdr:x>
      <cdr:y>0.10169</cdr:y>
    </cdr:from>
    <cdr:to>
      <cdr:x>0.68966</cdr:x>
      <cdr:y>0.18644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376264" y="432048"/>
          <a:ext cx="504056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73%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0.67241</cdr:x>
      <cdr:y>0.18644</cdr:y>
    </cdr:from>
    <cdr:to>
      <cdr:x>0.81034</cdr:x>
      <cdr:y>0.25424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2808312" y="792088"/>
          <a:ext cx="57606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27%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0.74138</cdr:x>
      <cdr:y>0.30508</cdr:y>
    </cdr:from>
    <cdr:to>
      <cdr:x>0.87931</cdr:x>
      <cdr:y>0.37288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3096344" y="1296144"/>
          <a:ext cx="57606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73%</a:t>
          </a:r>
          <a:endParaRPr lang="ru-RU" sz="11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0.27119</cdr:x>
      <cdr:y>0.15</cdr:y>
    </cdr:from>
    <cdr:to>
      <cdr:x>0.42373</cdr:x>
      <cdr:y>0.23333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52128" y="648072"/>
          <a:ext cx="648072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88%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0.33898</cdr:x>
      <cdr:y>0.48333</cdr:y>
    </cdr:from>
    <cdr:to>
      <cdr:x>0.45763</cdr:x>
      <cdr:y>0.56667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440160" y="2088232"/>
          <a:ext cx="504056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12%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0.38983</cdr:x>
      <cdr:y>0.1</cdr:y>
    </cdr:from>
    <cdr:to>
      <cdr:x>0.55932</cdr:x>
      <cdr:y>0.18333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656184" y="432048"/>
          <a:ext cx="72008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0.40678</cdr:x>
      <cdr:y>0.08333</cdr:y>
    </cdr:from>
    <cdr:to>
      <cdr:x>0.54237</cdr:x>
      <cdr:y>0.15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728192" y="360040"/>
          <a:ext cx="57606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100%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0.50847</cdr:x>
      <cdr:y>0.13333</cdr:y>
    </cdr:from>
    <cdr:to>
      <cdr:x>0.62712</cdr:x>
      <cdr:y>0.2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160240" y="576064"/>
          <a:ext cx="50405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96%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0.61017</cdr:x>
      <cdr:y>0.56667</cdr:y>
    </cdr:from>
    <cdr:to>
      <cdr:x>0.72881</cdr:x>
      <cdr:y>0.63333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92288" y="2448272"/>
          <a:ext cx="50405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0.59322</cdr:x>
      <cdr:y>0.53333</cdr:y>
    </cdr:from>
    <cdr:to>
      <cdr:x>0.69492</cdr:x>
      <cdr:y>0.6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520280" y="2304256"/>
          <a:ext cx="43204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4%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0.67797</cdr:x>
      <cdr:y>0.08333</cdr:y>
    </cdr:from>
    <cdr:to>
      <cdr:x>0.83051</cdr:x>
      <cdr:y>0.16667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880320" y="360040"/>
          <a:ext cx="648072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100%</a:t>
          </a:r>
          <a:endParaRPr lang="ru-RU" sz="11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0.40741</cdr:x>
      <cdr:y>0.51724</cdr:y>
    </cdr:from>
    <cdr:to>
      <cdr:x>0.55556</cdr:x>
      <cdr:y>0.62069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84176" y="2160240"/>
          <a:ext cx="576064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58%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0.12963</cdr:x>
      <cdr:y>0.5</cdr:y>
    </cdr:from>
    <cdr:to>
      <cdr:x>0.22222</cdr:x>
      <cdr:y>0.56897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04056" y="2088232"/>
          <a:ext cx="36004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0.11111</cdr:x>
      <cdr:y>0.46552</cdr:y>
    </cdr:from>
    <cdr:to>
      <cdr:x>0.25926</cdr:x>
      <cdr:y>0.58621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32048" y="1944216"/>
          <a:ext cx="576064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42%</a:t>
          </a:r>
          <a:endParaRPr lang="ru-RU" sz="16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0.24074</cdr:x>
      <cdr:y>0.5</cdr:y>
    </cdr:from>
    <cdr:to>
      <cdr:x>0.44444</cdr:x>
      <cdr:y>0.62069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36104" y="2088232"/>
          <a:ext cx="792088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100%</a:t>
          </a:r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695EACE-02A8-41A9-B27A-DC06E01C72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65508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95EACE-02A8-41A9-B27A-DC06E01C72E3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4269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5E8C3FC-A046-4ED2-9240-3D577C8A2F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2735263" y="5149850"/>
            <a:ext cx="3671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>
                <a:solidFill>
                  <a:srgbClr val="99FF33"/>
                </a:solidFill>
              </a:rPr>
              <a:t>Просмотр</a:t>
            </a:r>
          </a:p>
        </p:txBody>
      </p:sp>
      <p:sp>
        <p:nvSpPr>
          <p:cNvPr id="12" name="Rectangle 12">
            <a:hlinkClick r:id="" action="ppaction://hlinkshowjump?jump=nextslide"/>
          </p:cNvPr>
          <p:cNvSpPr>
            <a:spLocks noChangeArrowheads="1"/>
          </p:cNvSpPr>
          <p:nvPr userDrawn="1"/>
        </p:nvSpPr>
        <p:spPr bwMode="auto">
          <a:xfrm>
            <a:off x="2843213" y="4797425"/>
            <a:ext cx="3457575" cy="936625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24327E4-5D1F-4595-A1DC-1B75CC8EB2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1CDAC5E-AA4C-497F-B0C6-E103D9133B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CBFEF6E-3EC5-42CF-A9C4-85CB662F5B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0F00306-402B-46FB-A511-8827906A55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DFCEE74-49D8-47F3-A471-C20F872684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B8FC541-541B-4942-99EF-A10AC0A593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D272AFF-8506-45A7-8838-519DBBC9E1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5216114-E7D6-4EEB-BE0D-6440F880F4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ACA0EF7-9EF7-44EF-9B0A-4F34C022E1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8506E03-81BF-46AD-A2F6-46319E5D34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D822F489-8079-4E25-9202-8DD5F6B0E4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AutoShape 7"/>
          <p:cNvSpPr>
            <a:spLocks noChangeArrowheads="1"/>
          </p:cNvSpPr>
          <p:nvPr userDrawn="1"/>
        </p:nvSpPr>
        <p:spPr bwMode="auto">
          <a:xfrm>
            <a:off x="179388" y="293688"/>
            <a:ext cx="8785225" cy="6159500"/>
          </a:xfrm>
          <a:prstGeom prst="roundRect">
            <a:avLst>
              <a:gd name="adj" fmla="val 4741"/>
            </a:avLst>
          </a:prstGeom>
          <a:solidFill>
            <a:schemeClr val="accent1">
              <a:alpha val="80000"/>
            </a:schemeClr>
          </a:solidFill>
          <a:ln w="57150">
            <a:solidFill>
              <a:srgbClr val="66CCFF">
                <a:alpha val="50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nsportal.ru/natalya-yurevna4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357298"/>
            <a:ext cx="67151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Аналитический отчёт</a:t>
            </a:r>
            <a:br>
              <a:rPr lang="ru-RU" sz="3600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Старшая группа №5</a:t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Знайки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21289" y="4643446"/>
            <a:ext cx="3599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None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Воспитатель: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Соседкина Н.Ю.</a:t>
            </a:r>
            <a:endParaRPr lang="ru-RU" i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42493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Проект  «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Книжкина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неделя»</a:t>
            </a:r>
          </a:p>
          <a:p>
            <a:pPr algn="just"/>
            <a:r>
              <a:rPr lang="ru-RU" u="sng" dirty="0" smtClean="0">
                <a:latin typeface="Arial" pitchFamily="34" charset="0"/>
                <a:cs typeface="Arial" pitchFamily="34" charset="0"/>
              </a:rPr>
              <a:t>Цель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 объединить усилия педагогов и родителей по формированию у детей интереса к художественной литературе. В ходе этого проекта прошла встреча с библиотекарем, мы с детьми придумывали сказки и записывали их, узнали об истории возникновения книги, о писателях ,иллюстраторах детских книг, организовали мастерскую для книг. Родители с желанием откликнулись принять участие в акции «Подари книгу детскому саду» и в изготовлении книг-самоделок со своими детьми. Родители получили памятки  «7 правил чтения дома». дети смастерили закладки для книг.</a:t>
            </a:r>
            <a:endParaRPr lang="ru-RU" dirty="0" smtClean="0"/>
          </a:p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Проект «Давным-давно была война….»</a:t>
            </a:r>
          </a:p>
          <a:p>
            <a:pPr algn="just"/>
            <a:r>
              <a:rPr lang="ru-RU" u="sng" dirty="0" smtClean="0">
                <a:latin typeface="Arial" pitchFamily="34" charset="0"/>
                <a:cs typeface="Arial" pitchFamily="34" charset="0"/>
              </a:rPr>
              <a:t>Цель: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Формировать патриотические чувства у дошкольников, уважение и гордость за подвиг нашего народа в ВОВ. Дети посмотрели спектакль «Сердце деда» в театре «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Барабашка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», посетили музей боевой славы, в группе создали мини музей, познакомились с произведениями о пионерах-героях, просмотрели презентации «День Победы», «Города-герои»,а Дербилов Кирилл  с родителями подготовил презентацию «Я горжусь своим дедом». 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Дети нашей группы приняли участие в реализации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проекта «Математический знайка»,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 ходе которого научились превращать фигуры в предметы, рисовать фигурами, «оживлять»цифры, придумывать математические головоломки , лабиринты, задачки….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075240" cy="778098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Взаимодействие с родителями: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251520" y="620688"/>
            <a:ext cx="8640960" cy="6237312"/>
          </a:xfrm>
        </p:spPr>
        <p:txBody>
          <a:bodyPr>
            <a:normAutofit fontScale="25000" lnSpcReduction="20000"/>
          </a:bodyPr>
          <a:lstStyle/>
          <a:p>
            <a:pPr algn="just" eaLnBrk="1" hangingPunct="1">
              <a:lnSpc>
                <a:spcPct val="120000"/>
              </a:lnSpc>
              <a:buFontTx/>
              <a:buNone/>
            </a:pPr>
            <a:r>
              <a:rPr lang="ru-RU" sz="6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В течении года с родителями проводились: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Родительское собрание №1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Тема: «Вот и стали мы на год взрослее.»(ознакомление с задачами программы на учебный год, выступление логопеда  </a:t>
            </a:r>
            <a:r>
              <a:rPr lang="ru-RU" sz="6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Дербиловой</a:t>
            </a: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А.В, просмотр презентации «наши будни».) 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Родительское собрание №2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Тема: «На пороге школы..» (соблюдение правил пожарной безопасности в праздничные дни, осторожное обращение с пиротехникой ,профилактика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гриппа, выпускной бал) 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Родительское собрание №3 </a:t>
            </a:r>
          </a:p>
          <a:p>
            <a:pPr algn="just">
              <a:lnSpc>
                <a:spcPct val="120000"/>
              </a:lnSpc>
              <a:buClrTx/>
              <a:buNone/>
            </a:pP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Тема:»Безопасность детей» (вопросы соблюдения  ПДД, ППБ, профилактика заболеваемости клещевым энцефалитом)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беседы (индивидуальные, групповые);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консультации;</a:t>
            </a:r>
            <a:r>
              <a:rPr lang="ru-RU" sz="6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анкетирование;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были организованы  выставки рисунков и поделок «Осень золотая», «Мастерская Деда Мороза»,благодаря активному участию родителей в группе были созданы мини музеи, посвященные  85-летию </a:t>
            </a:r>
            <a:r>
              <a:rPr lang="ru-RU" sz="6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Югры</a:t>
            </a: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мини музей к дню Победы. В ходе реализации проекта «</a:t>
            </a:r>
            <a:r>
              <a:rPr lang="ru-RU" sz="6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Книжкина</a:t>
            </a: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неделя»родители приняли участие в акции «Подари книгу детскому саду».С желанием участвовали в оформлении группы к выпускному балу, изготовив с детьми сердечки со словами благодарности и выпустили газету.</a:t>
            </a:r>
            <a:endParaRPr lang="ru-RU" sz="6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благодаря родителям «Выпускной бал»  в детском саду  прошел в теплой и трогательной обстановке, надолго запомнится детям и родителям.</a:t>
            </a:r>
          </a:p>
          <a:p>
            <a:pPr>
              <a:lnSpc>
                <a:spcPct val="120000"/>
              </a:lnSpc>
              <a:buNone/>
            </a:pPr>
            <a:endParaRPr lang="ru-RU" sz="6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20000"/>
              </a:lnSpc>
              <a:buFont typeface="Webdings" pitchFamily="18" charset="2"/>
              <a:buNone/>
            </a:pPr>
            <a:r>
              <a:rPr lang="ru-RU" sz="6400" dirty="0" smtClean="0">
                <a:latin typeface="Arial" pitchFamily="34" charset="0"/>
                <a:cs typeface="Arial" pitchFamily="34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 typeface="Webdings" pitchFamily="18" charset="2"/>
              <a:buChar char="•"/>
            </a:pPr>
            <a:endParaRPr lang="ru-RU" dirty="0" smtClean="0"/>
          </a:p>
          <a:p>
            <a:pPr algn="just" eaLnBrk="1" hangingPunct="1">
              <a:lnSpc>
                <a:spcPct val="80000"/>
              </a:lnSpc>
              <a:buNone/>
            </a:pPr>
            <a:endParaRPr lang="ru-RU" dirty="0" smtClean="0"/>
          </a:p>
          <a:p>
            <a:pPr eaLnBrk="1" hangingPunct="1">
              <a:lnSpc>
                <a:spcPct val="80000"/>
              </a:lnSpc>
              <a:buFont typeface="Webdings" pitchFamily="18" charset="2"/>
              <a:buChar char="•"/>
            </a:pPr>
            <a:endParaRPr lang="ru-RU" dirty="0" smtClean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300608" y="12794"/>
            <a:ext cx="8686800" cy="607894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Перспективы на следующий учебный год: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300608" y="764704"/>
            <a:ext cx="8686800" cy="4248473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Помочь детям безболезненно пройти адаптационный период.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Продолжать  внедрение </a:t>
            </a:r>
            <a:r>
              <a:rPr lang="ru-RU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здоровьесберегающих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технологий  и повышать компетентность родителей в вопросах охраны и укрепления здоровья детей.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Создание развивающей предметно-пространственной среды для детей среднего дошкольного возраста.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Продолжать привлекать родителей к активному участию в жизни группы и ДОУ, к использованию интернет ресурсов.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Обеспечить 100% усвоение детьми знаний и умений по всем образовательным областям.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Продолжать разрабатывать электронные методические пособия по образовательным областям для детей среднего возраста.     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Побуждать  детей и их родителей к участию в различных общегородских и всероссийских конкурсах. 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Планирую в следующем учебном году подготовить презентацию, в которой  поделюсь с коллегами  своим наработанным опытом  в  использовании техники «</a:t>
            </a:r>
            <a:r>
              <a:rPr lang="ru-RU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пластилинография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i="1" u="sng" dirty="0" smtClean="0">
                <a:solidFill>
                  <a:srgbClr val="009900"/>
                </a:solidFill>
              </a:rPr>
              <a:t>Характеристика группы</a:t>
            </a:r>
            <a:r>
              <a:rPr lang="ru-RU" sz="3200" i="1" dirty="0" smtClean="0">
                <a:solidFill>
                  <a:srgbClr val="009900"/>
                </a:solidFill>
              </a:rPr>
              <a:t>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67544" y="1268760"/>
            <a:ext cx="8208912" cy="5256584"/>
          </a:xfrm>
        </p:spPr>
        <p:txBody>
          <a:bodyPr>
            <a:normAutofit fontScale="62500" lnSpcReduction="20000"/>
          </a:bodyPr>
          <a:lstStyle/>
          <a:p>
            <a:pPr algn="just" eaLnBrk="1" hangingPunct="1">
              <a:buNone/>
            </a:pPr>
            <a:r>
              <a:rPr lang="ru-RU" sz="2600" b="1" i="1" dirty="0" smtClean="0">
                <a:latin typeface="Arial" pitchFamily="34" charset="0"/>
                <a:cs typeface="Arial" pitchFamily="34" charset="0"/>
              </a:rPr>
              <a:t>В группе 26 детей, из них 15 девочек и 11</a:t>
            </a:r>
            <a:r>
              <a:rPr lang="en-US" sz="26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i="1" dirty="0" smtClean="0">
                <a:latin typeface="Arial" pitchFamily="34" charset="0"/>
                <a:cs typeface="Arial" pitchFamily="34" charset="0"/>
              </a:rPr>
              <a:t>мальчиков.</a:t>
            </a:r>
          </a:p>
          <a:p>
            <a:pPr algn="just" eaLnBrk="1" hangingPunct="1">
              <a:buNone/>
            </a:pPr>
            <a:endParaRPr lang="ru-RU" sz="2600" b="1" u="sng" dirty="0" smtClean="0"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buNone/>
            </a:pPr>
            <a:r>
              <a:rPr lang="ru-RU" sz="2600" b="1" u="sng" dirty="0" smtClean="0">
                <a:latin typeface="Arial" pitchFamily="34" charset="0"/>
                <a:cs typeface="Arial" pitchFamily="34" charset="0"/>
              </a:rPr>
              <a:t>Цели: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Создать благоприятные условия для полноценного проживания ребенком дошкольного детства, формирование  основ культуры личности,  всестороннего развития психических и физиологических качеств в соответствии с возрастными и индивидуальными особенностями, подготовки ребенка к жизни в современном обществе, к обучению в школе.</a:t>
            </a:r>
          </a:p>
          <a:p>
            <a:pPr algn="just" eaLnBrk="1" hangingPunct="1">
              <a:buNone/>
            </a:pPr>
            <a:r>
              <a:rPr lang="ru-RU" sz="2600" b="1" u="sng" dirty="0" smtClean="0">
                <a:latin typeface="Arial" pitchFamily="34" charset="0"/>
                <a:cs typeface="Arial" pitchFamily="34" charset="0"/>
              </a:rPr>
              <a:t>Задачи: </a:t>
            </a:r>
          </a:p>
          <a:p>
            <a:pPr algn="just" eaLnBrk="1" hangingPunct="1">
              <a:buClrTx/>
              <a:buFont typeface="Courier New" pitchFamily="49" charset="0"/>
              <a:buChar char="o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Забота о здоровье, эмоциональном благополучии и всестороннем развитии каждого ребенка.</a:t>
            </a:r>
          </a:p>
          <a:p>
            <a:pPr algn="just" eaLnBrk="1" hangingPunct="1">
              <a:buClrTx/>
              <a:buFont typeface="Courier New" pitchFamily="49" charset="0"/>
              <a:buChar char="o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Создание в группе атмосферы гуманного и доброжелательного отношения к воспитанникам.</a:t>
            </a:r>
          </a:p>
          <a:p>
            <a:pPr algn="just" eaLnBrk="1" hangingPunct="1">
              <a:buClrTx/>
              <a:buFont typeface="Courier New" pitchFamily="49" charset="0"/>
              <a:buChar char="o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Использование разнообразных видов деятельности, их интеграции в целях повышения эффективности образовательного процесса.</a:t>
            </a:r>
          </a:p>
          <a:p>
            <a:pPr algn="just" eaLnBrk="1" hangingPunct="1">
              <a:buClrTx/>
              <a:buFont typeface="Courier New" pitchFamily="49" charset="0"/>
              <a:buChar char="o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Создание условий для развития  математического мышления воспитанников через кружковую работу.</a:t>
            </a:r>
          </a:p>
          <a:p>
            <a:pPr algn="just" eaLnBrk="1" hangingPunct="1">
              <a:buClrTx/>
              <a:buFont typeface="Courier New" pitchFamily="49" charset="0"/>
              <a:buChar char="o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Креативность (творческая организация) процессов воспитания и обучения.</a:t>
            </a:r>
          </a:p>
          <a:p>
            <a:pPr algn="just" eaLnBrk="1" hangingPunct="1">
              <a:buClrTx/>
              <a:buFont typeface="Courier New" pitchFamily="49" charset="0"/>
              <a:buChar char="o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Вариативность использования образовательного материала, компьютерных технологий, позволяющие развить интересы и наклонности каждого ребенка.</a:t>
            </a:r>
          </a:p>
          <a:p>
            <a:pPr algn="just" eaLnBrk="1" hangingPunct="1">
              <a:buClrTx/>
              <a:buFont typeface="Courier New" pitchFamily="49" charset="0"/>
              <a:buChar char="o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Обеспечение участия семьи в жизни группы и ДОУ, привлечение родителей к проектной деятельности.</a:t>
            </a:r>
            <a:endParaRPr lang="en-US" sz="2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Autofit/>
          </a:bodyPr>
          <a:lstStyle/>
          <a:p>
            <a:r>
              <a:rPr lang="ru-RU" sz="1800" i="1" dirty="0" smtClean="0">
                <a:solidFill>
                  <a:schemeClr val="tx1"/>
                </a:solidFill>
              </a:rPr>
              <a:t>Уровень овладения воспитанниками  необходимыми навыками и умениями по основным образовательным областям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2060848"/>
          <a:ext cx="417646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5536" y="134076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Начало учебного года</a:t>
            </a:r>
            <a:endParaRPr lang="ru-RU" b="1" i="1" dirty="0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4644008" y="1988840"/>
          <a:ext cx="424847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076056" y="134076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Конец  учебного года</a:t>
            </a:r>
            <a:endParaRPr lang="ru-RU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234888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latin typeface="+mn-lt"/>
              </a:rPr>
              <a:t>100%</a:t>
            </a:r>
            <a:endParaRPr lang="ru-RU" sz="1100" b="1" dirty="0">
              <a:latin typeface="+mn-lt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8"/>
          <p:cNvGraphicFramePr>
            <a:graphicFrameLocks/>
          </p:cNvGraphicFramePr>
          <p:nvPr/>
        </p:nvGraphicFramePr>
        <p:xfrm>
          <a:off x="467544" y="1556792"/>
          <a:ext cx="388843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/>
        </p:nvGraphicFramePr>
        <p:xfrm>
          <a:off x="4932040" y="1556792"/>
          <a:ext cx="388843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836712"/>
            <a:ext cx="59766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Показатель посещаемости: </a:t>
            </a:r>
            <a:r>
              <a:rPr lang="ru-RU" dirty="0" smtClean="0"/>
              <a:t>77%</a:t>
            </a:r>
          </a:p>
          <a:p>
            <a:endParaRPr lang="ru-RU" dirty="0" smtClean="0"/>
          </a:p>
          <a:p>
            <a:r>
              <a:rPr lang="ru-RU" b="1" dirty="0" smtClean="0"/>
              <a:t>Показатель заболеваемости: </a:t>
            </a:r>
            <a:r>
              <a:rPr lang="ru-RU" dirty="0" smtClean="0"/>
              <a:t>4%</a:t>
            </a:r>
          </a:p>
          <a:p>
            <a:endParaRPr lang="ru-RU" dirty="0" smtClean="0"/>
          </a:p>
          <a:p>
            <a:r>
              <a:rPr lang="ru-RU" b="1" dirty="0" smtClean="0"/>
              <a:t>Индекс здоровья</a:t>
            </a:r>
            <a:r>
              <a:rPr lang="ru-RU" b="1" smtClean="0"/>
              <a:t>: </a:t>
            </a:r>
            <a:r>
              <a:rPr lang="ru-RU" smtClean="0"/>
              <a:t>46%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496944" cy="877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Участие детей в конкурсах:</a:t>
            </a:r>
          </a:p>
          <a:p>
            <a:pPr algn="ctr"/>
            <a:endParaRPr lang="ru-RU" b="1" dirty="0" smtClean="0"/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    Гарипова Алина, Султанова Анастасия, </a:t>
            </a:r>
            <a:r>
              <a:rPr lang="ru-RU" sz="1600" dirty="0" err="1" smtClean="0"/>
              <a:t>Лукоянов</a:t>
            </a:r>
            <a:r>
              <a:rPr lang="ru-RU" sz="1600" dirty="0" smtClean="0"/>
              <a:t> Глеб, </a:t>
            </a:r>
            <a:r>
              <a:rPr lang="ru-RU" sz="1600" dirty="0" err="1" smtClean="0"/>
              <a:t>Валиулина</a:t>
            </a:r>
            <a:r>
              <a:rPr lang="ru-RU" sz="1600" dirty="0" smtClean="0"/>
              <a:t> </a:t>
            </a:r>
            <a:r>
              <a:rPr lang="ru-RU" sz="1600" dirty="0" err="1" smtClean="0"/>
              <a:t>Алия</a:t>
            </a:r>
            <a:r>
              <a:rPr lang="ru-RU" sz="1600" dirty="0" smtClean="0"/>
              <a:t>, Дербилов Кирилл, </a:t>
            </a:r>
            <a:r>
              <a:rPr lang="ru-RU" sz="1600" dirty="0" err="1" smtClean="0"/>
              <a:t>Куликовских</a:t>
            </a:r>
            <a:r>
              <a:rPr lang="ru-RU" sz="1600" dirty="0" smtClean="0"/>
              <a:t> Егор участвовали в 8 Всероссийском конкурсе детского рисунка «Забавные отпечатки» и получили сертификаты участника.  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    Султанова София (1 место), Султанова Анастасия (2 место, 2 место), </a:t>
            </a:r>
            <a:r>
              <a:rPr lang="ru-RU" sz="1600" dirty="0" err="1" smtClean="0"/>
              <a:t>Валиулина</a:t>
            </a:r>
            <a:r>
              <a:rPr lang="ru-RU" sz="1600" dirty="0" smtClean="0"/>
              <a:t> </a:t>
            </a:r>
            <a:r>
              <a:rPr lang="ru-RU" sz="1600" dirty="0" err="1" smtClean="0"/>
              <a:t>Алия</a:t>
            </a:r>
            <a:r>
              <a:rPr lang="ru-RU" sz="1600" dirty="0" smtClean="0"/>
              <a:t> (2 место, 3 место), </a:t>
            </a:r>
            <a:r>
              <a:rPr lang="ru-RU" sz="1600" dirty="0" err="1" smtClean="0"/>
              <a:t>Равина</a:t>
            </a:r>
            <a:r>
              <a:rPr lang="ru-RU" sz="1600" dirty="0" smtClean="0"/>
              <a:t> Арина (3 место) участвовали в 12 Всероссийском конкурсе «Таланты России», в номинации  «Конкурс рисунка».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    </a:t>
            </a:r>
            <a:r>
              <a:rPr lang="ru-RU" sz="1600" dirty="0" err="1" smtClean="0"/>
              <a:t>Олифиренко</a:t>
            </a:r>
            <a:r>
              <a:rPr lang="ru-RU" sz="1600" dirty="0" smtClean="0"/>
              <a:t> Валерия получила Диплом 1 степени за победу в конкурсе чтецов «Югре-85», награждена грамотой за участие в конкурсе юных чтецов «Природе края строки посвящаю…» ,от нашего детского сада участвовала в конкурсе чтецов «Природе края строки посвящаю..»в рамках международной экологической акции «Марш парков».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    </a:t>
            </a:r>
            <a:r>
              <a:rPr lang="ru-RU" sz="1600" dirty="0" err="1" smtClean="0"/>
              <a:t>Мурзина</a:t>
            </a:r>
            <a:r>
              <a:rPr lang="ru-RU" sz="1600" dirty="0" smtClean="0"/>
              <a:t>  Маргарита,  </a:t>
            </a:r>
            <a:r>
              <a:rPr lang="ru-RU" sz="1600" dirty="0" err="1" smtClean="0"/>
              <a:t>Равина</a:t>
            </a:r>
            <a:r>
              <a:rPr lang="ru-RU" sz="1600" dirty="0" smtClean="0"/>
              <a:t> Арина, Султанова Анастасия, </a:t>
            </a:r>
            <a:r>
              <a:rPr lang="ru-RU" sz="1600" dirty="0" err="1" smtClean="0"/>
              <a:t>Валиулина</a:t>
            </a:r>
            <a:r>
              <a:rPr lang="ru-RU" sz="1600" dirty="0" smtClean="0"/>
              <a:t>  </a:t>
            </a:r>
            <a:r>
              <a:rPr lang="ru-RU" sz="1600" dirty="0" err="1" smtClean="0"/>
              <a:t>Алия</a:t>
            </a:r>
            <a:r>
              <a:rPr lang="ru-RU" sz="1600" dirty="0" smtClean="0"/>
              <a:t> награждены грамотами за участие в составе хореографического коллектива «Серпантин» на фестивале-конкурсе детского и юношеского конкурса «</a:t>
            </a:r>
            <a:r>
              <a:rPr lang="ru-RU" sz="1600" dirty="0" err="1" smtClean="0"/>
              <a:t>Самотлорские</a:t>
            </a:r>
            <a:r>
              <a:rPr lang="ru-RU" sz="1600" dirty="0" smtClean="0"/>
              <a:t> роднички - 2016» в номинации «Эстрадный танец».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    Казимова </a:t>
            </a:r>
            <a:r>
              <a:rPr lang="ru-RU" sz="1600" dirty="0" err="1" smtClean="0"/>
              <a:t>Сулмаз</a:t>
            </a:r>
            <a:r>
              <a:rPr lang="ru-RU" sz="1600" dirty="0" smtClean="0"/>
              <a:t> награждена Дипломом 3 степени в номинации «Вокал» на фестивале-конкурсе детского и юношеского творчества «</a:t>
            </a:r>
            <a:r>
              <a:rPr lang="ru-RU" sz="1600" dirty="0" err="1" smtClean="0"/>
              <a:t>Самотлорские</a:t>
            </a:r>
            <a:r>
              <a:rPr lang="ru-RU" sz="1600" dirty="0" smtClean="0"/>
              <a:t> роднички -2016».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    Дербилов Кирилл участвовал в международном конкурсе «Мир безопасности» проекта «Кругозор» и занял 1 место, стал победителем 2 Всероссийского интерактивного конкурса «Весенние радости». Принял участие в акции, посвященной 85-летию со дня образования </a:t>
            </a:r>
            <a:r>
              <a:rPr lang="ru-RU" sz="1600" dirty="0" err="1" smtClean="0"/>
              <a:t>ХМАО-Югры</a:t>
            </a:r>
            <a:r>
              <a:rPr lang="ru-RU" sz="1600" dirty="0" smtClean="0"/>
              <a:t> «Сделай подарок </a:t>
            </a:r>
            <a:r>
              <a:rPr lang="ru-RU" sz="1600" dirty="0" err="1" smtClean="0"/>
              <a:t>Югре</a:t>
            </a:r>
            <a:r>
              <a:rPr lang="ru-RU" sz="1600" dirty="0" smtClean="0"/>
              <a:t>». По итогам конкурса «Мир безопасности» был удостоен почетного звания «Юный спасатель».</a:t>
            </a:r>
          </a:p>
          <a:p>
            <a:pPr algn="just"/>
            <a:r>
              <a:rPr lang="ru-RU" sz="1600" dirty="0" smtClean="0"/>
              <a:t>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404664"/>
            <a:ext cx="83529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 smtClean="0"/>
              <a:t>     </a:t>
            </a:r>
            <a:r>
              <a:rPr lang="ru-RU" sz="1600" dirty="0" err="1" smtClean="0"/>
              <a:t>Щигорев</a:t>
            </a:r>
            <a:r>
              <a:rPr lang="ru-RU" sz="1600" dirty="0" smtClean="0"/>
              <a:t> Даниил, Русских Виктор, </a:t>
            </a:r>
            <a:r>
              <a:rPr lang="ru-RU" sz="1600" dirty="0" err="1" smtClean="0"/>
              <a:t>Лукоянов</a:t>
            </a:r>
            <a:r>
              <a:rPr lang="ru-RU" sz="1600" dirty="0" smtClean="0"/>
              <a:t> Глеб, Султанова София принимали участие в легкоатлетическом кроссе «Золотая осень».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    </a:t>
            </a:r>
            <a:r>
              <a:rPr lang="ru-RU" sz="1600" dirty="0" err="1" smtClean="0"/>
              <a:t>Щигорев</a:t>
            </a:r>
            <a:r>
              <a:rPr lang="ru-RU" sz="1600" dirty="0" smtClean="0"/>
              <a:t> Даниил, </a:t>
            </a:r>
            <a:r>
              <a:rPr lang="ru-RU" sz="1600" dirty="0" err="1" smtClean="0"/>
              <a:t>Кунакбаева</a:t>
            </a:r>
            <a:r>
              <a:rPr lang="ru-RU" sz="1600" dirty="0" smtClean="0"/>
              <a:t> </a:t>
            </a:r>
            <a:r>
              <a:rPr lang="ru-RU" sz="1600" dirty="0" err="1" smtClean="0"/>
              <a:t>Радмила</a:t>
            </a:r>
            <a:r>
              <a:rPr lang="ru-RU" sz="1600" dirty="0" smtClean="0"/>
              <a:t>, Султанова София были участниками 4 городской Спартакиады по общей физической подготовки(ОФП) среди ДОУ города.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    </a:t>
            </a:r>
            <a:r>
              <a:rPr lang="ru-RU" sz="1600" dirty="0" err="1" smtClean="0"/>
              <a:t>Щигорев</a:t>
            </a:r>
            <a:r>
              <a:rPr lang="ru-RU" sz="1600" dirty="0" smtClean="0"/>
              <a:t> Даниил, </a:t>
            </a:r>
            <a:r>
              <a:rPr lang="ru-RU" sz="1600" dirty="0" err="1" smtClean="0"/>
              <a:t>Лукоянов</a:t>
            </a:r>
            <a:r>
              <a:rPr lang="ru-RU" sz="1600" dirty="0" smtClean="0"/>
              <a:t> Глеб, </a:t>
            </a:r>
            <a:r>
              <a:rPr lang="ru-RU" sz="1600" dirty="0" err="1" smtClean="0"/>
              <a:t>Кунакбаева</a:t>
            </a:r>
            <a:r>
              <a:rPr lang="ru-RU" sz="1600" dirty="0" smtClean="0"/>
              <a:t> </a:t>
            </a:r>
            <a:r>
              <a:rPr lang="ru-RU" sz="1600" dirty="0" err="1" smtClean="0"/>
              <a:t>Радмила</a:t>
            </a:r>
            <a:r>
              <a:rPr lang="ru-RU" sz="1600" dirty="0" smtClean="0"/>
              <a:t>  принимали участие в соревнованиях по лыжным гонкам «Лыжня России» и зачет 4 Спартакиады среди ДОУ по лыжным гонкам.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    </a:t>
            </a:r>
            <a:r>
              <a:rPr lang="ru-RU" sz="1600" dirty="0" err="1" smtClean="0"/>
              <a:t>Щигорев</a:t>
            </a:r>
            <a:r>
              <a:rPr lang="ru-RU" sz="1600" dirty="0" smtClean="0"/>
              <a:t> Даниил, Русских Виктор, </a:t>
            </a:r>
            <a:r>
              <a:rPr lang="ru-RU" sz="1600" dirty="0" err="1" smtClean="0"/>
              <a:t>Кунакбаева</a:t>
            </a:r>
            <a:r>
              <a:rPr lang="ru-RU" sz="1600" dirty="0" smtClean="0"/>
              <a:t> </a:t>
            </a:r>
            <a:r>
              <a:rPr lang="ru-RU" sz="1600" dirty="0" err="1" smtClean="0"/>
              <a:t>Радмила</a:t>
            </a:r>
            <a:r>
              <a:rPr lang="ru-RU" sz="1600" dirty="0" smtClean="0"/>
              <a:t>  участвовали в « Веселых стартах» среди ДОУ города.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    Семья </a:t>
            </a:r>
            <a:r>
              <a:rPr lang="ru-RU" sz="1600" dirty="0" err="1" smtClean="0"/>
              <a:t>Дербиловых</a:t>
            </a:r>
            <a:r>
              <a:rPr lang="ru-RU" sz="1600" dirty="0" smtClean="0"/>
              <a:t> в полном составе были участниками кросса «Лыжня для всех».</a:t>
            </a:r>
          </a:p>
          <a:p>
            <a:pPr algn="just"/>
            <a:endParaRPr lang="ru-RU" dirty="0" smtClean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67544" y="404664"/>
            <a:ext cx="8208912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err="1" smtClean="0"/>
              <a:t>Соседкина</a:t>
            </a:r>
            <a:r>
              <a:rPr lang="ru-RU" sz="2400" b="1" i="1" dirty="0" smtClean="0"/>
              <a:t> Наталья Юрьевна</a:t>
            </a:r>
          </a:p>
          <a:p>
            <a:pPr algn="ctr"/>
            <a:endParaRPr lang="ru-RU" sz="2400" b="1" i="1" dirty="0" smtClean="0"/>
          </a:p>
          <a:p>
            <a:pPr algn="just"/>
            <a:r>
              <a:rPr lang="ru-RU" b="1" i="1" dirty="0" smtClean="0"/>
              <a:t>Тема по самообразованию: </a:t>
            </a:r>
            <a:r>
              <a:rPr lang="ru-RU" dirty="0" smtClean="0"/>
              <a:t>«Развитие связной речи у детей старшего дошкольного возраста»</a:t>
            </a:r>
          </a:p>
          <a:p>
            <a:pPr algn="just"/>
            <a:r>
              <a:rPr lang="ru-RU" b="1" i="1" dirty="0" smtClean="0"/>
              <a:t>Интернет-сайт: </a:t>
            </a:r>
            <a:r>
              <a:rPr lang="en-US" dirty="0" smtClean="0">
                <a:hlinkClick r:id="rId2"/>
              </a:rPr>
              <a:t>http://nsportal.ru/natalya-yurevna4</a:t>
            </a:r>
            <a:endParaRPr lang="ru-RU" dirty="0" smtClean="0"/>
          </a:p>
          <a:p>
            <a:pPr algn="just"/>
            <a:r>
              <a:rPr lang="en-US" dirty="0" smtClean="0"/>
              <a:t> infourok.ru. </a:t>
            </a:r>
            <a:r>
              <a:rPr lang="ru-RU" dirty="0" smtClean="0"/>
              <a:t>Учительский сайт </a:t>
            </a:r>
            <a:r>
              <a:rPr lang="en-US" dirty="0" smtClean="0"/>
              <a:t>/</a:t>
            </a:r>
            <a:r>
              <a:rPr lang="ru-RU" dirty="0" err="1" smtClean="0"/>
              <a:t>Соседкина</a:t>
            </a:r>
            <a:r>
              <a:rPr lang="ru-RU" dirty="0" smtClean="0"/>
              <a:t>-Наталья-Юрьевна.</a:t>
            </a:r>
          </a:p>
          <a:p>
            <a:pPr algn="just"/>
            <a:r>
              <a:rPr lang="ru-RU" b="1" i="1" dirty="0" smtClean="0"/>
              <a:t>Повышение квалификации: </a:t>
            </a:r>
            <a:r>
              <a:rPr lang="ru-RU" dirty="0" smtClean="0"/>
              <a:t>Курсы «Современные инновационные технологии в дошкольном образовательном пространстве в условиях ведения ФГОС ДО».</a:t>
            </a:r>
          </a:p>
          <a:p>
            <a:pPr algn="just"/>
            <a:r>
              <a:rPr lang="ru-RU" b="1" i="1" dirty="0" smtClean="0"/>
              <a:t>Участие в конкурсах:</a:t>
            </a:r>
          </a:p>
          <a:p>
            <a:pPr algn="just">
              <a:buFont typeface="Wingdings" pitchFamily="2" charset="2"/>
              <a:buChar char="§"/>
            </a:pPr>
            <a:r>
              <a:rPr lang="ru-RU" b="1" i="1" dirty="0" smtClean="0"/>
              <a:t> </a:t>
            </a:r>
            <a:r>
              <a:rPr lang="ru-RU" dirty="0" smtClean="0"/>
              <a:t>Награждена дипломом организатора  8 Всероссийского конкурса детского рисунка «Забавные отпечатки».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/>
              <a:t> Награждены дипломом 2степени за победу в смотре конкурсе «Лучшая групповая комната в соответствии с ФГОС ДО» .</a:t>
            </a:r>
            <a:endParaRPr lang="ru-RU" b="1" i="1" dirty="0" smtClean="0"/>
          </a:p>
          <a:p>
            <a:pPr algn="just"/>
            <a:r>
              <a:rPr lang="ru-RU" b="1" i="1" dirty="0" smtClean="0"/>
              <a:t>Дополнительные услуги: </a:t>
            </a:r>
            <a:r>
              <a:rPr lang="ru-RU" b="1" i="1" dirty="0"/>
              <a:t> </a:t>
            </a:r>
            <a:r>
              <a:rPr lang="ru-RU" i="1" dirty="0" smtClean="0"/>
              <a:t>Составлена  и реализуется программа для детей 6-7лет «На пороге школы».</a:t>
            </a:r>
            <a:r>
              <a:rPr lang="ru-RU" b="1" i="1" dirty="0"/>
              <a:t> </a:t>
            </a:r>
            <a:r>
              <a:rPr lang="ru-RU" i="1" dirty="0" smtClean="0"/>
              <a:t>Программа направлена на всестороннее развитие ребёнка, его интеллектуальных способностей и позитивных </a:t>
            </a:r>
            <a:r>
              <a:rPr lang="ru-RU" i="1" smtClean="0"/>
              <a:t>качеств личности.</a:t>
            </a:r>
            <a:endParaRPr lang="ru-RU" b="1" i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49694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Реализация программ и проектов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Основная образовательная Программа ДОУ.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Программа «Основы безопасности детей дошкольного возраста», авторы Н.И. Авдеева, О.Л. Князева, Р.Б. Стеркина.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Программа дополнительных образовательных услуг для детей старшего дошкольного возраста «Занимательная математика».</a:t>
            </a:r>
          </a:p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Проект «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Югра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- мой край родной». </a:t>
            </a:r>
          </a:p>
          <a:p>
            <a:pPr algn="just"/>
            <a:r>
              <a:rPr lang="ru-RU" u="sng" dirty="0" smtClean="0">
                <a:latin typeface="Arial" pitchFamily="34" charset="0"/>
                <a:cs typeface="Arial" pitchFamily="34" charset="0"/>
              </a:rPr>
              <a:t>Цель: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продолжать воспитывать любовь к родному краю, приобщение детей к культуре коренных народов ханты и манси, их традициям и обычаям. В ходе реализации проекта дети знакомились с особенностями жизни и быта коренных народов ханты и манси, с их традициями, промыслами, костюмами, узнали что такое стойбище. Благодаря родителям, которые вместе с детьми изготовили поделки, макеты в группе был создан мини музей, провелась выставка детских работ, дети познакомились с художественными произведениями и подвижными играми народов севера.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Проект «Правила всем нужно знать, беспрекословно выполнять!»</a:t>
            </a:r>
          </a:p>
          <a:p>
            <a:pPr algn="just"/>
            <a:r>
              <a:rPr lang="ru-RU" u="sng" dirty="0" smtClean="0">
                <a:latin typeface="Arial" pitchFamily="34" charset="0"/>
                <a:cs typeface="Arial" pitchFamily="34" charset="0"/>
              </a:rPr>
              <a:t>Цель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 формирование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 детей осознанного и ответственного отношения к выполнению правил пожарной безопасности. В ходе реализации проекта мы с детьми побывали на экскурсии в пожарной части, выпустили газету, в которой были использованы детские рисунки, фотографии, прошла выставка рисунков и поделок, дети решали  и обыгрывали проблемные ситуации….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3365</TotalTime>
  <Words>1202</Words>
  <Application>Microsoft Office PowerPoint</Application>
  <PresentationFormat>Экран (4:3)</PresentationFormat>
  <Paragraphs>116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Слайд 1</vt:lpstr>
      <vt:lpstr>Характеристика группы:</vt:lpstr>
      <vt:lpstr>Уровень овладения воспитанниками  необходимыми навыками и умениями по основным образовательным областям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Взаимодействие с родителями:</vt:lpstr>
      <vt:lpstr>Перспективы на следующий учебный год: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vneuroka.ru</dc:creator>
  <cp:lastModifiedBy>admin</cp:lastModifiedBy>
  <cp:revision>322</cp:revision>
  <dcterms:created xsi:type="dcterms:W3CDTF">2011-07-11T09:21:16Z</dcterms:created>
  <dcterms:modified xsi:type="dcterms:W3CDTF">2016-11-21T05:05:49Z</dcterms:modified>
</cp:coreProperties>
</file>