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53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5C8C1-BCAE-4A10-AE82-0497E302A527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22A43-C5C4-4266-8B46-D1F491E754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25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22A43-C5C4-4266-8B46-D1F491E7549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122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717032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Биологические аспекты вируса иммунодефицита человека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00875" y="5284439"/>
            <a:ext cx="5843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Лаврушина Л.Л. преподаватель биологии.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ttp://konspekta.net/allrefs/baza1/22394351526.files/image0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414445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18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с ВИЧ в мире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91365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ВИЧ-инфекция распространена повсеместно. В настоящее время её официально регистрируют почти во всех странах мира.</a:t>
            </a:r>
          </a:p>
        </p:txBody>
      </p:sp>
      <p:pic>
        <p:nvPicPr>
          <p:cNvPr id="7170" name="Picture 2" descr="http://www.kuzrab.ru/upload/medialibrary/1cf/g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386364" cy="435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149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с ВИЧ в Российской Федерации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747073" cy="495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39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делает ВИЧ когда попадает в организм?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63662"/>
            <a:ext cx="7620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371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делает ВИЧ когда попадает в организм?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064896" cy="517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717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Количество CD4 лимфоцитов и копий РНК вируса в крови больного с момента инфицирования до терминальной </a:t>
            </a:r>
            <a:r>
              <a:rPr lang="ru-RU" dirty="0" smtClean="0"/>
              <a:t>стадии</a:t>
            </a:r>
            <a:endParaRPr lang="ru-RU" dirty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08912" cy="460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09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510"/>
            <a:ext cx="8208911" cy="65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990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56" y="1219200"/>
            <a:ext cx="7405687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62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ВИЧ и СПИД?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2578845"/>
          </a:xfrm>
        </p:spPr>
        <p:txBody>
          <a:bodyPr>
            <a:normAutofit/>
          </a:bodyPr>
          <a:lstStyle/>
          <a:p>
            <a:r>
              <a:rPr lang="ru-RU" sz="3200" b="1" dirty="0"/>
              <a:t>ВИЧ</a:t>
            </a:r>
            <a:r>
              <a:rPr lang="ru-RU" b="1" dirty="0"/>
              <a:t> </a:t>
            </a:r>
            <a:r>
              <a:rPr lang="ru-RU" dirty="0"/>
              <a:t>— вирус иммунодефицита человека, вызывающий вирусное заболевание — </a:t>
            </a:r>
            <a:r>
              <a:rPr lang="ru-RU" b="1" dirty="0"/>
              <a:t>ВИЧ-инфекцию</a:t>
            </a:r>
            <a:r>
              <a:rPr lang="ru-RU" dirty="0"/>
              <a:t>, последняя стадия, которой известна как синдром приобретённого иммунодефицита </a:t>
            </a:r>
            <a:r>
              <a:rPr lang="ru-RU" b="1" dirty="0"/>
              <a:t>(СПИД</a:t>
            </a:r>
            <a:r>
              <a:rPr lang="ru-RU" dirty="0"/>
              <a:t>) — в отличие от врождённого иммунодефицита.</a:t>
            </a:r>
          </a:p>
        </p:txBody>
      </p:sp>
      <p:pic>
        <p:nvPicPr>
          <p:cNvPr id="1026" name="Picture 2" descr="https://fs00.infourok.ru/images/doc/274/279368/1/hello_html_m3601a8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941765" cy="275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682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ВИЧ в биологии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762872" cy="50181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Вирус иммунодефицита человека относят к семейству </a:t>
            </a:r>
            <a:r>
              <a:rPr lang="ru-RU" b="1" dirty="0" err="1"/>
              <a:t>ретровирусов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Retroviridae</a:t>
            </a:r>
            <a:r>
              <a:rPr lang="ru-RU" dirty="0"/>
              <a:t>), роду </a:t>
            </a:r>
            <a:r>
              <a:rPr lang="ru-RU" b="1" dirty="0" err="1"/>
              <a:t>лентивирусов</a:t>
            </a:r>
            <a:r>
              <a:rPr lang="ru-RU" dirty="0"/>
              <a:t> (</a:t>
            </a:r>
            <a:r>
              <a:rPr lang="ru-RU" dirty="0" err="1"/>
              <a:t>Lentivirus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Название </a:t>
            </a:r>
            <a:r>
              <a:rPr lang="ru-RU" dirty="0" err="1"/>
              <a:t>Lentivirus</a:t>
            </a:r>
            <a:r>
              <a:rPr lang="ru-RU" dirty="0"/>
              <a:t> происходит от латинского слова </a:t>
            </a:r>
            <a:r>
              <a:rPr lang="ru-RU" dirty="0" err="1"/>
              <a:t>lente</a:t>
            </a:r>
            <a:r>
              <a:rPr lang="ru-RU" dirty="0"/>
              <a:t> — медленный. </a:t>
            </a:r>
            <a:endParaRPr lang="ru-RU" dirty="0" smtClean="0"/>
          </a:p>
          <a:p>
            <a:r>
              <a:rPr lang="ru-RU" dirty="0" smtClean="0"/>
              <a:t>Такое </a:t>
            </a:r>
            <a:r>
              <a:rPr lang="ru-RU" dirty="0"/>
              <a:t>название отражает одну из особенностей вирусов этой группы, а именно — </a:t>
            </a:r>
            <a:r>
              <a:rPr lang="ru-RU" b="1" dirty="0"/>
              <a:t>медленную и неодинаковую скорость</a:t>
            </a:r>
            <a:r>
              <a:rPr lang="ru-RU" dirty="0"/>
              <a:t> развития инфекционного процесса в </a:t>
            </a:r>
            <a:r>
              <a:rPr lang="ru-RU" dirty="0" err="1"/>
              <a:t>макроорганизме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 err="1"/>
              <a:t>лентивирусов</a:t>
            </a:r>
            <a:r>
              <a:rPr lang="ru-RU" dirty="0"/>
              <a:t> также характерен </a:t>
            </a:r>
            <a:r>
              <a:rPr lang="ru-RU" b="1" dirty="0"/>
              <a:t>длительный инкубационный период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33888" y="1196752"/>
            <a:ext cx="36724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Научная классификация</a:t>
            </a:r>
          </a:p>
          <a:p>
            <a:r>
              <a:rPr lang="ru-RU" dirty="0" err="1"/>
              <a:t>Надцарство</a:t>
            </a:r>
            <a:r>
              <a:rPr lang="ru-RU" dirty="0"/>
              <a:t>: Вирусы (неклеточные)</a:t>
            </a:r>
          </a:p>
          <a:p>
            <a:r>
              <a:rPr lang="ru-RU" dirty="0"/>
              <a:t>Царство: Вирусы</a:t>
            </a:r>
          </a:p>
          <a:p>
            <a:r>
              <a:rPr lang="ru-RU" dirty="0"/>
              <a:t>Группа: </a:t>
            </a:r>
            <a:r>
              <a:rPr lang="ru-RU" dirty="0" err="1"/>
              <a:t>ssRNA</a:t>
            </a:r>
            <a:r>
              <a:rPr lang="ru-RU" dirty="0"/>
              <a:t>-RT</a:t>
            </a:r>
          </a:p>
          <a:p>
            <a:r>
              <a:rPr lang="ru-RU" dirty="0" smtClean="0"/>
              <a:t>Семейство: </a:t>
            </a:r>
            <a:r>
              <a:rPr lang="ru-RU" dirty="0" err="1" smtClean="0"/>
              <a:t>Ретровирусы</a:t>
            </a:r>
            <a:endParaRPr lang="ru-RU" dirty="0"/>
          </a:p>
          <a:p>
            <a:r>
              <a:rPr lang="ru-RU" dirty="0"/>
              <a:t>Род: </a:t>
            </a:r>
            <a:r>
              <a:rPr lang="ru-RU" dirty="0" err="1"/>
              <a:t>Lentivirus</a:t>
            </a:r>
            <a:endParaRPr lang="ru-RU" dirty="0"/>
          </a:p>
          <a:p>
            <a:r>
              <a:rPr lang="ru-RU" dirty="0"/>
              <a:t>Латинское название: </a:t>
            </a:r>
            <a:r>
              <a:rPr lang="ru-RU" dirty="0" err="1"/>
              <a:t>Lentivirus</a:t>
            </a:r>
            <a:endParaRPr lang="ru-RU" dirty="0"/>
          </a:p>
          <a:p>
            <a:r>
              <a:rPr lang="ru-RU" dirty="0"/>
              <a:t>Виды: </a:t>
            </a:r>
            <a:endParaRPr lang="ru-RU" dirty="0" smtClean="0"/>
          </a:p>
          <a:p>
            <a:r>
              <a:rPr lang="ru-RU" dirty="0" smtClean="0"/>
              <a:t>Вирус </a:t>
            </a:r>
            <a:r>
              <a:rPr lang="ru-RU" dirty="0"/>
              <a:t>иммунодефицита человека </a:t>
            </a:r>
            <a:r>
              <a:rPr lang="ru-RU" dirty="0" smtClean="0"/>
              <a:t>1</a:t>
            </a:r>
          </a:p>
          <a:p>
            <a:r>
              <a:rPr lang="ru-RU" dirty="0" smtClean="0"/>
              <a:t>Вирус </a:t>
            </a:r>
            <a:r>
              <a:rPr lang="ru-RU" dirty="0"/>
              <a:t>иммунодефицита человека 2</a:t>
            </a:r>
          </a:p>
        </p:txBody>
      </p:sp>
      <p:pic>
        <p:nvPicPr>
          <p:cNvPr id="2050" name="Picture 2" descr="http://moikompas.ru/img/compas/2009-02-15/netesov/50404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367" y="4059073"/>
            <a:ext cx="24574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85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устроен ВИЧ?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258816" cy="50901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Вирионы ВИЧ имеют вид сферических частиц, диаметр которых составляет около </a:t>
            </a:r>
            <a:r>
              <a:rPr lang="ru-RU" b="1" dirty="0"/>
              <a:t>100—120</a:t>
            </a:r>
            <a:r>
              <a:rPr lang="ru-RU" dirty="0"/>
              <a:t> нанометров. Это приблизительно в 60 раз меньше диаметра эритроцита</a:t>
            </a:r>
            <a:r>
              <a:rPr lang="ru-RU" dirty="0" smtClean="0"/>
              <a:t>.</a:t>
            </a:r>
          </a:p>
          <a:p>
            <a:r>
              <a:rPr lang="ru-RU" dirty="0" err="1"/>
              <a:t>Капсид</a:t>
            </a:r>
            <a:r>
              <a:rPr lang="ru-RU" dirty="0"/>
              <a:t> зрелого вириона имеет форму </a:t>
            </a:r>
            <a:r>
              <a:rPr lang="ru-RU" b="1" dirty="0"/>
              <a:t>усеченного конус</a:t>
            </a:r>
            <a:r>
              <a:rPr lang="ru-RU" dirty="0"/>
              <a:t>а. Иногда встречаются «многоядерные» вирионы, содержащие 2 или более </a:t>
            </a:r>
            <a:r>
              <a:rPr lang="ru-RU" dirty="0" err="1"/>
              <a:t>нуклеоидов</a:t>
            </a:r>
            <a:r>
              <a:rPr lang="ru-RU" dirty="0"/>
              <a:t>.</a:t>
            </a:r>
          </a:p>
          <a:p>
            <a:r>
              <a:rPr lang="ru-RU" dirty="0"/>
              <a:t>В состав зрелых вирионов входит несколько тысяч </a:t>
            </a:r>
            <a:r>
              <a:rPr lang="ru-RU" b="1" dirty="0"/>
              <a:t>белковых </a:t>
            </a:r>
            <a:r>
              <a:rPr lang="ru-RU" dirty="0"/>
              <a:t>молекул различных типов.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38022" y="5373216"/>
            <a:ext cx="246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Строение вириона ВИЧ</a:t>
            </a:r>
          </a:p>
        </p:txBody>
      </p:sp>
      <p:pic>
        <p:nvPicPr>
          <p:cNvPr id="3077" name="Picture 5" descr="http://konspekta.net/allrefs/baza1/22394351526.files/image04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662" y="1772816"/>
            <a:ext cx="414445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499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устроен геном ВИЧ?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74840" cy="5018112"/>
          </a:xfrm>
        </p:spPr>
        <p:txBody>
          <a:bodyPr/>
          <a:lstStyle/>
          <a:p>
            <a:r>
              <a:rPr lang="ru-RU" dirty="0"/>
              <a:t>В центре вириона располагается геном вируса, представленный </a:t>
            </a:r>
            <a:r>
              <a:rPr lang="ru-RU" b="1" dirty="0"/>
              <a:t>двумя</a:t>
            </a:r>
            <a:r>
              <a:rPr lang="ru-RU" dirty="0"/>
              <a:t> нитями РНК, внутренними протеинами p7 и p9, а также ферментами — </a:t>
            </a:r>
            <a:r>
              <a:rPr lang="ru-RU" b="1" dirty="0"/>
              <a:t>обратной транскриптазой</a:t>
            </a:r>
            <a:r>
              <a:rPr lang="ru-RU" dirty="0"/>
              <a:t> (ревертазой), протеазой, </a:t>
            </a:r>
            <a:r>
              <a:rPr lang="ru-RU" dirty="0" err="1"/>
              <a:t>РНКазой</a:t>
            </a:r>
            <a:r>
              <a:rPr lang="ru-RU" dirty="0"/>
              <a:t> и </a:t>
            </a:r>
            <a:r>
              <a:rPr lang="ru-RU" dirty="0" err="1"/>
              <a:t>интегразой</a:t>
            </a:r>
            <a:r>
              <a:rPr lang="ru-RU" dirty="0"/>
              <a:t> (</a:t>
            </a:r>
            <a:r>
              <a:rPr lang="ru-RU" dirty="0" err="1"/>
              <a:t>эндонуклеазой</a:t>
            </a:r>
            <a:r>
              <a:rPr lang="ru-RU" dirty="0"/>
              <a:t>).</a:t>
            </a:r>
          </a:p>
        </p:txBody>
      </p:sp>
      <p:pic>
        <p:nvPicPr>
          <p:cNvPr id="4098" name="Picture 2" descr="http://dic.academic.ru/pictures/wiki/files/51/4f811df2d224b765807a91da13e089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19189"/>
            <a:ext cx="382196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71612" y="3065502"/>
            <a:ext cx="1230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Геном ВИЧ</a:t>
            </a:r>
          </a:p>
        </p:txBody>
      </p:sp>
    </p:spTree>
    <p:extLst>
      <p:ext uri="{BB962C8B-B14F-4D97-AF65-F5344CB8AC3E}">
        <p14:creationId xmlns:p14="http://schemas.microsoft.com/office/powerpoint/2010/main" val="348987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устроен геном ВИЧ?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199"/>
            <a:ext cx="8507288" cy="338931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Геном окружает внутренняя белковая оболочка. В состав внутренней оболочки </a:t>
            </a:r>
            <a:r>
              <a:rPr lang="ru-RU" b="1" dirty="0"/>
              <a:t>ВИЧ-1</a:t>
            </a:r>
            <a:r>
              <a:rPr lang="ru-RU" dirty="0"/>
              <a:t> входят протеины </a:t>
            </a:r>
            <a:r>
              <a:rPr lang="ru-RU" b="1" dirty="0"/>
              <a:t>p17, p24 и p55</a:t>
            </a:r>
            <a:r>
              <a:rPr lang="ru-RU" dirty="0"/>
              <a:t>. Протеины </a:t>
            </a:r>
            <a:r>
              <a:rPr lang="ru-RU" b="1" dirty="0"/>
              <a:t>p16, p25 и p56 </a:t>
            </a:r>
            <a:r>
              <a:rPr lang="ru-RU" dirty="0"/>
              <a:t>образуют внутреннюю оболочку </a:t>
            </a:r>
            <a:r>
              <a:rPr lang="ru-RU" b="1" dirty="0"/>
              <a:t>ВИЧ-2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Наружная </a:t>
            </a:r>
            <a:r>
              <a:rPr lang="ru-RU" dirty="0"/>
              <a:t>липидная оболочка ВИЧ-1 пронизана гликопротеином </a:t>
            </a:r>
            <a:r>
              <a:rPr lang="ru-RU" b="1" dirty="0"/>
              <a:t>gp160</a:t>
            </a:r>
            <a:r>
              <a:rPr lang="ru-RU" dirty="0"/>
              <a:t>, состоящим из трансмембранного </a:t>
            </a:r>
            <a:r>
              <a:rPr lang="ru-RU" b="1" dirty="0"/>
              <a:t>(gp41) </a:t>
            </a:r>
            <a:r>
              <a:rPr lang="ru-RU" dirty="0"/>
              <a:t>и </a:t>
            </a:r>
            <a:r>
              <a:rPr lang="ru-RU" dirty="0" err="1"/>
              <a:t>высокоиммуногенного</a:t>
            </a:r>
            <a:r>
              <a:rPr lang="ru-RU" dirty="0"/>
              <a:t> </a:t>
            </a:r>
            <a:r>
              <a:rPr lang="ru-RU" b="1" dirty="0"/>
              <a:t>(gp120) </a:t>
            </a:r>
            <a:r>
              <a:rPr lang="ru-RU" dirty="0"/>
              <a:t>фрагмента. Оболочечные белки gр41 и gр120 соединены </a:t>
            </a:r>
            <a:r>
              <a:rPr lang="ru-RU" dirty="0" err="1"/>
              <a:t>нековалентной</a:t>
            </a:r>
            <a:r>
              <a:rPr lang="ru-RU" dirty="0"/>
              <a:t> связью и формируют на поверхности вириона отростки, </a:t>
            </a:r>
            <a:r>
              <a:rPr lang="ru-RU" b="1" dirty="0"/>
              <a:t>обеспечивающие</a:t>
            </a:r>
            <a:r>
              <a:rPr lang="ru-RU" dirty="0"/>
              <a:t> присоединение ВИЧ к рецепторам клеток-мишеней человека.</a:t>
            </a: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1020763" y="4608513"/>
            <a:ext cx="7648575" cy="1323975"/>
            <a:chOff x="643" y="2903"/>
            <a:chExt cx="4818" cy="834"/>
          </a:xfrm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643" y="2903"/>
              <a:ext cx="4818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" y="2903"/>
              <a:ext cx="4824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380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Устойчивость </a:t>
            </a:r>
            <a:r>
              <a:rPr lang="ru-RU" dirty="0" smtClean="0"/>
              <a:t>ВИЧ в </a:t>
            </a:r>
            <a:r>
              <a:rPr lang="ru-RU" dirty="0"/>
              <a:t>окружающей среде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91264" cy="523413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естественных условиях ВИЧ (в высушенном состоянии) сохраняет активность в течение нескольких часов; в жидкостях, содержащих большое количество вирусных частиц, таких, как кровь и </a:t>
            </a:r>
            <a:r>
              <a:rPr lang="ru-RU" dirty="0" err="1"/>
              <a:t>эякулят</a:t>
            </a:r>
            <a:r>
              <a:rPr lang="ru-RU" dirty="0"/>
              <a:t>, — в течение нескольких дней.</a:t>
            </a:r>
          </a:p>
          <a:p>
            <a:r>
              <a:rPr lang="ru-RU" dirty="0"/>
              <a:t>В замороженной сыворотке крови активность вируса определяют на протяжении нескольких лет.</a:t>
            </a:r>
          </a:p>
          <a:p>
            <a:r>
              <a:rPr lang="ru-RU" dirty="0"/>
              <a:t>Нагревание до 56 °C в течение 30 мин приводит к снижению инфекционного титра вируса в 100 раз. При более высокой температуре (70–80 °C) вирус погибает через 10 мин. При обработке вирионов 70% раствором этилового спирта в течение минуты происходит их </a:t>
            </a:r>
            <a:r>
              <a:rPr lang="ru-RU" dirty="0" err="1"/>
              <a:t>инактивация</a:t>
            </a:r>
            <a:r>
              <a:rPr lang="ru-RU" dirty="0"/>
              <a:t>. При воздействии 0,5% раствора гипохлорита натрия, 1% раствора </a:t>
            </a:r>
            <a:r>
              <a:rPr lang="ru-RU" dirty="0" err="1"/>
              <a:t>глутаральдегида</a:t>
            </a:r>
            <a:r>
              <a:rPr lang="ru-RU" dirty="0"/>
              <a:t>, 6% раствора пероксида водорода, 5% раствора лизола, эфира или ацетона также отмечают гибель вирусных частиц. ВИЧ относительно мало чувствителен к ультрафиолетовому облучению и ионизирующей радиации.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599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заражает ВИЧ?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Источник ВИЧ-инфекции — </a:t>
            </a:r>
            <a:r>
              <a:rPr lang="ru-RU" b="1" dirty="0"/>
              <a:t>ВИЧ-инфицированные люди</a:t>
            </a:r>
            <a:r>
              <a:rPr lang="ru-RU" dirty="0"/>
              <a:t>, находящиеся на </a:t>
            </a:r>
            <a:r>
              <a:rPr lang="ru-RU" b="1" dirty="0"/>
              <a:t>любой </a:t>
            </a:r>
            <a:r>
              <a:rPr lang="ru-RU" dirty="0"/>
              <a:t>стадии заболевания, независимо от наличия или отсутствия клинических проявлений болезни, в том числе в период инкубации.</a:t>
            </a:r>
          </a:p>
        </p:txBody>
      </p:sp>
    </p:spTree>
    <p:extLst>
      <p:ext uri="{BB962C8B-B14F-4D97-AF65-F5344CB8AC3E}">
        <p14:creationId xmlns:p14="http://schemas.microsoft.com/office/powerpoint/2010/main" val="1228569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может произойти заражение ВИЧ?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186808" cy="5090120"/>
          </a:xfrm>
        </p:spPr>
        <p:txBody>
          <a:bodyPr>
            <a:normAutofit/>
          </a:bodyPr>
          <a:lstStyle/>
          <a:p>
            <a:r>
              <a:rPr lang="ru-RU" dirty="0"/>
              <a:t>Основной механизм передачи инфекции — </a:t>
            </a:r>
            <a:r>
              <a:rPr lang="ru-RU" b="1" dirty="0"/>
              <a:t>контактный.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Существуют </a:t>
            </a:r>
            <a:r>
              <a:rPr lang="ru-RU" b="1" dirty="0" smtClean="0"/>
              <a:t>естественные</a:t>
            </a:r>
            <a:r>
              <a:rPr lang="ru-RU" dirty="0" smtClean="0"/>
              <a:t>, способствующие сохранению ВИЧ-инфекции в природе, и </a:t>
            </a:r>
            <a:r>
              <a:rPr lang="ru-RU" b="1" dirty="0" smtClean="0"/>
              <a:t>искусственные</a:t>
            </a:r>
            <a:r>
              <a:rPr lang="ru-RU" dirty="0" smtClean="0"/>
              <a:t> пути передачи. </a:t>
            </a:r>
            <a:endParaRPr lang="ru-RU" dirty="0"/>
          </a:p>
        </p:txBody>
      </p:sp>
      <p:pic>
        <p:nvPicPr>
          <p:cNvPr id="6146" name="Picture 2" descr="http://medportal.by/wp-content/uploads/2016/02/VICH-peredayots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5039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806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</TotalTime>
  <Words>597</Words>
  <Application>Microsoft Office PowerPoint</Application>
  <PresentationFormat>Экран (4:3)</PresentationFormat>
  <Paragraphs>47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Биологические аспекты вируса иммунодефицита человека</vt:lpstr>
      <vt:lpstr>Что такое ВИЧ и СПИД?</vt:lpstr>
      <vt:lpstr>Место ВИЧ в биологии</vt:lpstr>
      <vt:lpstr>Как устроен ВИЧ?</vt:lpstr>
      <vt:lpstr>Как устроен геном ВИЧ?</vt:lpstr>
      <vt:lpstr>Как устроен геном ВИЧ?</vt:lpstr>
      <vt:lpstr>Устойчивость ВИЧ в окружающей среде</vt:lpstr>
      <vt:lpstr>Кто заражает ВИЧ?</vt:lpstr>
      <vt:lpstr>Как может произойти заражение ВИЧ?</vt:lpstr>
      <vt:lpstr>Ситуация с ВИЧ в мире</vt:lpstr>
      <vt:lpstr>Ситуация с ВИЧ в Российской Федерации</vt:lpstr>
      <vt:lpstr>Что делает ВИЧ когда попадает в организм?</vt:lpstr>
      <vt:lpstr>Что делает ВИЧ когда попадает в организм?</vt:lpstr>
      <vt:lpstr>Количество CD4 лимфоцитов и копий РНК вируса в крови больного с момента инфицирования до терминальной стадии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аспекты вируса иммунодефицита человека</dc:title>
  <cp:lastModifiedBy>admin</cp:lastModifiedBy>
  <cp:revision>8</cp:revision>
  <dcterms:modified xsi:type="dcterms:W3CDTF">2016-11-21T09:29:31Z</dcterms:modified>
</cp:coreProperties>
</file>