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3" r:id="rId5"/>
    <p:sldId id="264" r:id="rId6"/>
    <p:sldId id="265" r:id="rId7"/>
    <p:sldId id="266" r:id="rId8"/>
    <p:sldId id="259" r:id="rId9"/>
    <p:sldId id="267" r:id="rId10"/>
    <p:sldId id="260" r:id="rId11"/>
    <p:sldId id="268" r:id="rId12"/>
    <p:sldId id="262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380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orizon.png"/>
          <p:cNvPicPr>
            <a:picLocks noChangeAspect="1"/>
          </p:cNvPicPr>
          <p:nvPr/>
        </p:nvPicPr>
        <p:blipFill>
          <a:blip r:embed="rId2" cstate="print"/>
          <a:srcRect t="33333"/>
          <a:stretch>
            <a:fillRect/>
          </a:stretch>
        </p:blipFill>
        <p:spPr>
          <a:xfrm>
            <a:off x="0" y="0"/>
            <a:ext cx="9144000" cy="4572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D8C8DD-5620-4780-BBD2-ED4F4980AA8B}" type="datetimeFigureOut">
              <a:rPr lang="ru-RU" smtClean="0"/>
              <a:t>20.10.2016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9B1AE-848A-4616-BEC8-97C2B912BDF7}" type="slidenum">
              <a:rPr lang="ru-RU" smtClean="0"/>
              <a:t>‹#›</a:t>
            </a:fld>
            <a:endParaRPr lang="ru-R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92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7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007888"/>
            <a:ext cx="7772400" cy="1470025"/>
          </a:xfrm>
        </p:spPr>
        <p:txBody>
          <a:bodyPr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D8C8DD-5620-4780-BBD2-ED4F4980AA8B}" type="datetimeFigureOut">
              <a:rPr lang="ru-RU" smtClean="0"/>
              <a:t>20.10.2016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9B1AE-848A-4616-BEC8-97C2B912BDF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D8C8DD-5620-4780-BBD2-ED4F4980AA8B}" type="datetimeFigureOut">
              <a:rPr lang="ru-RU" smtClean="0"/>
              <a:t>20.10.2016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9B1AE-848A-4616-BEC8-97C2B912BDF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D8C8DD-5620-4780-BBD2-ED4F4980AA8B}" type="datetimeFigureOut">
              <a:rPr lang="ru-RU" smtClean="0"/>
              <a:t>20.10.2016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9B1AE-848A-4616-BEC8-97C2B912BDF7}" type="slidenum">
              <a:rPr lang="ru-RU" smtClean="0"/>
              <a:t>‹#›</a:t>
            </a:fld>
            <a:endParaRPr lang="ru-RU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79248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4962525"/>
            <a:ext cx="7885113" cy="1362075"/>
          </a:xfrm>
        </p:spPr>
        <p:txBody>
          <a:bodyPr anchor="t"/>
          <a:lstStyle>
            <a:lvl1pPr algn="l">
              <a:defRPr sz="3200" b="0" i="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3462338"/>
            <a:ext cx="7885113" cy="1500187"/>
          </a:xfrm>
        </p:spPr>
        <p:txBody>
          <a:bodyPr anchor="b">
            <a:normAutofit/>
          </a:bodyPr>
          <a:lstStyle>
            <a:lvl1pPr marL="0" indent="0">
              <a:buNone/>
              <a:defRPr sz="1700" baseline="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D8C8DD-5620-4780-BBD2-ED4F4980AA8B}" type="datetimeFigureOut">
              <a:rPr lang="ru-RU" smtClean="0"/>
              <a:t>20.10.2016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9B1AE-848A-4616-BEC8-97C2B912BDF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3733800" cy="4114800"/>
          </a:xfrm>
        </p:spPr>
        <p:txBody>
          <a:bodyPr/>
          <a:lstStyle>
            <a:lvl5pPr>
              <a:defRPr/>
            </a:lvl5pPr>
            <a:lvl6pPr>
              <a:buClr>
                <a:schemeClr val="tx2"/>
              </a:buClr>
              <a:buFont typeface="Arial" pitchFamily="34" charset="0"/>
              <a:buChar char="•"/>
              <a:defRPr/>
            </a:lvl6pPr>
            <a:lvl7pPr>
              <a:buClr>
                <a:schemeClr val="tx2"/>
              </a:buClr>
              <a:buFont typeface="Arial" pitchFamily="34" charset="0"/>
              <a:buChar char="•"/>
              <a:defRPr/>
            </a:lvl7pPr>
            <a:lvl8pPr>
              <a:buClr>
                <a:schemeClr val="tx2"/>
              </a:buClr>
              <a:buFont typeface="Arial" pitchFamily="34" charset="0"/>
              <a:buChar char="•"/>
              <a:defRPr/>
            </a:lvl8pPr>
            <a:lvl9pPr>
              <a:buClr>
                <a:schemeClr val="tx2"/>
              </a:buClr>
              <a:buFont typeface="Arial" pitchFamily="34" charset="0"/>
              <a:buChar char="•"/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800600" y="1600200"/>
            <a:ext cx="3733800" cy="41148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D8C8DD-5620-4780-BBD2-ED4F4980AA8B}" type="datetimeFigureOut">
              <a:rPr lang="ru-RU" smtClean="0"/>
              <a:t>20.10.2016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9B1AE-848A-4616-BEC8-97C2B912BDF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800600" y="2209800"/>
            <a:ext cx="3733800" cy="35052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609600" y="2209800"/>
            <a:ext cx="3733800" cy="35052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199"/>
            <a:ext cx="3733800" cy="574675"/>
          </a:xfrm>
        </p:spPr>
        <p:txBody>
          <a:bodyPr anchor="b">
            <a:normAutofit/>
          </a:bodyPr>
          <a:lstStyle>
            <a:lvl1pPr marL="0" indent="0">
              <a:buNone/>
              <a:defRPr sz="1700" b="0" i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00600" y="1600199"/>
            <a:ext cx="3733800" cy="574675"/>
          </a:xfrm>
        </p:spPr>
        <p:txBody>
          <a:bodyPr anchor="b">
            <a:normAutofit/>
          </a:bodyPr>
          <a:lstStyle>
            <a:lvl1pPr marL="0" indent="0">
              <a:buNone/>
              <a:defRPr sz="1700" b="0" i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D8C8DD-5620-4780-BBD2-ED4F4980AA8B}" type="datetimeFigureOut">
              <a:rPr lang="ru-RU" smtClean="0"/>
              <a:t>20.10.2016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9B1AE-848A-4616-BEC8-97C2B912BDF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D8C8DD-5620-4780-BBD2-ED4F4980AA8B}" type="datetimeFigureOut">
              <a:rPr lang="ru-RU" smtClean="0"/>
              <a:t>20.10.2016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9B1AE-848A-4616-BEC8-97C2B912BDF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D8C8DD-5620-4780-BBD2-ED4F4980AA8B}" type="datetimeFigureOut">
              <a:rPr lang="ru-RU" smtClean="0"/>
              <a:t>20.10.2016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9B1AE-848A-4616-BEC8-97C2B912BDF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962400" y="1447800"/>
            <a:ext cx="4648200" cy="4267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1447800"/>
            <a:ext cx="2971800" cy="1097280"/>
          </a:xfrm>
        </p:spPr>
        <p:txBody>
          <a:bodyPr anchor="b"/>
          <a:lstStyle>
            <a:lvl1pPr algn="l">
              <a:defRPr sz="18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12648" y="2547891"/>
            <a:ext cx="2971800" cy="3167109"/>
          </a:xfrm>
        </p:spPr>
        <p:txBody>
          <a:bodyPr tIns="9144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D8C8DD-5620-4780-BBD2-ED4F4980AA8B}" type="datetimeFigureOut">
              <a:rPr lang="ru-RU" smtClean="0"/>
              <a:t>20.10.2016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9B1AE-848A-4616-BEC8-97C2B912BDF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orizon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447800"/>
            <a:ext cx="2971800" cy="1097280"/>
          </a:xfrm>
        </p:spPr>
        <p:txBody>
          <a:bodyPr anchor="b"/>
          <a:lstStyle>
            <a:lvl1pPr algn="l">
              <a:defRPr sz="18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657344" y="1447800"/>
            <a:ext cx="3419856" cy="3474720"/>
          </a:xfrm>
          <a:custGeom>
            <a:avLst/>
            <a:gdLst>
              <a:gd name="connsiteX0" fmla="*/ 0 w 3419856"/>
              <a:gd name="connsiteY0" fmla="*/ 74450 h 3429000"/>
              <a:gd name="connsiteX1" fmla="*/ 21806 w 3419856"/>
              <a:gd name="connsiteY1" fmla="*/ 21806 h 3429000"/>
              <a:gd name="connsiteX2" fmla="*/ 74450 w 3419856"/>
              <a:gd name="connsiteY2" fmla="*/ 0 h 3429000"/>
              <a:gd name="connsiteX3" fmla="*/ 3345406 w 3419856"/>
              <a:gd name="connsiteY3" fmla="*/ 0 h 3429000"/>
              <a:gd name="connsiteX4" fmla="*/ 3398050 w 3419856"/>
              <a:gd name="connsiteY4" fmla="*/ 21806 h 3429000"/>
              <a:gd name="connsiteX5" fmla="*/ 3419856 w 3419856"/>
              <a:gd name="connsiteY5" fmla="*/ 74450 h 3429000"/>
              <a:gd name="connsiteX6" fmla="*/ 3419856 w 3419856"/>
              <a:gd name="connsiteY6" fmla="*/ 3354550 h 3429000"/>
              <a:gd name="connsiteX7" fmla="*/ 3398050 w 3419856"/>
              <a:gd name="connsiteY7" fmla="*/ 3407194 h 3429000"/>
              <a:gd name="connsiteX8" fmla="*/ 3345406 w 3419856"/>
              <a:gd name="connsiteY8" fmla="*/ 3429000 h 3429000"/>
              <a:gd name="connsiteX9" fmla="*/ 74450 w 3419856"/>
              <a:gd name="connsiteY9" fmla="*/ 3429000 h 3429000"/>
              <a:gd name="connsiteX10" fmla="*/ 21806 w 3419856"/>
              <a:gd name="connsiteY10" fmla="*/ 3407194 h 3429000"/>
              <a:gd name="connsiteX11" fmla="*/ 0 w 3419856"/>
              <a:gd name="connsiteY11" fmla="*/ 3354550 h 3429000"/>
              <a:gd name="connsiteX12" fmla="*/ 0 w 3419856"/>
              <a:gd name="connsiteY12" fmla="*/ 74450 h 3429000"/>
              <a:gd name="connsiteX0" fmla="*/ 0 w 3419856"/>
              <a:gd name="connsiteY0" fmla="*/ 74450 h 3429000"/>
              <a:gd name="connsiteX1" fmla="*/ 21806 w 3419856"/>
              <a:gd name="connsiteY1" fmla="*/ 21806 h 3429000"/>
              <a:gd name="connsiteX2" fmla="*/ 74450 w 3419856"/>
              <a:gd name="connsiteY2" fmla="*/ 0 h 3429000"/>
              <a:gd name="connsiteX3" fmla="*/ 3345406 w 3419856"/>
              <a:gd name="connsiteY3" fmla="*/ 0 h 3429000"/>
              <a:gd name="connsiteX4" fmla="*/ 3398050 w 3419856"/>
              <a:gd name="connsiteY4" fmla="*/ 21806 h 3429000"/>
              <a:gd name="connsiteX5" fmla="*/ 3419856 w 3419856"/>
              <a:gd name="connsiteY5" fmla="*/ 74450 h 3429000"/>
              <a:gd name="connsiteX6" fmla="*/ 3419856 w 3419856"/>
              <a:gd name="connsiteY6" fmla="*/ 3354550 h 3429000"/>
              <a:gd name="connsiteX7" fmla="*/ 3398050 w 3419856"/>
              <a:gd name="connsiteY7" fmla="*/ 3407194 h 3429000"/>
              <a:gd name="connsiteX8" fmla="*/ 3345406 w 3419856"/>
              <a:gd name="connsiteY8" fmla="*/ 3429000 h 3429000"/>
              <a:gd name="connsiteX9" fmla="*/ 21806 w 3419856"/>
              <a:gd name="connsiteY9" fmla="*/ 3407194 h 3429000"/>
              <a:gd name="connsiteX10" fmla="*/ 0 w 3419856"/>
              <a:gd name="connsiteY10" fmla="*/ 3354550 h 3429000"/>
              <a:gd name="connsiteX11" fmla="*/ 0 w 3419856"/>
              <a:gd name="connsiteY11" fmla="*/ 74450 h 3429000"/>
              <a:gd name="connsiteX0" fmla="*/ 0 w 3964392"/>
              <a:gd name="connsiteY0" fmla="*/ 74450 h 3415968"/>
              <a:gd name="connsiteX1" fmla="*/ 21806 w 3964392"/>
              <a:gd name="connsiteY1" fmla="*/ 21806 h 3415968"/>
              <a:gd name="connsiteX2" fmla="*/ 74450 w 3964392"/>
              <a:gd name="connsiteY2" fmla="*/ 0 h 3415968"/>
              <a:gd name="connsiteX3" fmla="*/ 3345406 w 3964392"/>
              <a:gd name="connsiteY3" fmla="*/ 0 h 3415968"/>
              <a:gd name="connsiteX4" fmla="*/ 3398050 w 3964392"/>
              <a:gd name="connsiteY4" fmla="*/ 21806 h 3415968"/>
              <a:gd name="connsiteX5" fmla="*/ 3419856 w 3964392"/>
              <a:gd name="connsiteY5" fmla="*/ 74450 h 3415968"/>
              <a:gd name="connsiteX6" fmla="*/ 3419856 w 3964392"/>
              <a:gd name="connsiteY6" fmla="*/ 3354550 h 3415968"/>
              <a:gd name="connsiteX7" fmla="*/ 3398050 w 3964392"/>
              <a:gd name="connsiteY7" fmla="*/ 3407194 h 3415968"/>
              <a:gd name="connsiteX8" fmla="*/ 21806 w 3964392"/>
              <a:gd name="connsiteY8" fmla="*/ 3407194 h 3415968"/>
              <a:gd name="connsiteX9" fmla="*/ 0 w 3964392"/>
              <a:gd name="connsiteY9" fmla="*/ 3354550 h 3415968"/>
              <a:gd name="connsiteX10" fmla="*/ 0 w 3964392"/>
              <a:gd name="connsiteY10" fmla="*/ 74450 h 3415968"/>
              <a:gd name="connsiteX0" fmla="*/ 0 w 3964392"/>
              <a:gd name="connsiteY0" fmla="*/ 74450 h 3415968"/>
              <a:gd name="connsiteX1" fmla="*/ 21806 w 3964392"/>
              <a:gd name="connsiteY1" fmla="*/ 21806 h 3415968"/>
              <a:gd name="connsiteX2" fmla="*/ 74450 w 3964392"/>
              <a:gd name="connsiteY2" fmla="*/ 0 h 3415968"/>
              <a:gd name="connsiteX3" fmla="*/ 3345406 w 3964392"/>
              <a:gd name="connsiteY3" fmla="*/ 0 h 3415968"/>
              <a:gd name="connsiteX4" fmla="*/ 3398050 w 3964392"/>
              <a:gd name="connsiteY4" fmla="*/ 21806 h 3415968"/>
              <a:gd name="connsiteX5" fmla="*/ 3419856 w 3964392"/>
              <a:gd name="connsiteY5" fmla="*/ 74450 h 3415968"/>
              <a:gd name="connsiteX6" fmla="*/ 3419856 w 3964392"/>
              <a:gd name="connsiteY6" fmla="*/ 3354550 h 3415968"/>
              <a:gd name="connsiteX7" fmla="*/ 3398050 w 3964392"/>
              <a:gd name="connsiteY7" fmla="*/ 3407194 h 3415968"/>
              <a:gd name="connsiteX8" fmla="*/ 21806 w 3964392"/>
              <a:gd name="connsiteY8" fmla="*/ 3407194 h 3415968"/>
              <a:gd name="connsiteX9" fmla="*/ 0 w 3964392"/>
              <a:gd name="connsiteY9" fmla="*/ 3354550 h 3415968"/>
              <a:gd name="connsiteX10" fmla="*/ 0 w 3964392"/>
              <a:gd name="connsiteY10" fmla="*/ 74450 h 3415968"/>
              <a:gd name="connsiteX0" fmla="*/ 0 w 3968026"/>
              <a:gd name="connsiteY0" fmla="*/ 74450 h 3910007"/>
              <a:gd name="connsiteX1" fmla="*/ 21806 w 3968026"/>
              <a:gd name="connsiteY1" fmla="*/ 21806 h 3910007"/>
              <a:gd name="connsiteX2" fmla="*/ 74450 w 3968026"/>
              <a:gd name="connsiteY2" fmla="*/ 0 h 3910007"/>
              <a:gd name="connsiteX3" fmla="*/ 3345406 w 3968026"/>
              <a:gd name="connsiteY3" fmla="*/ 0 h 3910007"/>
              <a:gd name="connsiteX4" fmla="*/ 3398050 w 3968026"/>
              <a:gd name="connsiteY4" fmla="*/ 21806 h 3910007"/>
              <a:gd name="connsiteX5" fmla="*/ 3419856 w 3968026"/>
              <a:gd name="connsiteY5" fmla="*/ 74450 h 3910007"/>
              <a:gd name="connsiteX6" fmla="*/ 3419856 w 3968026"/>
              <a:gd name="connsiteY6" fmla="*/ 3354550 h 3910007"/>
              <a:gd name="connsiteX7" fmla="*/ 3398050 w 3968026"/>
              <a:gd name="connsiteY7" fmla="*/ 3407194 h 3910007"/>
              <a:gd name="connsiteX8" fmla="*/ 0 w 3968026"/>
              <a:gd name="connsiteY8" fmla="*/ 3354550 h 3910007"/>
              <a:gd name="connsiteX9" fmla="*/ 0 w 3968026"/>
              <a:gd name="connsiteY9" fmla="*/ 74450 h 3910007"/>
              <a:gd name="connsiteX0" fmla="*/ 0 w 3419856"/>
              <a:gd name="connsiteY0" fmla="*/ 74450 h 3901233"/>
              <a:gd name="connsiteX1" fmla="*/ 21806 w 3419856"/>
              <a:gd name="connsiteY1" fmla="*/ 21806 h 3901233"/>
              <a:gd name="connsiteX2" fmla="*/ 74450 w 3419856"/>
              <a:gd name="connsiteY2" fmla="*/ 0 h 3901233"/>
              <a:gd name="connsiteX3" fmla="*/ 3345406 w 3419856"/>
              <a:gd name="connsiteY3" fmla="*/ 0 h 3901233"/>
              <a:gd name="connsiteX4" fmla="*/ 3398050 w 3419856"/>
              <a:gd name="connsiteY4" fmla="*/ 21806 h 3901233"/>
              <a:gd name="connsiteX5" fmla="*/ 3419856 w 3419856"/>
              <a:gd name="connsiteY5" fmla="*/ 74450 h 3901233"/>
              <a:gd name="connsiteX6" fmla="*/ 3419856 w 3419856"/>
              <a:gd name="connsiteY6" fmla="*/ 3354550 h 3901233"/>
              <a:gd name="connsiteX7" fmla="*/ 0 w 3419856"/>
              <a:gd name="connsiteY7" fmla="*/ 3354550 h 3901233"/>
              <a:gd name="connsiteX8" fmla="*/ 0 w 3419856"/>
              <a:gd name="connsiteY8" fmla="*/ 74450 h 3901233"/>
              <a:gd name="connsiteX0" fmla="*/ 0 w 3419856"/>
              <a:gd name="connsiteY0" fmla="*/ 74450 h 3354550"/>
              <a:gd name="connsiteX1" fmla="*/ 21806 w 3419856"/>
              <a:gd name="connsiteY1" fmla="*/ 21806 h 3354550"/>
              <a:gd name="connsiteX2" fmla="*/ 74450 w 3419856"/>
              <a:gd name="connsiteY2" fmla="*/ 0 h 3354550"/>
              <a:gd name="connsiteX3" fmla="*/ 3345406 w 3419856"/>
              <a:gd name="connsiteY3" fmla="*/ 0 h 3354550"/>
              <a:gd name="connsiteX4" fmla="*/ 3398050 w 3419856"/>
              <a:gd name="connsiteY4" fmla="*/ 21806 h 3354550"/>
              <a:gd name="connsiteX5" fmla="*/ 3419856 w 3419856"/>
              <a:gd name="connsiteY5" fmla="*/ 74450 h 3354550"/>
              <a:gd name="connsiteX6" fmla="*/ 3419856 w 3419856"/>
              <a:gd name="connsiteY6" fmla="*/ 3354550 h 3354550"/>
              <a:gd name="connsiteX7" fmla="*/ 0 w 3419856"/>
              <a:gd name="connsiteY7" fmla="*/ 3354550 h 3354550"/>
              <a:gd name="connsiteX8" fmla="*/ 0 w 3419856"/>
              <a:gd name="connsiteY8" fmla="*/ 74450 h 3354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419856" h="3354550">
                <a:moveTo>
                  <a:pt x="0" y="74450"/>
                </a:moveTo>
                <a:cubicBezTo>
                  <a:pt x="0" y="54705"/>
                  <a:pt x="7844" y="35768"/>
                  <a:pt x="21806" y="21806"/>
                </a:cubicBezTo>
                <a:cubicBezTo>
                  <a:pt x="35768" y="7844"/>
                  <a:pt x="54705" y="0"/>
                  <a:pt x="74450" y="0"/>
                </a:cubicBezTo>
                <a:lnTo>
                  <a:pt x="3345406" y="0"/>
                </a:lnTo>
                <a:cubicBezTo>
                  <a:pt x="3365151" y="0"/>
                  <a:pt x="3384088" y="7844"/>
                  <a:pt x="3398050" y="21806"/>
                </a:cubicBezTo>
                <a:cubicBezTo>
                  <a:pt x="3412012" y="35768"/>
                  <a:pt x="3419856" y="54705"/>
                  <a:pt x="3419856" y="74450"/>
                </a:cubicBezTo>
                <a:lnTo>
                  <a:pt x="3419856" y="3354550"/>
                </a:lnTo>
                <a:lnTo>
                  <a:pt x="0" y="3354550"/>
                </a:lnTo>
                <a:lnTo>
                  <a:pt x="0" y="74450"/>
                </a:lnTo>
                <a:close/>
              </a:path>
            </a:pathLst>
          </a:custGeom>
        </p:spPr>
        <p:txBody>
          <a:bodyPr>
            <a:normAutofit/>
          </a:bodyPr>
          <a:lstStyle>
            <a:lvl1pPr marL="0" indent="0" algn="ctr">
              <a:buNone/>
              <a:defRPr sz="2000" baseline="0">
                <a:solidFill>
                  <a:schemeClr val="tx1">
                    <a:lumMod val="6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547890"/>
            <a:ext cx="2971800" cy="2405109"/>
          </a:xfrm>
        </p:spPr>
        <p:txBody>
          <a:bodyPr tIns="9144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D8C8DD-5620-4780-BBD2-ED4F4980AA8B}" type="datetimeFigureOut">
              <a:rPr lang="ru-RU" smtClean="0"/>
              <a:t>20.10.2016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9B1AE-848A-4616-BEC8-97C2B912BDF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orizon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0"/>
            <a:ext cx="7924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715000" y="6356350"/>
            <a:ext cx="1524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strike="noStrike" spc="60" baseline="0">
                <a:solidFill>
                  <a:schemeClr val="tx1"/>
                </a:solidFill>
              </a:defRPr>
            </a:lvl1pPr>
          </a:lstStyle>
          <a:p>
            <a:fld id="{89D8C8DD-5620-4780-BBD2-ED4F4980AA8B}" type="datetimeFigureOut">
              <a:rPr lang="ru-RU" smtClean="0"/>
              <a:t>20.10.2016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6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cap="all" spc="60" baseline="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43800" y="6356350"/>
            <a:ext cx="99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aseline="0">
                <a:solidFill>
                  <a:schemeClr val="tx1"/>
                </a:solidFill>
              </a:defRPr>
            </a:lvl1pPr>
          </a:lstStyle>
          <a:p>
            <a:fld id="{0939B1AE-848A-4616-BEC8-97C2B912BDF7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3000" kern="1200" cap="all" spc="50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04248" y="5949280"/>
            <a:ext cx="2339752" cy="895430"/>
          </a:xfrm>
        </p:spPr>
        <p:txBody>
          <a:bodyPr>
            <a:normAutofit/>
          </a:bodyPr>
          <a:lstStyle/>
          <a:p>
            <a:r>
              <a:rPr lang="ru-RU" dirty="0" smtClean="0"/>
              <a:t>Черкасов Даниил</a:t>
            </a:r>
          </a:p>
          <a:p>
            <a:r>
              <a:rPr lang="ru-RU" dirty="0" smtClean="0"/>
              <a:t>7 Б класс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1412776"/>
            <a:ext cx="7772400" cy="1470025"/>
          </a:xfrm>
        </p:spPr>
        <p:txBody>
          <a:bodyPr/>
          <a:lstStyle/>
          <a:p>
            <a:r>
              <a:rPr lang="ru-RU" sz="4000" b="1" i="1" dirty="0" smtClean="0"/>
              <a:t>Декоративные изделия из древесины</a:t>
            </a:r>
            <a:r>
              <a:rPr lang="en-US" sz="4000" b="1" i="1" dirty="0" smtClean="0"/>
              <a:t>,</a:t>
            </a:r>
            <a:r>
              <a:rPr lang="ru-RU" sz="4000" b="1" i="1" dirty="0" smtClean="0"/>
              <a:t> изготовляемые на токарном станке</a:t>
            </a:r>
            <a:endParaRPr lang="ru-RU" sz="4000" b="1" i="1" dirty="0"/>
          </a:p>
        </p:txBody>
      </p:sp>
    </p:spTree>
    <p:extLst>
      <p:ext uri="{BB962C8B-B14F-4D97-AF65-F5344CB8AC3E}">
        <p14:creationId xmlns:p14="http://schemas.microsoft.com/office/powerpoint/2010/main" val="18343974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>
        <p:split orient="vert"/>
      </p:transition>
    </mc:Choice>
    <mc:Fallback xmlns="">
      <p:transition spd="slow" advTm="3000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332656"/>
            <a:ext cx="9144000" cy="1647056"/>
          </a:xfrm>
        </p:spPr>
        <p:txBody>
          <a:bodyPr/>
          <a:lstStyle/>
          <a:p>
            <a:r>
              <a:rPr lang="ru-RU" sz="3600" b="1" i="1" dirty="0"/>
              <a:t>Точение на токарном станке выполняют специальными резцами – токарными стамесками </a:t>
            </a:r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2132856"/>
            <a:ext cx="7243564" cy="4346138"/>
          </a:xfrm>
        </p:spPr>
      </p:pic>
    </p:spTree>
    <p:extLst>
      <p:ext uri="{BB962C8B-B14F-4D97-AF65-F5344CB8AC3E}">
        <p14:creationId xmlns:p14="http://schemas.microsoft.com/office/powerpoint/2010/main" val="37752908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Tm="10000">
        <p14:shred/>
      </p:transition>
    </mc:Choice>
    <mc:Fallback xmlns="">
      <p:transition spd="slow" advTm="1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79712" y="188640"/>
            <a:ext cx="5114528" cy="1143000"/>
          </a:xfrm>
        </p:spPr>
        <p:txBody>
          <a:bodyPr/>
          <a:lstStyle/>
          <a:p>
            <a:r>
              <a:rPr lang="ru-RU" sz="6600" b="1" i="1" dirty="0" smtClean="0"/>
              <a:t>заготовки</a:t>
            </a:r>
            <a:endParaRPr lang="ru-RU" sz="6600" b="1" i="1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5896" y="3861048"/>
            <a:ext cx="3652312" cy="2736053"/>
          </a:xfr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484784"/>
            <a:ext cx="2726804" cy="3118419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6056" y="1052736"/>
            <a:ext cx="3704225" cy="2520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976992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1124744"/>
            <a:ext cx="6698704" cy="4104456"/>
          </a:xfrm>
        </p:spPr>
        <p:txBody>
          <a:bodyPr/>
          <a:lstStyle/>
          <a:p>
            <a:r>
              <a:rPr lang="ru-RU" sz="9600" b="1" i="1" dirty="0" smtClean="0"/>
              <a:t>Спасибо за просмотр</a:t>
            </a:r>
            <a:endParaRPr lang="ru-RU" sz="9600" b="1" i="1" dirty="0"/>
          </a:p>
        </p:txBody>
      </p:sp>
    </p:spTree>
    <p:extLst>
      <p:ext uri="{BB962C8B-B14F-4D97-AF65-F5344CB8AC3E}">
        <p14:creationId xmlns:p14="http://schemas.microsoft.com/office/powerpoint/2010/main" val="3423582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las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188640"/>
            <a:ext cx="6984776" cy="980728"/>
          </a:xfrm>
        </p:spPr>
        <p:txBody>
          <a:bodyPr/>
          <a:lstStyle/>
          <a:p>
            <a:r>
              <a:rPr lang="ru-RU" sz="4400" b="1" i="1" dirty="0" smtClean="0"/>
              <a:t>Правила безопасности</a:t>
            </a:r>
            <a:endParaRPr lang="ru-RU" sz="4400" b="1" i="1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611560" y="1412776"/>
            <a:ext cx="7924800" cy="4114800"/>
          </a:xfrm>
        </p:spPr>
        <p:txBody>
          <a:bodyPr>
            <a:noAutofit/>
          </a:bodyPr>
          <a:lstStyle/>
          <a:p>
            <a:r>
              <a:rPr lang="ru-RU" sz="2400" dirty="0"/>
              <a:t>Не включать станок без разрешения учителя</a:t>
            </a:r>
            <a:r>
              <a:rPr lang="ru-RU" sz="2400" dirty="0" smtClean="0"/>
              <a:t>. </a:t>
            </a:r>
          </a:p>
          <a:p>
            <a:r>
              <a:rPr lang="ru-RU" sz="2400" dirty="0" smtClean="0"/>
              <a:t>Надежно </a:t>
            </a:r>
            <a:r>
              <a:rPr lang="ru-RU" sz="2400" dirty="0"/>
              <a:t>крепить заднюю бабку станка</a:t>
            </a:r>
            <a:r>
              <a:rPr lang="ru-RU" sz="2400" dirty="0" smtClean="0"/>
              <a:t>. </a:t>
            </a:r>
          </a:p>
          <a:p>
            <a:r>
              <a:rPr lang="ru-RU" sz="2400" dirty="0" smtClean="0"/>
              <a:t>Перед </a:t>
            </a:r>
            <a:r>
              <a:rPr lang="ru-RU" sz="2400" dirty="0"/>
              <a:t>установкой на станок проверить заготовку, чтобы она не имела трещин</a:t>
            </a:r>
            <a:r>
              <a:rPr lang="ru-RU" sz="2400" dirty="0" smtClean="0"/>
              <a:t>. </a:t>
            </a:r>
          </a:p>
          <a:p>
            <a:r>
              <a:rPr lang="ru-RU" sz="2400" dirty="0" smtClean="0"/>
              <a:t>Надежно </a:t>
            </a:r>
            <a:r>
              <a:rPr lang="ru-RU" sz="2400" dirty="0"/>
              <a:t>крепить заготовку в специальном приспособлении и центре задней бабки токарного станка</a:t>
            </a:r>
            <a:r>
              <a:rPr lang="ru-RU" sz="2400" dirty="0" smtClean="0"/>
              <a:t>.</a:t>
            </a:r>
          </a:p>
          <a:p>
            <a:r>
              <a:rPr lang="ru-RU" sz="2400" dirty="0" smtClean="0"/>
              <a:t>Перед </a:t>
            </a:r>
            <a:r>
              <a:rPr lang="ru-RU" sz="2400" dirty="0"/>
              <a:t>работой на токарном станке подготовить рабочее место: убрать все лишнее со станка и вокруг него, подготовить и разложить только нужные инструменты и приспособления</a:t>
            </a:r>
            <a:r>
              <a:rPr lang="ru-RU" sz="2400" dirty="0" smtClean="0"/>
              <a:t>. </a:t>
            </a:r>
          </a:p>
          <a:p>
            <a:r>
              <a:rPr lang="ru-RU" sz="2400" dirty="0" smtClean="0"/>
              <a:t>Проверить </a:t>
            </a:r>
            <a:r>
              <a:rPr lang="ru-RU" sz="2400" dirty="0"/>
              <a:t>рабочий инструмент. Ручки не должны иметь трещин, должны быть прочно насажены. </a:t>
            </a:r>
          </a:p>
        </p:txBody>
      </p:sp>
    </p:spTree>
    <p:extLst>
      <p:ext uri="{BB962C8B-B14F-4D97-AF65-F5344CB8AC3E}">
        <p14:creationId xmlns:p14="http://schemas.microsoft.com/office/powerpoint/2010/main" val="20244940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260648"/>
            <a:ext cx="6770712" cy="940966"/>
          </a:xfrm>
        </p:spPr>
        <p:txBody>
          <a:bodyPr/>
          <a:lstStyle/>
          <a:p>
            <a:r>
              <a:rPr lang="ru-RU" sz="4400" b="1" i="1" dirty="0"/>
              <a:t>Правила безопасности</a:t>
            </a:r>
            <a:r>
              <a:rPr lang="ru-RU" sz="4000" b="1" i="1" dirty="0"/>
              <a:t> 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Autofit/>
          </a:bodyPr>
          <a:lstStyle/>
          <a:p>
            <a:r>
              <a:rPr lang="ru-RU" sz="2400" dirty="0"/>
              <a:t>Заправить одежду. Застегнуть все пуговицы. Длинные волосы убрать под берет</a:t>
            </a:r>
            <a:r>
              <a:rPr lang="ru-RU" sz="2400" dirty="0" smtClean="0"/>
              <a:t>. </a:t>
            </a:r>
          </a:p>
          <a:p>
            <a:r>
              <a:rPr lang="ru-RU" sz="2400" dirty="0" smtClean="0"/>
              <a:t>Перед </a:t>
            </a:r>
            <a:r>
              <a:rPr lang="ru-RU" sz="2400" dirty="0"/>
              <a:t>пуском станка надеть защитные очки</a:t>
            </a:r>
            <a:r>
              <a:rPr lang="ru-RU" sz="2400" dirty="0" smtClean="0"/>
              <a:t>. </a:t>
            </a:r>
          </a:p>
          <a:p>
            <a:r>
              <a:rPr lang="ru-RU" sz="2400" dirty="0" smtClean="0"/>
              <a:t>В </a:t>
            </a:r>
            <a:r>
              <a:rPr lang="ru-RU" sz="2400" dirty="0"/>
              <a:t>процессе точения периодически останавливать станок и поджимать деталь центром задней бабки (маховиком), устраняя зазоры</a:t>
            </a:r>
            <a:r>
              <a:rPr lang="ru-RU" sz="2400" dirty="0" smtClean="0"/>
              <a:t>. </a:t>
            </a:r>
          </a:p>
          <a:p>
            <a:r>
              <a:rPr lang="ru-RU" sz="2400" dirty="0" smtClean="0"/>
              <a:t>Периодически</a:t>
            </a:r>
            <a:r>
              <a:rPr lang="ru-RU" sz="2400" dirty="0"/>
              <a:t>, по мере срезания поверхности, при остановках станка подводить подручник к поверхности заготовки на 2-3 мм, проворачивать заготовку вручную на 2-3 оборота и надежно крепить подручник.</a:t>
            </a:r>
          </a:p>
        </p:txBody>
      </p:sp>
    </p:spTree>
    <p:extLst>
      <p:ext uri="{BB962C8B-B14F-4D97-AF65-F5344CB8AC3E}">
        <p14:creationId xmlns:p14="http://schemas.microsoft.com/office/powerpoint/2010/main" val="30777981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250">
        <p14:glitter pattern="hexago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67744" y="260648"/>
            <a:ext cx="5042520" cy="1143000"/>
          </a:xfrm>
        </p:spPr>
        <p:txBody>
          <a:bodyPr/>
          <a:lstStyle/>
          <a:p>
            <a:r>
              <a:rPr lang="ru-RU" sz="6600" b="1" i="1" dirty="0" smtClean="0"/>
              <a:t>история</a:t>
            </a:r>
            <a:endParaRPr lang="ru-RU" sz="6600" b="1" i="1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23528" y="1556792"/>
            <a:ext cx="4392488" cy="4608512"/>
          </a:xfrm>
        </p:spPr>
        <p:txBody>
          <a:bodyPr>
            <a:normAutofit fontScale="92500" lnSpcReduction="20000"/>
          </a:bodyPr>
          <a:lstStyle/>
          <a:p>
            <a:r>
              <a:rPr lang="ru-RU" dirty="0"/>
              <a:t> </a:t>
            </a:r>
            <a:r>
              <a:rPr lang="ru-RU" sz="2600" dirty="0"/>
              <a:t>В древние века в Греции и Риме также существовали приспособления для обработки керамики и дерева. По утверждению историка Плиния, некий Феодор, житель острова </a:t>
            </a:r>
            <a:r>
              <a:rPr lang="ru-RU" sz="2600" dirty="0" err="1" smtClean="0"/>
              <a:t>Самоса</a:t>
            </a:r>
            <a:r>
              <a:rPr lang="ru-RU" sz="2600" dirty="0" smtClean="0"/>
              <a:t>, </a:t>
            </a:r>
            <a:r>
              <a:rPr lang="ru-RU" sz="2600" dirty="0"/>
              <a:t>за 400 лет до нашей эры с успехом применял устройство, на котором обтачивались механически вращавшиеся (от ножного привода) изделия из металла. Сохранились до нашего времени свидетельствующие об этом древние украшения.</a:t>
            </a:r>
            <a:endParaRPr lang="ru-RU" sz="26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2080" y="1591250"/>
            <a:ext cx="3323446" cy="41764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44569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23728" y="188640"/>
            <a:ext cx="4538464" cy="1143000"/>
          </a:xfrm>
        </p:spPr>
        <p:txBody>
          <a:bodyPr/>
          <a:lstStyle/>
          <a:p>
            <a:r>
              <a:rPr lang="ru-RU" sz="6600" b="1" i="1" dirty="0"/>
              <a:t>история</a:t>
            </a:r>
            <a:endParaRPr lang="ru-RU" sz="66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611560" y="1556792"/>
            <a:ext cx="7560840" cy="4114800"/>
          </a:xfrm>
        </p:spPr>
        <p:txBody>
          <a:bodyPr/>
          <a:lstStyle/>
          <a:p>
            <a:r>
              <a:rPr lang="ru-RU" sz="2800" dirty="0"/>
              <a:t> Так, еще в древнем Египте применялся токарный "станок" с лучковым ручным приводом. На этом устройстве обтачивались каменные и деревянные изделия</a:t>
            </a:r>
            <a:r>
              <a:rPr lang="ru-RU" dirty="0"/>
              <a:t>.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1680" y="3645024"/>
            <a:ext cx="5472608" cy="27363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506159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39752" y="260648"/>
            <a:ext cx="4538464" cy="1143000"/>
          </a:xfrm>
        </p:spPr>
        <p:txBody>
          <a:bodyPr/>
          <a:lstStyle/>
          <a:p>
            <a:r>
              <a:rPr lang="ru-RU" sz="6600" b="1" i="1" dirty="0" smtClean="0"/>
              <a:t>история</a:t>
            </a:r>
            <a:endParaRPr lang="ru-RU" sz="6600" b="1" i="1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3530352" cy="4709120"/>
          </a:xfrm>
        </p:spPr>
        <p:txBody>
          <a:bodyPr>
            <a:normAutofit/>
          </a:bodyPr>
          <a:lstStyle/>
          <a:p>
            <a:r>
              <a:rPr lang="ru-RU" dirty="0"/>
              <a:t> </a:t>
            </a:r>
            <a:r>
              <a:rPr lang="ru-RU" sz="2400" dirty="0"/>
              <a:t>В начале XV века основание токарного станка представляло собой деревянную скамейку. На скамейке-станине находилось две бабки, соединенные бруском, служившим опорой для резца. Это избавляло токаря от необходимости держать резец на весу.</a:t>
            </a:r>
            <a:endParaRPr lang="ru-RU" sz="24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8" y="1772816"/>
            <a:ext cx="4264377" cy="37384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17586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3768" y="260648"/>
            <a:ext cx="4466456" cy="1143000"/>
          </a:xfrm>
        </p:spPr>
        <p:txBody>
          <a:bodyPr/>
          <a:lstStyle/>
          <a:p>
            <a:r>
              <a:rPr lang="ru-RU" sz="6600" b="1" i="1" dirty="0" smtClean="0"/>
              <a:t>история</a:t>
            </a:r>
            <a:endParaRPr lang="ru-RU" sz="6600" b="1" i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7664" y="1700808"/>
            <a:ext cx="5838204" cy="4538150"/>
          </a:xfrm>
        </p:spPr>
      </p:pic>
    </p:spTree>
    <p:extLst>
      <p:ext uri="{BB962C8B-B14F-4D97-AF65-F5344CB8AC3E}">
        <p14:creationId xmlns:p14="http://schemas.microsoft.com/office/powerpoint/2010/main" val="141726627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858218"/>
          </a:xfrm>
        </p:spPr>
        <p:txBody>
          <a:bodyPr/>
          <a:lstStyle/>
          <a:p>
            <a:r>
              <a:rPr lang="ru-RU" sz="4000" b="1" i="1" dirty="0"/>
              <a:t>Черновое точение - срезание слоя древесины полукруглой </a:t>
            </a:r>
            <a:r>
              <a:rPr lang="ru-RU" sz="4000" b="1" i="1" dirty="0" smtClean="0"/>
              <a:t>стамеской</a:t>
            </a:r>
            <a:endParaRPr lang="ru-RU" b="1" i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624" y="2492896"/>
            <a:ext cx="6801370" cy="3632700"/>
          </a:xfrm>
        </p:spPr>
      </p:pic>
    </p:spTree>
    <p:extLst>
      <p:ext uri="{BB962C8B-B14F-4D97-AF65-F5344CB8AC3E}">
        <p14:creationId xmlns:p14="http://schemas.microsoft.com/office/powerpoint/2010/main" val="1385273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500" advTm="10000">
        <p14:honeycomb/>
      </p:transition>
    </mc:Choice>
    <mc:Fallback xmlns="">
      <p:transition spd="slow" advTm="1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b="1" i="1" dirty="0"/>
              <a:t>Чистовое точение, это срезание слоя древесины косой стамеской </a:t>
            </a:r>
            <a:endParaRPr lang="ru-RU" sz="3200" b="1" i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1772816"/>
            <a:ext cx="7357941" cy="3925453"/>
          </a:xfrm>
        </p:spPr>
      </p:pic>
    </p:spTree>
    <p:extLst>
      <p:ext uri="{BB962C8B-B14F-4D97-AF65-F5344CB8AC3E}">
        <p14:creationId xmlns:p14="http://schemas.microsoft.com/office/powerpoint/2010/main" val="3713987486"/>
      </p:ext>
    </p:extLst>
  </p:cSld>
  <p:clrMapOvr>
    <a:masterClrMapping/>
  </p:clrMapOvr>
</p:sld>
</file>

<file path=ppt/theme/theme1.xml><?xml version="1.0" encoding="utf-8"?>
<a:theme xmlns:a="http://schemas.openxmlformats.org/drawingml/2006/main" name="Горизонт">
  <a:themeElements>
    <a:clrScheme name="Горизонт">
      <a:dk1>
        <a:srgbClr val="000000"/>
      </a:dk1>
      <a:lt1>
        <a:srgbClr val="FFFFFF"/>
      </a:lt1>
      <a:dk2>
        <a:srgbClr val="1F2123"/>
      </a:dk2>
      <a:lt2>
        <a:srgbClr val="DC9E1F"/>
      </a:lt2>
      <a:accent1>
        <a:srgbClr val="7E97AD"/>
      </a:accent1>
      <a:accent2>
        <a:srgbClr val="CC8E60"/>
      </a:accent2>
      <a:accent3>
        <a:srgbClr val="7A6A60"/>
      </a:accent3>
      <a:accent4>
        <a:srgbClr val="B4936D"/>
      </a:accent4>
      <a:accent5>
        <a:srgbClr val="67787B"/>
      </a:accent5>
      <a:accent6>
        <a:srgbClr val="9D936F"/>
      </a:accent6>
      <a:hlink>
        <a:srgbClr val="646464"/>
      </a:hlink>
      <a:folHlink>
        <a:srgbClr val="969696"/>
      </a:folHlink>
    </a:clrScheme>
    <a:fontScheme name="Горизонт">
      <a:majorFont>
        <a:latin typeface="Arial Narrow"/>
        <a:ea typeface=""/>
        <a:cs typeface=""/>
        <a:font script="Jpan" typeface="HGｺﾞｼｯｸM"/>
        <a:font script="Hang" typeface="HY얕은샘물M"/>
        <a:font script="Hans" typeface="方正姚体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Arial Narrow"/>
        <a:ea typeface=""/>
        <a:cs typeface=""/>
        <a:font script="Jpan" typeface="HGｺﾞｼｯｸM"/>
        <a:font script="Hang" typeface="HY얕은샘물M"/>
        <a:font script="Hans" typeface="方正姚体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Горизонт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hade val="100000"/>
                <a:satMod val="100000"/>
              </a:schemeClr>
            </a:gs>
            <a:gs pos="100000">
              <a:schemeClr val="phClr">
                <a:tint val="61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</a:schemeClr>
            </a:gs>
            <a:gs pos="100000">
              <a:schemeClr val="phClr">
                <a:tint val="90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5240" cap="flat" cmpd="sng" algn="ctr">
          <a:solidFill>
            <a:schemeClr val="phClr">
              <a:tint val="25000"/>
              <a:alpha val="25000"/>
            </a:schemeClr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2924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prstMaterial="flat">
            <a:bevelT w="34925" h="47625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6000"/>
                <a:shade val="100000"/>
                <a:alpha val="100000"/>
                <a:satMod val="140000"/>
              </a:schemeClr>
            </a:gs>
            <a:gs pos="31000">
              <a:schemeClr val="phClr">
                <a:tint val="100000"/>
                <a:shade val="90000"/>
                <a:alpha val="100000"/>
              </a:schemeClr>
            </a:gs>
            <a:gs pos="100000">
              <a:schemeClr val="phClr">
                <a:tint val="100000"/>
                <a:shade val="80000"/>
                <a:alpha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hade val="100000"/>
                <a:alpha val="100000"/>
                <a:satMod val="180000"/>
              </a:schemeClr>
            </a:gs>
            <a:gs pos="41000">
              <a:schemeClr val="phClr">
                <a:tint val="100000"/>
                <a:shade val="100000"/>
                <a:alpha val="100000"/>
                <a:satMod val="150000"/>
              </a:schemeClr>
            </a:gs>
            <a:gs pos="100000">
              <a:schemeClr val="phClr">
                <a:tint val="100000"/>
                <a:shade val="65000"/>
                <a:alpha val="100000"/>
              </a:schemeClr>
            </a:gs>
          </a:gsLst>
          <a:path path="circle">
            <a:fillToRect l="50000" t="8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Horizon</Template>
  <TotalTime>109</TotalTime>
  <Words>202</Words>
  <Application>Microsoft Office PowerPoint</Application>
  <PresentationFormat>Экран (4:3)</PresentationFormat>
  <Paragraphs>27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Горизонт</vt:lpstr>
      <vt:lpstr>Декоративные изделия из древесины, изготовляемые на токарном станке</vt:lpstr>
      <vt:lpstr>Правила безопасности</vt:lpstr>
      <vt:lpstr>Правила безопасности </vt:lpstr>
      <vt:lpstr>история</vt:lpstr>
      <vt:lpstr>история</vt:lpstr>
      <vt:lpstr>история</vt:lpstr>
      <vt:lpstr>история</vt:lpstr>
      <vt:lpstr>Черновое точение - срезание слоя древесины полукруглой стамеской</vt:lpstr>
      <vt:lpstr>Чистовое точение, это срезание слоя древесины косой стамеской </vt:lpstr>
      <vt:lpstr>Точение на токарном станке выполняют специальными резцами – токарными стамесками </vt:lpstr>
      <vt:lpstr>заготовки</vt:lpstr>
      <vt:lpstr>Спасибо за просмотр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Декоративные изделия из древесины, изготовляемые на токарном станке</dc:title>
  <dc:creator>Владимир</dc:creator>
  <cp:lastModifiedBy>Владимир</cp:lastModifiedBy>
  <cp:revision>9</cp:revision>
  <dcterms:created xsi:type="dcterms:W3CDTF">2016-10-06T15:39:33Z</dcterms:created>
  <dcterms:modified xsi:type="dcterms:W3CDTF">2016-10-20T18:13:40Z</dcterms:modified>
</cp:coreProperties>
</file>