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4" r:id="rId6"/>
    <p:sldId id="258" r:id="rId7"/>
    <p:sldId id="259" r:id="rId8"/>
    <p:sldId id="262" r:id="rId9"/>
    <p:sldId id="263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E523-8064-4DF6-B4E7-BCFD490E0E52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0539F91-8C28-4973-AAE6-1E1EC3B5F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E523-8064-4DF6-B4E7-BCFD490E0E52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9F91-8C28-4973-AAE6-1E1EC3B5F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E523-8064-4DF6-B4E7-BCFD490E0E52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9F91-8C28-4973-AAE6-1E1EC3B5F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E523-8064-4DF6-B4E7-BCFD490E0E52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0539F91-8C28-4973-AAE6-1E1EC3B5F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E523-8064-4DF6-B4E7-BCFD490E0E52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9F91-8C28-4973-AAE6-1E1EC3B5F5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E523-8064-4DF6-B4E7-BCFD490E0E52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9F91-8C28-4973-AAE6-1E1EC3B5F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E523-8064-4DF6-B4E7-BCFD490E0E52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0539F91-8C28-4973-AAE6-1E1EC3B5F5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E523-8064-4DF6-B4E7-BCFD490E0E52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9F91-8C28-4973-AAE6-1E1EC3B5F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E523-8064-4DF6-B4E7-BCFD490E0E52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9F91-8C28-4973-AAE6-1E1EC3B5F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E523-8064-4DF6-B4E7-BCFD490E0E52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9F91-8C28-4973-AAE6-1E1EC3B5F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E523-8064-4DF6-B4E7-BCFD490E0E52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9F91-8C28-4973-AAE6-1E1EC3B5F5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51FE523-8064-4DF6-B4E7-BCFD490E0E52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0539F91-8C28-4973-AAE6-1E1EC3B5F5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Die  </a:t>
            </a:r>
            <a:r>
              <a:rPr lang="en-US" sz="4000" dirty="0" err="1" smtClean="0">
                <a:solidFill>
                  <a:schemeClr val="accent1">
                    <a:lumMod val="50000"/>
                  </a:schemeClr>
                </a:solidFill>
              </a:rPr>
              <a:t>Bundesrepublik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  Deutschland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214422"/>
            <a:ext cx="8458200" cy="1571636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Georgia" pitchFamily="18" charset="0"/>
              </a:rPr>
              <a:t>Deutschland</a:t>
            </a:r>
            <a:endParaRPr lang="ru-RU" sz="72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sz="3100" dirty="0" smtClean="0">
                <a:solidFill>
                  <a:srgbClr val="002060"/>
                </a:solidFill>
                <a:latin typeface="Georgia" pitchFamily="18" charset="0"/>
              </a:rPr>
              <a:t>Der älteste Stadtteil Berlins ist das Nikolaiviertel</a:t>
            </a:r>
            <a:r>
              <a:rPr lang="de-DE" dirty="0" smtClean="0">
                <a:solidFill>
                  <a:srgbClr val="002060"/>
                </a:solidFill>
                <a:latin typeface="Georgia" pitchFamily="18" charset="0"/>
              </a:rPr>
              <a:t>. </a:t>
            </a: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endParaRPr lang="ru-RU" dirty="0"/>
          </a:p>
        </p:txBody>
      </p:sp>
      <p:pic>
        <p:nvPicPr>
          <p:cNvPr id="4" name="Picture 5" descr="kvege1756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26051"/>
            <a:ext cx="8352928" cy="5471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>
                <a:solidFill>
                  <a:srgbClr val="002060"/>
                </a:solidFill>
                <a:latin typeface="Times New Roman" pitchFamily="18" charset="0"/>
              </a:rPr>
              <a:t>Das  Reichstagsgebäude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4578" name="Picture 2" descr="C:\Users\ReinEA\Desktop\1_192_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8136904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  <a:latin typeface="Georgia" pitchFamily="18" charset="0"/>
              </a:rPr>
              <a:t>Willkommen</a:t>
            </a:r>
            <a:r>
              <a:rPr lang="en-US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  </a:t>
            </a:r>
            <a:r>
              <a:rPr lang="en-US" dirty="0" smtClean="0">
                <a:solidFill>
                  <a:srgbClr val="FF0000"/>
                </a:solidFill>
                <a:latin typeface="Georgia" pitchFamily="18" charset="0"/>
              </a:rPr>
              <a:t>in </a:t>
            </a: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  </a:t>
            </a:r>
            <a:r>
              <a:rPr lang="en-US" dirty="0" smtClean="0">
                <a:solidFill>
                  <a:srgbClr val="FF0000"/>
                </a:solidFill>
                <a:latin typeface="Georgia" pitchFamily="18" charset="0"/>
              </a:rPr>
              <a:t>Deutschland!!!</a:t>
            </a:r>
            <a:endParaRPr lang="ru-RU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23554" name="Picture 2" descr="C:\Users\ReinEA\Desktop\sm.aspx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912144"/>
            <a:ext cx="5715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85728"/>
            <a:ext cx="678661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28670"/>
            <a:ext cx="8686800" cy="5151455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Das Land                                 -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liegen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Die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Stadt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  -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grenzen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Die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Hauptstadt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                      -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gibt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es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Die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Natur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 -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besuchen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Die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Flagge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-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sein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Die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Staatsflagge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                   -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bewundern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Der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Nachbar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                         -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gefallen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Die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Sehenswurdigkeit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Das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Zentrum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60648"/>
            <a:ext cx="8686800" cy="5819477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Переведи на немецкий язык:</a:t>
            </a:r>
          </a:p>
          <a:p>
            <a:pPr marL="514350" indent="-514350">
              <a:buNone/>
            </a:pP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Германия                                8. Бельгия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Лежать                                     9. нравиться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Имеется                                  10. Австрия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Государственный флаг           11. природа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Столица                                    12. леса, поля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Сосед                                        13. красивый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Страна                                       14. посещать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                     15. достопримечательность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20688"/>
            <a:ext cx="8686800" cy="5832648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sz="6300" dirty="0" smtClean="0"/>
              <a:t>Deutschland.</a:t>
            </a:r>
            <a:endParaRPr lang="ru-RU" sz="6300" dirty="0" smtClean="0"/>
          </a:p>
          <a:p>
            <a:pPr>
              <a:buNone/>
            </a:pPr>
            <a:endParaRPr lang="ru-RU" sz="1300" dirty="0" smtClean="0"/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Deutschland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ist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eine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foderative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Republik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Seine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Nachbarn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sind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: die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Niederlande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Belgien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Luxe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m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burg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Frankreich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die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Schweiz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Osterreich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die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Tschechische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Republik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Polen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Danemark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Die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Natur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ist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sehr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schon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es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gibt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hier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Walder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Felder, Berge,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Flusse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und Seen.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Weltbekannte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Sehenswurdigkeiten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Brandenburger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Tor in Berlin,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Hafen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in Hamburg und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viele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andere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Seine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Staatsflagge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ist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schwarz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– rot – gold.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Seine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Hauptstadt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heisst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Berlin.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Weltbekannte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Personlichkeiten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: Goethe, Schiller, Heine, und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viele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andere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Grosste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Kulturzentren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sind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Dresden, Bonn, Koln, Berlin.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Deutschland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liegt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in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der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Mitte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Europas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Bedeutende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Wirtschaftszweige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sind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chemische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Industrie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Maschinenbau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Optik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und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anderes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008579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Die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Bundesrepublik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Deutschland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liegt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……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Deutschland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ist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eine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……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Sie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grenzt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an: die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Niederlande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, …..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Die deutsche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Staatsflagge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ist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…..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Die deutsche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Hauptstadt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 …..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Die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Natur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 ……..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Die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grossten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deutschen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Stadte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sind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…….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1052736"/>
            <a:ext cx="8686800" cy="4937141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09600" y="228600"/>
            <a:ext cx="8229600" cy="1472208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r>
              <a:rPr kumimoji="0" lang="de-DE" sz="9600" b="1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Papyrus" pitchFamily="66" charset="0"/>
                <a:ea typeface="+mn-ea"/>
                <a:cs typeface="+mn-cs"/>
              </a:rPr>
              <a:t>Berlin – ist die Hauptstadt Deutschlands</a:t>
            </a:r>
            <a:r>
              <a:rPr kumimoji="0" lang="de-DE" sz="9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Rage Italic" pitchFamily="66" charset="0"/>
                <a:ea typeface="+mn-ea"/>
                <a:cs typeface="+mn-cs"/>
              </a:rPr>
              <a:t> </a:t>
            </a:r>
            <a:endParaRPr kumimoji="0" lang="ru-RU" sz="96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Rage Italic" pitchFamily="66" charset="0"/>
              <a:ea typeface="+mn-ea"/>
              <a:cs typeface="+mn-cs"/>
            </a:endParaRPr>
          </a:p>
        </p:txBody>
      </p:sp>
      <p:pic>
        <p:nvPicPr>
          <p:cNvPr id="5" name="Picture 5" descr="oberbaumbr_fernsehturm_4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8424936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616703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5200" b="1" i="1" dirty="0" err="1" smtClean="0">
                <a:latin typeface="Georgia" pitchFamily="18" charset="0"/>
              </a:rPr>
              <a:t>Berlin</a:t>
            </a:r>
            <a:r>
              <a:rPr lang="ru-RU" b="1" i="1" dirty="0" smtClean="0">
                <a:latin typeface="Georgia" pitchFamily="18" charset="0"/>
              </a:rPr>
              <a:t/>
            </a:r>
            <a:br>
              <a:rPr lang="ru-RU" b="1" i="1" dirty="0" smtClean="0">
                <a:latin typeface="Georgia" pitchFamily="18" charset="0"/>
              </a:rPr>
            </a:br>
            <a:endParaRPr lang="en-US" b="1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dirty="0" err="1" smtClean="0">
                <a:latin typeface="Georgia" pitchFamily="18" charset="0"/>
              </a:rPr>
              <a:t>Berlin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ist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eine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alte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deutsche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Stadt</a:t>
            </a:r>
            <a:r>
              <a:rPr lang="ru-RU" dirty="0" smtClean="0">
                <a:latin typeface="Georgia" pitchFamily="18" charset="0"/>
              </a:rPr>
              <a:t>. </a:t>
            </a:r>
            <a:r>
              <a:rPr lang="ru-RU" dirty="0" err="1" smtClean="0">
                <a:latin typeface="Georgia" pitchFamily="18" charset="0"/>
              </a:rPr>
              <a:t>Die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Stadt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entwickelte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sich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aus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zwei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Kaufmannssiedlungen</a:t>
            </a:r>
            <a:r>
              <a:rPr lang="ru-RU" dirty="0" smtClean="0">
                <a:latin typeface="Georgia" pitchFamily="18" charset="0"/>
              </a:rPr>
              <a:t>, </a:t>
            </a:r>
            <a:r>
              <a:rPr lang="ru-RU" dirty="0" err="1" smtClean="0">
                <a:latin typeface="Georgia" pitchFamily="18" charset="0"/>
              </a:rPr>
              <a:t>Berlin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und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Cölln</a:t>
            </a:r>
            <a:r>
              <a:rPr lang="ru-RU" dirty="0" smtClean="0">
                <a:latin typeface="Georgia" pitchFamily="18" charset="0"/>
              </a:rPr>
              <a:t>, </a:t>
            </a:r>
            <a:r>
              <a:rPr lang="de-DE" dirty="0" smtClean="0">
                <a:latin typeface="Georgia" pitchFamily="18" charset="0"/>
              </a:rPr>
              <a:t>die </a:t>
            </a:r>
            <a:r>
              <a:rPr lang="ru-RU" dirty="0" err="1" smtClean="0">
                <a:latin typeface="Georgia" pitchFamily="18" charset="0"/>
              </a:rPr>
              <a:t>zu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beiden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Seiten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der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Spree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liegten</a:t>
            </a:r>
            <a:r>
              <a:rPr lang="de-DE" dirty="0" smtClean="0">
                <a:latin typeface="Georgia" pitchFamily="18" charset="0"/>
              </a:rPr>
              <a:t>. 1307 wurden diese zwei Städte vereinigt. </a:t>
            </a:r>
            <a:r>
              <a:rPr lang="ru-RU" dirty="0" err="1" smtClean="0">
                <a:latin typeface="Georgia" pitchFamily="18" charset="0"/>
              </a:rPr>
              <a:t>Berlin</a:t>
            </a:r>
            <a:r>
              <a:rPr lang="de-DE" dirty="0" smtClean="0">
                <a:latin typeface="Georgia" pitchFamily="18" charset="0"/>
              </a:rPr>
              <a:t> heute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ist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die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Hauptstadt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Deutschland</a:t>
            </a:r>
            <a:r>
              <a:rPr lang="de-DE" dirty="0" smtClean="0">
                <a:latin typeface="Georgia" pitchFamily="18" charset="0"/>
              </a:rPr>
              <a:t>s</a:t>
            </a:r>
            <a:r>
              <a:rPr lang="ru-RU" dirty="0" smtClean="0">
                <a:latin typeface="Georgia" pitchFamily="18" charset="0"/>
              </a:rPr>
              <a:t>.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ru-RU" dirty="0" smtClean="0">
                <a:latin typeface="Georgia" pitchFamily="18" charset="0"/>
              </a:rPr>
              <a:t>D</a:t>
            </a:r>
            <a:r>
              <a:rPr lang="de-DE" dirty="0" smtClean="0">
                <a:latin typeface="Georgia" pitchFamily="18" charset="0"/>
              </a:rPr>
              <a:t>er Name Berlin kommt vom Wort „Bär“</a:t>
            </a:r>
            <a:r>
              <a:rPr lang="ru-RU" dirty="0" smtClean="0">
                <a:latin typeface="Georgia" pitchFamily="18" charset="0"/>
              </a:rPr>
              <a:t>.</a:t>
            </a:r>
            <a:r>
              <a:rPr lang="de-DE" dirty="0" smtClean="0">
                <a:latin typeface="Georgia" pitchFamily="18" charset="0"/>
              </a:rPr>
              <a:t> </a:t>
            </a:r>
            <a:br>
              <a:rPr lang="de-DE" dirty="0" smtClean="0">
                <a:latin typeface="Georgia" pitchFamily="18" charset="0"/>
              </a:rPr>
            </a:br>
            <a:r>
              <a:rPr lang="de-DE" dirty="0" smtClean="0">
                <a:latin typeface="Georgia" pitchFamily="18" charset="0"/>
              </a:rPr>
              <a:t>Und auf dem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Stadtwappen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ist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der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de-DE" dirty="0" smtClean="0">
                <a:latin typeface="Georgia" pitchFamily="18" charset="0"/>
              </a:rPr>
              <a:t/>
            </a:r>
            <a:br>
              <a:rPr lang="de-DE" dirty="0" smtClean="0">
                <a:latin typeface="Georgia" pitchFamily="18" charset="0"/>
              </a:rPr>
            </a:br>
            <a:r>
              <a:rPr lang="ru-RU" dirty="0" err="1" smtClean="0">
                <a:latin typeface="Georgia" pitchFamily="18" charset="0"/>
              </a:rPr>
              <a:t>Bär</a:t>
            </a:r>
            <a:r>
              <a:rPr lang="de-DE" dirty="0" smtClean="0">
                <a:latin typeface="Georgia" pitchFamily="18" charset="0"/>
              </a:rPr>
              <a:t> dargestellt</a:t>
            </a:r>
            <a:r>
              <a:rPr lang="ru-RU" dirty="0" smtClean="0">
                <a:latin typeface="Georgia" pitchFamily="18" charset="0"/>
              </a:rPr>
              <a:t>. </a:t>
            </a:r>
            <a:r>
              <a:rPr lang="ru-RU" dirty="0" err="1" smtClean="0">
                <a:latin typeface="Georgia" pitchFamily="18" charset="0"/>
              </a:rPr>
              <a:t>Berlin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ist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ein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de-DE" dirty="0" smtClean="0">
                <a:latin typeface="Georgia" pitchFamily="18" charset="0"/>
              </a:rPr>
              <a:t/>
            </a:r>
            <a:br>
              <a:rPr lang="de-DE" dirty="0" smtClean="0">
                <a:latin typeface="Georgia" pitchFamily="18" charset="0"/>
              </a:rPr>
            </a:br>
            <a:r>
              <a:rPr lang="ru-RU" dirty="0" err="1" smtClean="0">
                <a:latin typeface="Georgia" pitchFamily="18" charset="0"/>
              </a:rPr>
              <a:t>bedeutendes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Zentrum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der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Politik</a:t>
            </a:r>
            <a:r>
              <a:rPr lang="ru-RU" dirty="0" smtClean="0">
                <a:latin typeface="Georgia" pitchFamily="18" charset="0"/>
              </a:rPr>
              <a:t>, </a:t>
            </a:r>
            <a:r>
              <a:rPr lang="de-DE" dirty="0" smtClean="0">
                <a:latin typeface="Georgia" pitchFamily="18" charset="0"/>
              </a:rPr>
              <a:t/>
            </a:r>
            <a:br>
              <a:rPr lang="de-DE" dirty="0" smtClean="0">
                <a:latin typeface="Georgia" pitchFamily="18" charset="0"/>
              </a:rPr>
            </a:br>
            <a:r>
              <a:rPr lang="ru-RU" dirty="0" err="1" smtClean="0">
                <a:latin typeface="Georgia" pitchFamily="18" charset="0"/>
              </a:rPr>
              <a:t>Medien</a:t>
            </a:r>
            <a:r>
              <a:rPr lang="ru-RU" dirty="0" smtClean="0">
                <a:latin typeface="Georgia" pitchFamily="18" charset="0"/>
              </a:rPr>
              <a:t>, </a:t>
            </a:r>
            <a:r>
              <a:rPr lang="ru-RU" dirty="0" err="1" smtClean="0">
                <a:latin typeface="Georgia" pitchFamily="18" charset="0"/>
              </a:rPr>
              <a:t>Kultur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und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Wissenschaft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in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de-DE" dirty="0" smtClean="0">
                <a:latin typeface="Georgia" pitchFamily="18" charset="0"/>
              </a:rPr>
              <a:t/>
            </a:r>
            <a:br>
              <a:rPr lang="de-DE" dirty="0" smtClean="0">
                <a:latin typeface="Georgia" pitchFamily="18" charset="0"/>
              </a:rPr>
            </a:br>
            <a:r>
              <a:rPr lang="ru-RU" dirty="0" err="1" smtClean="0">
                <a:latin typeface="Georgia" pitchFamily="18" charset="0"/>
              </a:rPr>
              <a:t>Europa</a:t>
            </a:r>
            <a:r>
              <a:rPr lang="ru-RU" dirty="0" smtClean="0">
                <a:latin typeface="Georgia" pitchFamily="18" charset="0"/>
              </a:rPr>
              <a:t>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260649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b="1" i="1" dirty="0" smtClean="0">
                <a:solidFill>
                  <a:srgbClr val="0070C0"/>
                </a:solidFill>
                <a:latin typeface="Georgia" pitchFamily="18" charset="0"/>
              </a:rPr>
              <a:t>Das Brandenburger  Tor </a:t>
            </a:r>
            <a:r>
              <a:rPr lang="en-US" sz="2400" b="1" i="1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en-US" sz="2400" b="1" i="1" dirty="0" err="1" smtClean="0">
                <a:solidFill>
                  <a:srgbClr val="0070C0"/>
                </a:solidFill>
                <a:latin typeface="Georgia" pitchFamily="18" charset="0"/>
              </a:rPr>
              <a:t>ist</a:t>
            </a:r>
            <a:endParaRPr lang="ru-RU" sz="2400" b="1" i="1" dirty="0" smtClean="0">
              <a:solidFill>
                <a:srgbClr val="0070C0"/>
              </a:solidFill>
              <a:latin typeface="Georgia" pitchFamily="18" charset="0"/>
            </a:endParaRPr>
          </a:p>
          <a:p>
            <a:pPr algn="ctr">
              <a:buFontTx/>
              <a:buNone/>
            </a:pPr>
            <a:r>
              <a:rPr lang="de-DE" sz="2400" b="1" i="1" dirty="0" smtClean="0">
                <a:solidFill>
                  <a:srgbClr val="0070C0"/>
                </a:solidFill>
                <a:latin typeface="Georgia" pitchFamily="18" charset="0"/>
              </a:rPr>
              <a:t>das  Wahrzeichen  Berlins .</a:t>
            </a:r>
            <a:endParaRPr lang="ru-RU" sz="2400" b="1" i="1" dirty="0"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1025" name="Picture 1" descr="C:\Users\ReinEA\Desktop\pub_3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96753"/>
            <a:ext cx="7853231" cy="5184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96</TotalTime>
  <Words>267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Die  Bundesrepublik  Deutschland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Der älteste Stadtteil Berlins ist das Nikolaiviertel.  </vt:lpstr>
      <vt:lpstr>Das  Reichstagsgebäude</vt:lpstr>
      <vt:lpstr>Willkommen   in   Deutschland!!!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 Bundesrepublik  Deutschland</dc:title>
  <dc:creator>Admin</dc:creator>
  <cp:lastModifiedBy>ReinEA</cp:lastModifiedBy>
  <cp:revision>29</cp:revision>
  <dcterms:created xsi:type="dcterms:W3CDTF">2010-09-23T04:26:43Z</dcterms:created>
  <dcterms:modified xsi:type="dcterms:W3CDTF">2016-11-19T06:13:41Z</dcterms:modified>
</cp:coreProperties>
</file>