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1" r:id="rId3"/>
    <p:sldId id="280" r:id="rId4"/>
    <p:sldId id="265" r:id="rId5"/>
    <p:sldId id="266" r:id="rId6"/>
    <p:sldId id="270" r:id="rId7"/>
    <p:sldId id="260" r:id="rId8"/>
    <p:sldId id="274" r:id="rId9"/>
    <p:sldId id="275" r:id="rId10"/>
    <p:sldId id="276" r:id="rId11"/>
    <p:sldId id="267" r:id="rId12"/>
    <p:sldId id="277" r:id="rId13"/>
    <p:sldId id="261" r:id="rId14"/>
    <p:sldId id="278" r:id="rId15"/>
    <p:sldId id="263" r:id="rId16"/>
    <p:sldId id="281" r:id="rId17"/>
    <p:sldId id="282" r:id="rId18"/>
    <p:sldId id="283" r:id="rId19"/>
    <p:sldId id="284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C7B54-A69B-43D9-90A2-9582001C9AF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C33F0-4101-4C6D-A539-B6C4E20300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149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0A7CA-2974-43EC-AAD3-ACF6BF1682BB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6C343-A21E-4377-B9C0-12FB9ED9D5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70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6C343-A21E-4377-B9C0-12FB9ED9D5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6BCBCF9-419A-4E56-BFDD-44B424FA3DD9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F124B67-61D4-40A0-809B-D366A6BB5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еномные-мутации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0"/>
            <a:ext cx="9144000" cy="685692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214290"/>
            <a:ext cx="8715404" cy="1928826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dirty="0" smtClean="0">
                <a:solidFill>
                  <a:schemeClr val="tx1"/>
                </a:solidFill>
              </a:rPr>
              <a:t>Наследственные заболевания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92647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0"/>
            <a:ext cx="6904232" cy="3866370"/>
          </a:xfrm>
        </p:spPr>
      </p:pic>
      <p:pic>
        <p:nvPicPr>
          <p:cNvPr id="6" name="Рисунок 5" descr="12926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786190"/>
            <a:ext cx="4762500" cy="2867025"/>
          </a:xfrm>
          <a:prstGeom prst="rect">
            <a:avLst/>
          </a:prstGeom>
        </p:spPr>
      </p:pic>
      <p:pic>
        <p:nvPicPr>
          <p:cNvPr id="7" name="Рисунок 6" descr="12926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3786190"/>
            <a:ext cx="4262434" cy="283878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929718" cy="125157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Синдром </a:t>
            </a:r>
            <a:r>
              <a:rPr lang="ru-RU" sz="3600" dirty="0" err="1" smtClean="0"/>
              <a:t>Ангельмана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ru-RU" sz="3600" dirty="0" err="1" smtClean="0"/>
              <a:t>синдром</a:t>
            </a:r>
            <a:r>
              <a:rPr lang="ru-RU" sz="3600" dirty="0" smtClean="0"/>
              <a:t> счастливой марионетки)</a:t>
            </a:r>
            <a:endParaRPr lang="ru-RU" sz="3600" dirty="0"/>
          </a:p>
        </p:txBody>
      </p:sp>
      <p:pic>
        <p:nvPicPr>
          <p:cNvPr id="5" name="Содержимое 4" descr="ar1242147130996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00240"/>
            <a:ext cx="5715000" cy="428625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r>
              <a:rPr lang="ru-RU" dirty="0" smtClean="0"/>
              <a:t>Особенности: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Причины синдрома </a:t>
            </a:r>
            <a:r>
              <a:rPr lang="ru-RU" sz="3600" dirty="0" err="1" smtClean="0"/>
              <a:t>Ангельмана</a:t>
            </a:r>
            <a:r>
              <a:rPr lang="ru-RU" sz="3600" dirty="0" smtClean="0"/>
              <a:t> — отсутствие некоторых генов 15-й хромосомы. Данный синдром возникает при мутации материнской хромосомы</a:t>
            </a:r>
          </a:p>
          <a:p>
            <a:endParaRPr lang="ru-RU" sz="3600" dirty="0" smtClean="0"/>
          </a:p>
          <a:p>
            <a:r>
              <a:rPr lang="ru-RU" sz="3600" dirty="0" smtClean="0"/>
              <a:t>Задержка психического развития</a:t>
            </a:r>
          </a:p>
          <a:p>
            <a:r>
              <a:rPr lang="ru-RU" sz="3600" dirty="0" smtClean="0"/>
              <a:t>Судорожные припадки</a:t>
            </a:r>
          </a:p>
          <a:p>
            <a:r>
              <a:rPr lang="ru-RU" sz="3600" dirty="0" smtClean="0"/>
              <a:t>Нарушение сна</a:t>
            </a:r>
          </a:p>
          <a:p>
            <a:r>
              <a:rPr lang="ru-RU" sz="3600" dirty="0" smtClean="0"/>
              <a:t>Хаотичные движения рук</a:t>
            </a:r>
          </a:p>
          <a:p>
            <a:r>
              <a:rPr lang="ru-RU" sz="3600" dirty="0" smtClean="0"/>
              <a:t>Частый смех</a:t>
            </a:r>
          </a:p>
          <a:p>
            <a:r>
              <a:rPr lang="ru-RU" sz="3600" dirty="0" smtClean="0"/>
              <a:t>Постоянная улыбка</a:t>
            </a:r>
          </a:p>
          <a:p>
            <a:r>
              <a:rPr lang="ru-RU" sz="3600" dirty="0" smtClean="0"/>
              <a:t>Походка марионетки</a:t>
            </a:r>
          </a:p>
          <a:p>
            <a:r>
              <a:rPr lang="ru-RU" sz="3600" dirty="0" smtClean="0"/>
              <a:t>Нарушения речи. Возможно ее полное отсутствие</a:t>
            </a:r>
          </a:p>
          <a:p>
            <a:r>
              <a:rPr lang="ru-RU" sz="3600" dirty="0" smtClean="0"/>
              <a:t>Расстройство моторных функций. Проявляется в нарушении координации движений (атаксия), равновесия, мелком треморе и хаотическом движении рук и ног</a:t>
            </a:r>
          </a:p>
          <a:p>
            <a:r>
              <a:rPr lang="ru-RU" sz="3600" dirty="0" smtClean="0"/>
              <a:t>Нарушение концентрации внимания</a:t>
            </a:r>
          </a:p>
          <a:p>
            <a:r>
              <a:rPr lang="ru-RU" sz="3600" dirty="0" smtClean="0"/>
              <a:t>Повышенная возбудимость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72386" cy="10344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Синдром </a:t>
            </a:r>
            <a:r>
              <a:rPr lang="ru-RU" sz="3600" dirty="0" err="1" smtClean="0"/>
              <a:t>Прадера-Вилли</a:t>
            </a:r>
            <a:endParaRPr lang="ru-RU" sz="3600" dirty="0"/>
          </a:p>
        </p:txBody>
      </p:sp>
      <p:pic>
        <p:nvPicPr>
          <p:cNvPr id="6" name="Рисунок 5" descr="content_da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142984"/>
            <a:ext cx="5275810" cy="53391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61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500726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Редкое генетическое заболевание</a:t>
            </a:r>
            <a:r>
              <a:rPr lang="ru-RU" sz="1800" b="1" dirty="0" smtClean="0"/>
              <a:t>,</a:t>
            </a:r>
            <a:r>
              <a:rPr lang="ru-RU" sz="1800" dirty="0" smtClean="0"/>
              <a:t> при котором семь генов (или некоторые их части) на 15 отцовской хромосоме (Q 11-13) - удалены или нормально не функционируют.</a:t>
            </a:r>
          </a:p>
          <a:p>
            <a:pPr>
              <a:buNone/>
            </a:pPr>
            <a:r>
              <a:rPr lang="ru-RU" sz="1800" b="1" i="1" dirty="0" smtClean="0"/>
              <a:t>        </a:t>
            </a:r>
          </a:p>
          <a:p>
            <a:pPr>
              <a:buNone/>
            </a:pPr>
            <a:r>
              <a:rPr lang="ru-RU" sz="1800" b="1" i="1" dirty="0" smtClean="0"/>
              <a:t>            Признаки:</a:t>
            </a:r>
            <a:r>
              <a:rPr lang="ru-RU" sz="1800" dirty="0" smtClean="0"/>
              <a:t> </a:t>
            </a:r>
          </a:p>
          <a:p>
            <a:r>
              <a:rPr lang="ru-RU" sz="1800" dirty="0" smtClean="0"/>
              <a:t>     Задержка физического развития</a:t>
            </a:r>
          </a:p>
          <a:p>
            <a:r>
              <a:rPr lang="ru-RU" sz="1800" dirty="0" smtClean="0"/>
              <a:t>     Задержка интеллектуального развития;</a:t>
            </a:r>
          </a:p>
          <a:p>
            <a:r>
              <a:rPr lang="ru-RU" sz="1800" dirty="0" smtClean="0"/>
              <a:t>     Задержка развития речевых навыков;</a:t>
            </a:r>
          </a:p>
          <a:p>
            <a:r>
              <a:rPr lang="ru-RU" sz="1800" dirty="0" smtClean="0"/>
              <a:t>     Плохая физическая координация;</a:t>
            </a:r>
          </a:p>
          <a:p>
            <a:r>
              <a:rPr lang="ru-RU" sz="1800" dirty="0" smtClean="0"/>
              <a:t>     </a:t>
            </a:r>
            <a:r>
              <a:rPr lang="ru-RU" sz="1800" dirty="0" err="1" smtClean="0"/>
              <a:t>Гиперфагия</a:t>
            </a:r>
            <a:r>
              <a:rPr lang="ru-RU" sz="1800" dirty="0" smtClean="0"/>
              <a:t> (переедание) в возрасте от 2 - 8 лет;</a:t>
            </a:r>
          </a:p>
          <a:p>
            <a:r>
              <a:rPr lang="ru-RU" sz="1800" dirty="0" smtClean="0"/>
              <a:t>     Чрезмерное увеличение веса;</a:t>
            </a:r>
          </a:p>
          <a:p>
            <a:r>
              <a:rPr lang="ru-RU" sz="1800" dirty="0" smtClean="0"/>
              <a:t>     Нарушение сна;</a:t>
            </a:r>
          </a:p>
          <a:p>
            <a:r>
              <a:rPr lang="ru-RU" sz="1800" dirty="0" smtClean="0"/>
              <a:t>     Сколиоз.</a:t>
            </a:r>
          </a:p>
          <a:p>
            <a:r>
              <a:rPr lang="ru-RU" sz="1800" b="1" i="1" dirty="0" smtClean="0"/>
              <a:t>  Признаки в подростковом возрасте:</a:t>
            </a:r>
            <a:endParaRPr lang="ru-RU" sz="1800" dirty="0" smtClean="0"/>
          </a:p>
          <a:p>
            <a:r>
              <a:rPr lang="ru-RU" sz="1800" dirty="0" smtClean="0"/>
              <a:t>    Задержка полового созревания;</a:t>
            </a:r>
          </a:p>
          <a:p>
            <a:r>
              <a:rPr lang="ru-RU" sz="1800" dirty="0" smtClean="0"/>
              <a:t>    Низкий рост;</a:t>
            </a:r>
          </a:p>
          <a:p>
            <a:r>
              <a:rPr lang="ru-RU" sz="1800" dirty="0" smtClean="0"/>
              <a:t>    Ожирение;</a:t>
            </a:r>
          </a:p>
          <a:p>
            <a:r>
              <a:rPr lang="ru-RU" sz="1800" dirty="0" smtClean="0"/>
              <a:t>    Аномальная гибкость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643866" cy="7143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Туберозный</a:t>
            </a:r>
            <a:r>
              <a:rPr lang="ru-RU" dirty="0" smtClean="0"/>
              <a:t> склероз</a:t>
            </a:r>
            <a:endParaRPr lang="ru-RU" dirty="0"/>
          </a:p>
        </p:txBody>
      </p:sp>
      <p:pic>
        <p:nvPicPr>
          <p:cNvPr id="5" name="Рисунок 4" descr="8_pringl_17-f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571612"/>
            <a:ext cx="6050249" cy="407196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гипопигментные</a:t>
            </a:r>
            <a:r>
              <a:rPr lang="ru-RU" dirty="0" smtClean="0"/>
              <a:t> пятна </a:t>
            </a:r>
          </a:p>
          <a:p>
            <a:r>
              <a:rPr lang="ru-RU" dirty="0" err="1" smtClean="0"/>
              <a:t>ангиофибромы</a:t>
            </a:r>
            <a:r>
              <a:rPr lang="ru-RU" dirty="0" smtClean="0"/>
              <a:t> лица</a:t>
            </a:r>
          </a:p>
          <a:p>
            <a:r>
              <a:rPr lang="ru-RU" dirty="0" smtClean="0"/>
              <a:t>участки «шагреневой кожи» </a:t>
            </a:r>
          </a:p>
          <a:p>
            <a:r>
              <a:rPr lang="ru-RU" dirty="0" smtClean="0"/>
              <a:t>околоногтевые фибромы </a:t>
            </a:r>
          </a:p>
          <a:p>
            <a:r>
              <a:rPr lang="ru-RU" dirty="0" smtClean="0"/>
              <a:t>фиброзные бляшки, белые пряди волос</a:t>
            </a:r>
          </a:p>
          <a:p>
            <a:r>
              <a:rPr lang="ru-RU" dirty="0" smtClean="0"/>
              <a:t>мягкие фибромы</a:t>
            </a:r>
          </a:p>
          <a:p>
            <a:r>
              <a:rPr lang="ru-RU" dirty="0" smtClean="0"/>
              <a:t>корковые </a:t>
            </a:r>
            <a:r>
              <a:rPr lang="ru-RU" dirty="0" err="1" smtClean="0"/>
              <a:t>туберы</a:t>
            </a:r>
            <a:endParaRPr lang="ru-RU" dirty="0" smtClean="0"/>
          </a:p>
          <a:p>
            <a:r>
              <a:rPr lang="ru-RU" dirty="0" err="1" smtClean="0"/>
              <a:t>субэпендимальные</a:t>
            </a:r>
            <a:r>
              <a:rPr lang="ru-RU" dirty="0" smtClean="0"/>
              <a:t> узлы</a:t>
            </a:r>
          </a:p>
          <a:p>
            <a:r>
              <a:rPr lang="ru-RU" dirty="0" smtClean="0"/>
              <a:t>судорожные пароксизмы</a:t>
            </a:r>
          </a:p>
          <a:p>
            <a:r>
              <a:rPr lang="ru-RU" dirty="0" smtClean="0"/>
              <a:t>умственная отсталость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Синдром </a:t>
            </a:r>
            <a:r>
              <a:rPr lang="ru-RU" dirty="0" err="1" smtClean="0"/>
              <a:t>Марфана</a:t>
            </a:r>
            <a:endParaRPr lang="ru-RU" dirty="0"/>
          </a:p>
        </p:txBody>
      </p:sp>
      <p:pic>
        <p:nvPicPr>
          <p:cNvPr id="4" name="Содержимое 3" descr="3243_3_1432219212_3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03718"/>
            <a:ext cx="5429271" cy="482247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Синдром </a:t>
            </a:r>
            <a:r>
              <a:rPr lang="ru-RU" b="1" dirty="0" err="1" smtClean="0"/>
              <a:t>Марфана</a:t>
            </a:r>
            <a:r>
              <a:rPr lang="ru-RU" b="1" dirty="0" smtClean="0"/>
              <a:t> </a:t>
            </a:r>
            <a:r>
              <a:rPr lang="ru-RU" dirty="0" smtClean="0"/>
              <a:t>- аутосомно-доминантное генетическое заболевание которое поражает соединительную ткань, характеризующееся диспропорционально длинными конечностями, тонкими худыми пальцами, соответственно худым  телосложением и наличием </a:t>
            </a:r>
            <a:r>
              <a:rPr lang="ru-RU" dirty="0" err="1" smtClean="0"/>
              <a:t>сердечно-сосудистых</a:t>
            </a:r>
            <a:r>
              <a:rPr lang="ru-RU" dirty="0" smtClean="0"/>
              <a:t> пороков, которые специфически проявляются в виде пороков сердечных клапанов и аорты.  </a:t>
            </a:r>
          </a:p>
          <a:p>
            <a:r>
              <a:rPr lang="ru-RU" dirty="0" smtClean="0"/>
              <a:t>сочетание таких признаков как длинные конечности, дислокация хрусталика, аневризма корня аорты</a:t>
            </a:r>
          </a:p>
          <a:p>
            <a:r>
              <a:rPr lang="ru-RU" dirty="0" smtClean="0"/>
              <a:t>рост значительно выше среднего</a:t>
            </a:r>
          </a:p>
          <a:p>
            <a:r>
              <a:rPr lang="ru-RU" dirty="0" smtClean="0"/>
              <a:t>длинные конечности с длинными тонкими пальцами рук и ног</a:t>
            </a:r>
          </a:p>
          <a:p>
            <a:r>
              <a:rPr lang="ru-RU" dirty="0" smtClean="0"/>
              <a:t>искривление позвоночника (сколиоз), воронкообразная (внутрь) и </a:t>
            </a:r>
            <a:r>
              <a:rPr lang="ru-RU" dirty="0" err="1" smtClean="0"/>
              <a:t>килевидная</a:t>
            </a:r>
            <a:r>
              <a:rPr lang="ru-RU" dirty="0" smtClean="0"/>
              <a:t> (наружу) деформация грудной клетки, чрезмерная гибкость суставов, высокое небо, неправильный прикус, плоскостопие, </a:t>
            </a:r>
            <a:r>
              <a:rPr lang="ru-RU" dirty="0" err="1" smtClean="0"/>
              <a:t>молоткообразная</a:t>
            </a:r>
            <a:r>
              <a:rPr lang="ru-RU" dirty="0" smtClean="0"/>
              <a:t> деформация пальцев стопы (когда суставы пальцев на ногах согнуты и напоминают, поэтому молоток, сутулость, появление беспричинных растяжек на коже (</a:t>
            </a:r>
            <a:r>
              <a:rPr lang="ru-RU" dirty="0" err="1" smtClean="0"/>
              <a:t>стрии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043890" cy="875490"/>
          </a:xfrm>
        </p:spPr>
        <p:txBody>
          <a:bodyPr/>
          <a:lstStyle/>
          <a:p>
            <a:pPr algn="ctr"/>
            <a:r>
              <a:rPr lang="ru-RU" dirty="0" smtClean="0"/>
              <a:t>Синдром </a:t>
            </a:r>
            <a:r>
              <a:rPr lang="ru-RU" dirty="0" err="1" smtClean="0"/>
              <a:t>Ретта</a:t>
            </a:r>
            <a:endParaRPr lang="ru-RU" dirty="0"/>
          </a:p>
        </p:txBody>
      </p:sp>
      <p:pic>
        <p:nvPicPr>
          <p:cNvPr id="6" name="Содержимое 5" descr="18272_a95f8930-718d-41a7-af93-8dcf6c5094b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6037" y="1882775"/>
            <a:ext cx="3971925" cy="4572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1692275" y="476250"/>
            <a:ext cx="5976938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Наследственные заболевания</a:t>
            </a:r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0" y="3357562"/>
            <a:ext cx="3428960" cy="271464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err="1" smtClean="0"/>
              <a:t>Моногенные</a:t>
            </a:r>
            <a:endParaRPr lang="ru-RU" sz="2000" b="1" dirty="0" smtClean="0"/>
          </a:p>
          <a:p>
            <a:pPr algn="ctr">
              <a:buFontTx/>
              <a:buChar char="-"/>
            </a:pPr>
            <a:r>
              <a:rPr lang="ru-RU" sz="2000" b="1" dirty="0" smtClean="0"/>
              <a:t>аутосомно-доминантные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 аутосомно-рецессивные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сцепленные с полом</a:t>
            </a:r>
            <a:endParaRPr lang="ru-RU" sz="2000" b="1" dirty="0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3357554" y="4357694"/>
            <a:ext cx="3214710" cy="200026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/>
              <a:t>Хромосомные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геномные мутации</a:t>
            </a:r>
          </a:p>
          <a:p>
            <a:pPr algn="ctr">
              <a:buFontTx/>
              <a:buChar char="-"/>
            </a:pPr>
            <a:r>
              <a:rPr lang="ru-RU" sz="2000" b="1" dirty="0" smtClean="0"/>
              <a:t>хромосомные мутации</a:t>
            </a:r>
            <a:endParaRPr lang="ru-RU" sz="2000" b="1" dirty="0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6500794" y="3071810"/>
            <a:ext cx="2643206" cy="257176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err="1" smtClean="0"/>
              <a:t>Тератогенные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Причины: </a:t>
            </a:r>
          </a:p>
          <a:p>
            <a:pPr algn="ctr"/>
            <a:r>
              <a:rPr lang="ru-RU" sz="2000" b="1" dirty="0" smtClean="0"/>
              <a:t>алкоголь, </a:t>
            </a:r>
          </a:p>
          <a:p>
            <a:pPr algn="ctr"/>
            <a:r>
              <a:rPr lang="ru-RU" sz="2000" b="1" dirty="0" smtClean="0"/>
              <a:t>наркотики, </a:t>
            </a:r>
          </a:p>
          <a:p>
            <a:pPr algn="ctr"/>
            <a:r>
              <a:rPr lang="ru-RU" sz="2000" b="1" dirty="0" smtClean="0"/>
              <a:t>вирусы,</a:t>
            </a:r>
          </a:p>
          <a:p>
            <a:pPr algn="ctr"/>
            <a:r>
              <a:rPr lang="ru-RU" sz="2000" b="1" dirty="0" smtClean="0"/>
              <a:t>лекарства</a:t>
            </a:r>
            <a:endParaRPr lang="ru-RU" sz="2000" b="1" dirty="0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H="1">
            <a:off x="1835150" y="1916113"/>
            <a:ext cx="792163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6804025" y="1773238"/>
            <a:ext cx="768371" cy="12271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4787900" y="1989138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Синдром </a:t>
            </a:r>
            <a:r>
              <a:rPr lang="ru-RU" dirty="0" err="1" smtClean="0"/>
              <a:t>Ретта</a:t>
            </a:r>
            <a:r>
              <a:rPr lang="ru-RU" dirty="0" smtClean="0"/>
              <a:t> — это одна из разновидностей прогрессирующего дегенеративного заболевания, характеризующаяся поражением ЦНС. Это редкая генетически обусловленная патология, которая развивается преимущественно у девочек в раннем возрасте. </a:t>
            </a:r>
          </a:p>
          <a:p>
            <a:r>
              <a:rPr lang="ru-RU" dirty="0" smtClean="0"/>
              <a:t>Специфические движения рук</a:t>
            </a:r>
          </a:p>
          <a:p>
            <a:r>
              <a:rPr lang="ru-RU" dirty="0" smtClean="0"/>
              <a:t>Умственная отсталость</a:t>
            </a:r>
          </a:p>
          <a:p>
            <a:r>
              <a:rPr lang="ru-RU" dirty="0" smtClean="0"/>
              <a:t>Микроцефалия</a:t>
            </a:r>
          </a:p>
          <a:p>
            <a:r>
              <a:rPr lang="ru-RU" dirty="0" smtClean="0"/>
              <a:t>Эпилепсия</a:t>
            </a:r>
          </a:p>
          <a:p>
            <a:r>
              <a:rPr lang="ru-RU" dirty="0" smtClean="0"/>
              <a:t>Сколиоз</a:t>
            </a:r>
          </a:p>
          <a:p>
            <a:r>
              <a:rPr lang="ru-RU" dirty="0" smtClean="0"/>
              <a:t>Часто заболевание путают с аутизмом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Гемофилия </a:t>
            </a:r>
            <a:br>
              <a:rPr lang="ru-RU" dirty="0" smtClean="0"/>
            </a:br>
            <a:r>
              <a:rPr lang="ru-RU" dirty="0" smtClean="0"/>
              <a:t>(«жидкая кровь»)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редкое наследственное заболевание, связанное с нарушением процесса свертывания крови; при этом заболевании возникают кровоизлияния в суставы, мышцы и внутренние органы, как спонтанные, так и в результате травмы или хирургического вмешательства.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6600CC"/>
                </a:solidFill>
              </a:rPr>
              <a:t>Типы наследственности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13788" cy="57610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1. </a:t>
            </a:r>
            <a:r>
              <a:rPr lang="ru-RU" sz="1400" b="1" smtClean="0">
                <a:latin typeface="Times New Roman" pitchFamily="18" charset="0"/>
              </a:rPr>
              <a:t>Аутосомно-доминантный тип наследования</a:t>
            </a:r>
            <a:r>
              <a:rPr lang="ru-RU" sz="1400" smtClean="0">
                <a:latin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а. При достаточном числе потомков признак обнаруживается в каждом поколении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б. Редкий признак наследуется примерно половиной детей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в. Потомки мужского и женского пола наследуют этот признак одинаково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г. Оба родителя в равной мере передают этот признак детям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2. </a:t>
            </a:r>
            <a:r>
              <a:rPr lang="ru-RU" sz="1400" b="1" smtClean="0">
                <a:latin typeface="Times New Roman" pitchFamily="18" charset="0"/>
              </a:rPr>
              <a:t>Аутосомно-рецессивный тип наследования</a:t>
            </a:r>
            <a:r>
              <a:rPr lang="ru-RU" sz="1400" smtClean="0">
                <a:latin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а. Признак может передаваться через поколение даже при достаточном числе потомков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б. Признак может проявиться у детей в отсутствие его у родителей. Обнаруживается тогда в 25% случаев у детей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в. Признак наследуется всеми детьми, если оба родителя больны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г. Признак в 50% развивается у детей, если один из родителей болен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д. Потомки мужского и женского пола наследуют этот признак одинаково 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3. </a:t>
            </a:r>
            <a:r>
              <a:rPr lang="ru-RU" sz="1400" b="1" smtClean="0">
                <a:latin typeface="Times New Roman" pitchFamily="18" charset="0"/>
              </a:rPr>
              <a:t>Наследование, сцепленное с Х хромосомой, если ген, контролирующий проявления признака, - рецессивный</a:t>
            </a:r>
            <a:r>
              <a:rPr lang="ru-RU" sz="1400" smtClean="0">
                <a:latin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а. Мужчины наследуют чаще, чем женщины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б. Наследуют такой признак девочки только от отца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в. В браках, где оба супруга здоровы, могут родиться дети, имеющие его, при этом он наследуется 50% сыновей и 100% здоровых дочерей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г. Прослеживается чередование больных мужчин в поколениях: где их больше, где - меньше 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4. </a:t>
            </a:r>
            <a:r>
              <a:rPr lang="ru-RU" sz="1400" b="1" smtClean="0">
                <a:latin typeface="Times New Roman" pitchFamily="18" charset="0"/>
              </a:rPr>
              <a:t>Наследование, сцепленное с Х хромосомой, если ген, контролирующий проявления признака, - доминантный</a:t>
            </a:r>
            <a:r>
              <a:rPr lang="ru-RU" sz="1400" smtClean="0">
                <a:latin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а. Мужчины наследуют реже, чем женщины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б. Если признак только у супруги, то наследуют его все дети (мать гомозиготная), или половина детей (мать гетерозиготная)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в. Если только у супруга, то наследуют все лица женского пола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5. </a:t>
            </a:r>
            <a:r>
              <a:rPr lang="ru-RU" sz="1400" b="1" smtClean="0">
                <a:latin typeface="Times New Roman" pitchFamily="18" charset="0"/>
              </a:rPr>
              <a:t>Наследование, сцепленное с </a:t>
            </a:r>
            <a:r>
              <a:rPr lang="en-US" sz="1400" b="1" smtClean="0">
                <a:latin typeface="Times New Roman" pitchFamily="18" charset="0"/>
              </a:rPr>
              <a:t>Y</a:t>
            </a:r>
            <a:r>
              <a:rPr lang="ru-RU" sz="1400" b="1" smtClean="0">
                <a:latin typeface="Times New Roman" pitchFamily="18" charset="0"/>
              </a:rPr>
              <a:t> хромосомой</a:t>
            </a:r>
            <a:r>
              <a:rPr lang="ru-RU" sz="1400" smtClean="0">
                <a:latin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а. Страдают только сыновья, в каждом поколении проявляется, если отец болен.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8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8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8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18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18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8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187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187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187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187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187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1878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187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1878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1187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1878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1187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11878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1187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11878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1187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1878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1187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1187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11878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11878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1187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1187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2285992"/>
            <a:ext cx="7242048" cy="2106006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Примеры генных  и хромосомных болезней</a:t>
            </a:r>
            <a:endParaRPr lang="ru-RU" sz="60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929618" cy="74868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Синдром Дауна</a:t>
            </a:r>
            <a:endParaRPr lang="ru-RU" sz="4800" dirty="0"/>
          </a:p>
        </p:txBody>
      </p:sp>
      <p:pic>
        <p:nvPicPr>
          <p:cNvPr id="7" name="Рисунок 6" descr="5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000108"/>
            <a:ext cx="5375710" cy="3071834"/>
          </a:xfrm>
          <a:prstGeom prst="rect">
            <a:avLst/>
          </a:prstGeom>
        </p:spPr>
      </p:pic>
      <p:pic>
        <p:nvPicPr>
          <p:cNvPr id="9" name="Рисунок 8" descr="dkutgbix iixhzo yldh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071810"/>
            <a:ext cx="3109930" cy="3109930"/>
          </a:xfrm>
          <a:prstGeom prst="rect">
            <a:avLst/>
          </a:prstGeom>
        </p:spPr>
      </p:pic>
      <p:pic>
        <p:nvPicPr>
          <p:cNvPr id="10" name="Рисунок 9" descr="71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056856"/>
            <a:ext cx="3786214" cy="280114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785794"/>
            <a:ext cx="77867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СИНДРОМ ДАУНА </a:t>
            </a:r>
            <a:r>
              <a:rPr lang="ru-RU" dirty="0" smtClean="0"/>
              <a:t>- заболевание, возникающее в результате генетической аномалии, при которой в организме человека появляется дополнительная хромосома (вместо двух хромосом 21 присутствует три); в результате общее количество хромосом становится равным 47, тогда как в норме оно должно равняться 46. Шансы родить ребенка, страдающего синдромом Дауна, повышаются у женщин с возрастом. </a:t>
            </a:r>
          </a:p>
          <a:p>
            <a:r>
              <a:rPr lang="ru-RU" u="sng" dirty="0" smtClean="0"/>
              <a:t>Признаки: </a:t>
            </a:r>
            <a:r>
              <a:rPr lang="ru-RU" dirty="0" smtClean="0"/>
              <a:t>больные люди имеют характерные черты, в том числе:    </a:t>
            </a:r>
          </a:p>
          <a:p>
            <a:r>
              <a:rPr lang="ru-RU" dirty="0" smtClean="0"/>
              <a:t>- плоское лицо с раскосыми глазами (как у монголоидной расы, поэтому раньше данное заболевание называли </a:t>
            </a:r>
            <a:r>
              <a:rPr lang="ru-RU" dirty="0" err="1" smtClean="0"/>
              <a:t>монголизмом</a:t>
            </a:r>
            <a:r>
              <a:rPr lang="ru-RU" dirty="0" smtClean="0"/>
              <a:t> (</a:t>
            </a:r>
            <a:r>
              <a:rPr lang="ru-RU" dirty="0" err="1" smtClean="0"/>
              <a:t>mongolism</a:t>
            </a:r>
            <a:r>
              <a:rPr lang="ru-RU" dirty="0" smtClean="0"/>
              <a:t>)); </a:t>
            </a:r>
          </a:p>
          <a:p>
            <a:pPr>
              <a:buFontTx/>
              <a:buChar char="-"/>
            </a:pPr>
            <a:r>
              <a:rPr lang="ru-RU" dirty="0" smtClean="0"/>
              <a:t> широкие кисти рук с короткими пальцами и единичной складкой, идущей вдоль ладони; </a:t>
            </a:r>
          </a:p>
          <a:p>
            <a:pPr>
              <a:buFontTx/>
              <a:buChar char="-"/>
            </a:pPr>
            <a:r>
              <a:rPr lang="ru-RU" dirty="0" smtClean="0"/>
              <a:t> недоразвитые уши (маленькие)</a:t>
            </a:r>
          </a:p>
          <a:p>
            <a:pPr>
              <a:buFontTx/>
              <a:buChar char="-"/>
            </a:pPr>
            <a:r>
              <a:rPr lang="ru-RU" dirty="0" smtClean="0"/>
              <a:t> низкий рост и гипотония. </a:t>
            </a:r>
          </a:p>
          <a:p>
            <a:r>
              <a:rPr lang="ru-RU" dirty="0" smtClean="0"/>
              <a:t>У многих наблюдаются также признаки умственной отсталости, хотя диапазон этих признаков достаточно широк и некоторые больные обладают совершенно нормальным интеллектом. </a:t>
            </a:r>
          </a:p>
          <a:p>
            <a:r>
              <a:rPr lang="ru-RU" dirty="0" smtClean="0"/>
              <a:t>Сопутствующими синдрому Дауна отклонениями являются пороки сердца (они встречаются примерно у 40% больных детей), недоразвитие кишечника, глухота и косоглазие.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eselaya-progulka-lyudej-s-zabolevaniem-sindrom-dauna-v-ssha-video-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18" y="3000372"/>
            <a:ext cx="5807182" cy="3857628"/>
          </a:xfrm>
          <a:prstGeom prst="rect">
            <a:avLst/>
          </a:prstGeom>
        </p:spPr>
      </p:pic>
      <p:pic>
        <p:nvPicPr>
          <p:cNvPr id="4" name="Рисунок 3" descr="38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929090" cy="392909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8229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Девочка с синдромом Дауна -модель !!!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Конни-Роуз</a:t>
            </a:r>
            <a:r>
              <a:rPr lang="ru-RU" dirty="0" smtClean="0"/>
              <a:t> </a:t>
            </a:r>
            <a:r>
              <a:rPr lang="ru-RU" dirty="0" err="1" smtClean="0"/>
              <a:t>Сиборн</a:t>
            </a:r>
            <a:r>
              <a:rPr lang="ru-RU" dirty="0" smtClean="0"/>
              <a:t>, 23-месячная маленькая девочка из Великобритании с синдромом Дауна, всегда получала комплименты от друзей ее матери </a:t>
            </a:r>
            <a:r>
              <a:rPr lang="ru-RU" dirty="0" err="1" smtClean="0"/>
              <a:t>Джули</a:t>
            </a:r>
            <a:r>
              <a:rPr lang="ru-RU" dirty="0" smtClean="0"/>
              <a:t> как обладательница красивой улыбки. После того, как друзья сказали </a:t>
            </a:r>
            <a:r>
              <a:rPr lang="ru-RU" dirty="0" err="1" smtClean="0"/>
              <a:t>Джули</a:t>
            </a:r>
            <a:r>
              <a:rPr lang="ru-RU" dirty="0" smtClean="0"/>
              <a:t>, что она должна попытаться связаться с модельным агентством, у </a:t>
            </a:r>
            <a:r>
              <a:rPr lang="ru-RU" dirty="0" err="1" smtClean="0"/>
              <a:t>Конни</a:t>
            </a:r>
            <a:r>
              <a:rPr lang="ru-RU" dirty="0" smtClean="0"/>
              <a:t> заключены два контракта!</a:t>
            </a:r>
          </a:p>
          <a:p>
            <a:pPr>
              <a:buNone/>
            </a:pPr>
            <a:r>
              <a:rPr lang="ru-RU" dirty="0" smtClean="0"/>
              <a:t>«Когда я говорила с агентствами о диагнозе синдрома Дауна, никто даже не моргнул глазом».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26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37280"/>
            <a:ext cx="6680636" cy="67207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539</TotalTime>
  <Words>780</Words>
  <Application>Microsoft Office PowerPoint</Application>
  <PresentationFormat>Экран (4:3)</PresentationFormat>
  <Paragraphs>116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Наследственные заболевания</vt:lpstr>
      <vt:lpstr>Слайд 2</vt:lpstr>
      <vt:lpstr>Типы наследственности</vt:lpstr>
      <vt:lpstr>Примеры генных  и хромосомных болезней</vt:lpstr>
      <vt:lpstr>Синдром Дауна</vt:lpstr>
      <vt:lpstr>Описание</vt:lpstr>
      <vt:lpstr>Слайд 7</vt:lpstr>
      <vt:lpstr>Девочка с синдромом Дауна -модель !!!</vt:lpstr>
      <vt:lpstr>Слайд 9</vt:lpstr>
      <vt:lpstr>Слайд 10</vt:lpstr>
      <vt:lpstr>Синдром Ангельмана (синдром счастливой марионетки)</vt:lpstr>
      <vt:lpstr>Особенности:</vt:lpstr>
      <vt:lpstr>Синдром Прадера-Вилли</vt:lpstr>
      <vt:lpstr>Особенности:</vt:lpstr>
      <vt:lpstr>Туберозный склероз</vt:lpstr>
      <vt:lpstr>Особенности</vt:lpstr>
      <vt:lpstr>Синдром Марфана</vt:lpstr>
      <vt:lpstr>Особенности</vt:lpstr>
      <vt:lpstr>Синдром Ретта</vt:lpstr>
      <vt:lpstr>Особенности</vt:lpstr>
      <vt:lpstr>Гемофилия  («жидкая кровь»)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Генетические нарушения</dc:title>
  <dc:creator>Admin</dc:creator>
  <cp:lastModifiedBy>Нусенька</cp:lastModifiedBy>
  <cp:revision>60</cp:revision>
  <dcterms:created xsi:type="dcterms:W3CDTF">2009-10-12T11:11:56Z</dcterms:created>
  <dcterms:modified xsi:type="dcterms:W3CDTF">2016-11-22T13:03:25Z</dcterms:modified>
</cp:coreProperties>
</file>