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  <p:sldId id="262" r:id="rId6"/>
    <p:sldId id="260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ReinEA\Desktop\736766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55776" y="1397000"/>
          <a:ext cx="5472608" cy="2410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608"/>
              </a:tblGrid>
              <a:tr h="174396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5400" dirty="0" err="1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Tapferes</a:t>
                      </a:r>
                      <a:r>
                        <a:rPr lang="en-US" sz="540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 </a:t>
                      </a:r>
                      <a:r>
                        <a:rPr lang="en-US" sz="5400" dirty="0" err="1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Schneiderlein</a:t>
                      </a:r>
                      <a:endParaRPr lang="ru-RU" sz="5400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260648"/>
            <a:ext cx="6390456" cy="626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 err="1" smtClean="0">
                <a:solidFill>
                  <a:srgbClr val="FF0000"/>
                </a:solidFill>
                <a:latin typeface="Georgia" pitchFamily="18" charset="0"/>
              </a:rPr>
              <a:t>Wir</a:t>
            </a:r>
            <a:r>
              <a:rPr lang="en-US" sz="2800" b="1" u="sng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en-US" sz="2800" b="1" u="sng" dirty="0" err="1" smtClean="0">
                <a:solidFill>
                  <a:srgbClr val="FF0000"/>
                </a:solidFill>
                <a:latin typeface="Georgia" pitchFamily="18" charset="0"/>
              </a:rPr>
              <a:t>wiederholen</a:t>
            </a:r>
            <a:r>
              <a:rPr lang="en-US" sz="2800" b="1" u="sng" dirty="0" smtClean="0">
                <a:solidFill>
                  <a:srgbClr val="FF0000"/>
                </a:solidFill>
                <a:latin typeface="Georgia" pitchFamily="18" charset="0"/>
              </a:rPr>
              <a:t> die </a:t>
            </a:r>
            <a:r>
              <a:rPr lang="en-US" sz="2800" b="1" u="sng" dirty="0" err="1" smtClean="0">
                <a:solidFill>
                  <a:srgbClr val="FF0000"/>
                </a:solidFill>
                <a:latin typeface="Georgia" pitchFamily="18" charset="0"/>
              </a:rPr>
              <a:t>Worter</a:t>
            </a:r>
            <a:r>
              <a:rPr lang="en-US" sz="2800" b="1" u="sng" dirty="0" smtClean="0">
                <a:solidFill>
                  <a:srgbClr val="FF0000"/>
                </a:solidFill>
                <a:latin typeface="Georgia" pitchFamily="18" charset="0"/>
              </a:rPr>
              <a:t>:</a:t>
            </a:r>
          </a:p>
          <a:p>
            <a:pPr algn="ctr"/>
            <a:endParaRPr lang="en-US" sz="900" b="1" u="sng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Georgia" pitchFamily="18" charset="0"/>
              </a:rPr>
              <a:t>  </a:t>
            </a:r>
            <a:r>
              <a:rPr lang="en-US" sz="2800" dirty="0" smtClean="0">
                <a:latin typeface="Georgia" pitchFamily="18" charset="0"/>
              </a:rPr>
              <a:t>das  </a:t>
            </a:r>
            <a:r>
              <a:rPr lang="en-US" sz="2800" dirty="0" err="1" smtClean="0">
                <a:latin typeface="Georgia" pitchFamily="18" charset="0"/>
              </a:rPr>
              <a:t>Schneiderlein</a:t>
            </a:r>
            <a:endParaRPr lang="en-US" sz="28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tapfer</a:t>
            </a:r>
            <a:endParaRPr lang="en-US" sz="28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geschickt</a:t>
            </a:r>
            <a:endParaRPr lang="en-US" sz="28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schlagen</a:t>
            </a:r>
            <a:endParaRPr lang="en-US" sz="28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 die </a:t>
            </a:r>
            <a:r>
              <a:rPr lang="en-US" sz="2800" dirty="0" err="1" smtClean="0">
                <a:latin typeface="Georgia" pitchFamily="18" charset="0"/>
              </a:rPr>
              <a:t>weite</a:t>
            </a:r>
            <a:r>
              <a:rPr lang="en-US" sz="2800" dirty="0" smtClean="0">
                <a:latin typeface="Georgia" pitchFamily="18" charset="0"/>
              </a:rPr>
              <a:t> Welt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ein</a:t>
            </a:r>
            <a:r>
              <a:rPr lang="en-US" sz="2800" dirty="0" smtClean="0">
                <a:latin typeface="Georgia" pitchFamily="18" charset="0"/>
              </a:rPr>
              <a:t> braver </a:t>
            </a:r>
            <a:r>
              <a:rPr lang="en-US" sz="2800" dirty="0" err="1" smtClean="0">
                <a:latin typeface="Georgia" pitchFamily="18" charset="0"/>
              </a:rPr>
              <a:t>Junge</a:t>
            </a:r>
            <a:endParaRPr lang="en-US" sz="28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der</a:t>
            </a:r>
            <a:r>
              <a:rPr lang="en-US" sz="2800" dirty="0" smtClean="0">
                <a:latin typeface="Georgia" pitchFamily="18" charset="0"/>
              </a:rPr>
              <a:t> Wald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scheinen</a:t>
            </a:r>
            <a:endParaRPr lang="en-US" sz="28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die </a:t>
            </a:r>
            <a:r>
              <a:rPr lang="en-US" sz="2800" dirty="0" err="1" smtClean="0">
                <a:latin typeface="Georgia" pitchFamily="18" charset="0"/>
              </a:rPr>
              <a:t>Blume</a:t>
            </a:r>
            <a:endParaRPr lang="en-US" sz="28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futtern</a:t>
            </a:r>
            <a:endParaRPr lang="en-US" sz="28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das </a:t>
            </a:r>
            <a:r>
              <a:rPr lang="en-US" sz="2800" dirty="0" err="1" smtClean="0">
                <a:latin typeface="Georgia" pitchFamily="18" charset="0"/>
              </a:rPr>
              <a:t>Schild</a:t>
            </a:r>
            <a:endParaRPr lang="en-US" sz="28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denken</a:t>
            </a:r>
            <a:endParaRPr lang="en-US" sz="28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sehen</a:t>
            </a:r>
            <a:endParaRPr lang="en-US" sz="2800" dirty="0" smtClean="0">
              <a:latin typeface="Georgia" pitchFamily="18" charset="0"/>
            </a:endParaRPr>
          </a:p>
        </p:txBody>
      </p:sp>
      <p:pic>
        <p:nvPicPr>
          <p:cNvPr id="6147" name="Picture 3" descr="C:\Users\ReinEA\Desktop\skazki-00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412776"/>
            <a:ext cx="3744416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ReinEA\Desktop\56a88db3a36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91680" y="692695"/>
            <a:ext cx="60486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Georgia" pitchFamily="18" charset="0"/>
              </a:rPr>
              <a:t>das  </a:t>
            </a:r>
            <a:r>
              <a:rPr lang="en-US" sz="2800" dirty="0" err="1" smtClean="0">
                <a:solidFill>
                  <a:srgbClr val="FF0000"/>
                </a:solidFill>
                <a:latin typeface="Georgia" pitchFamily="18" charset="0"/>
              </a:rPr>
              <a:t>Schneiderlein</a:t>
            </a:r>
            <a:r>
              <a:rPr lang="en-US" sz="28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en-US" sz="2800" dirty="0" smtClean="0">
                <a:latin typeface="Georgia" pitchFamily="18" charset="0"/>
              </a:rPr>
              <a:t>- </a:t>
            </a:r>
            <a:r>
              <a:rPr lang="ru-RU" sz="2800" dirty="0" smtClean="0">
                <a:latin typeface="Georgia" pitchFamily="18" charset="0"/>
              </a:rPr>
              <a:t>портняжка</a:t>
            </a:r>
            <a:endParaRPr lang="en-US" sz="28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Georgia" pitchFamily="18" charset="0"/>
              </a:rPr>
              <a:t>tapfer</a:t>
            </a:r>
            <a:r>
              <a:rPr lang="ru-RU" sz="2800" dirty="0" smtClean="0">
                <a:latin typeface="Georgia" pitchFamily="18" charset="0"/>
              </a:rPr>
              <a:t> –   храбрый </a:t>
            </a:r>
            <a:endParaRPr lang="en-US" sz="28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Georgia" pitchFamily="18" charset="0"/>
              </a:rPr>
              <a:t>geschickt</a:t>
            </a:r>
            <a:r>
              <a:rPr lang="ru-RU" sz="2800" dirty="0" smtClean="0">
                <a:latin typeface="Georgia" pitchFamily="18" charset="0"/>
              </a:rPr>
              <a:t> -  ловкий</a:t>
            </a:r>
            <a:endParaRPr lang="en-US" sz="28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Georgia" pitchFamily="18" charset="0"/>
              </a:rPr>
              <a:t>schlagen</a:t>
            </a:r>
            <a:r>
              <a:rPr lang="ru-RU" sz="2800" dirty="0" smtClean="0">
                <a:latin typeface="Georgia" pitchFamily="18" charset="0"/>
              </a:rPr>
              <a:t> -   бить</a:t>
            </a:r>
            <a:endParaRPr lang="en-US" sz="28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Georgia" pitchFamily="18" charset="0"/>
              </a:rPr>
              <a:t>ein</a:t>
            </a:r>
            <a:r>
              <a:rPr lang="en-US" sz="2800" dirty="0" smtClean="0">
                <a:solidFill>
                  <a:srgbClr val="FF0000"/>
                </a:solidFill>
                <a:latin typeface="Georgia" pitchFamily="18" charset="0"/>
              </a:rPr>
              <a:t> braver </a:t>
            </a:r>
            <a:r>
              <a:rPr lang="en-US" sz="2800" dirty="0" err="1" smtClean="0">
                <a:solidFill>
                  <a:srgbClr val="FF0000"/>
                </a:solidFill>
                <a:latin typeface="Georgia" pitchFamily="18" charset="0"/>
              </a:rPr>
              <a:t>Junge</a:t>
            </a:r>
            <a: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800" dirty="0" smtClean="0">
                <a:latin typeface="Georgia" pitchFamily="18" charset="0"/>
              </a:rPr>
              <a:t>- молодец</a:t>
            </a:r>
            <a:endParaRPr lang="en-US" sz="28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Georgia" pitchFamily="18" charset="0"/>
              </a:rPr>
              <a:t>der</a:t>
            </a:r>
            <a:r>
              <a:rPr lang="en-US" sz="28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Georgia" pitchFamily="18" charset="0"/>
              </a:rPr>
              <a:t>Wald</a:t>
            </a:r>
            <a: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800" dirty="0" smtClean="0">
                <a:latin typeface="Georgia" pitchFamily="18" charset="0"/>
              </a:rPr>
              <a:t>-   лес</a:t>
            </a:r>
            <a:endParaRPr lang="en-US" sz="28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Georgia" pitchFamily="18" charset="0"/>
              </a:rPr>
              <a:t>scheinen</a:t>
            </a:r>
            <a:r>
              <a:rPr lang="ru-RU" sz="2800" dirty="0" smtClean="0">
                <a:latin typeface="Georgia" pitchFamily="18" charset="0"/>
              </a:rPr>
              <a:t> -   светить</a:t>
            </a:r>
            <a:endParaRPr lang="en-US" sz="28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Georgia" pitchFamily="18" charset="0"/>
              </a:rPr>
              <a:t>die </a:t>
            </a:r>
            <a:r>
              <a:rPr lang="en-US" sz="2800" dirty="0" err="1" smtClean="0">
                <a:solidFill>
                  <a:srgbClr val="FF0000"/>
                </a:solidFill>
                <a:latin typeface="Georgia" pitchFamily="18" charset="0"/>
              </a:rPr>
              <a:t>Blume</a:t>
            </a:r>
            <a: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800" dirty="0" smtClean="0">
                <a:latin typeface="Georgia" pitchFamily="18" charset="0"/>
              </a:rPr>
              <a:t>- цветок</a:t>
            </a:r>
            <a:endParaRPr lang="en-US" sz="28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Georgia" pitchFamily="18" charset="0"/>
              </a:rPr>
              <a:t>futtern</a:t>
            </a:r>
            <a:r>
              <a:rPr lang="ru-RU" sz="2800" dirty="0" smtClean="0">
                <a:latin typeface="Georgia" pitchFamily="18" charset="0"/>
              </a:rPr>
              <a:t> -   кормить</a:t>
            </a:r>
            <a:endParaRPr lang="en-US" sz="28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Georgia" pitchFamily="18" charset="0"/>
              </a:rPr>
              <a:t>das </a:t>
            </a:r>
            <a:r>
              <a:rPr lang="en-US" sz="2800" dirty="0" err="1" smtClean="0">
                <a:solidFill>
                  <a:srgbClr val="FF0000"/>
                </a:solidFill>
                <a:latin typeface="Georgia" pitchFamily="18" charset="0"/>
              </a:rPr>
              <a:t>Schild</a:t>
            </a:r>
            <a: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800" dirty="0" smtClean="0">
                <a:latin typeface="Georgia" pitchFamily="18" charset="0"/>
              </a:rPr>
              <a:t>- вывеска</a:t>
            </a:r>
            <a:endParaRPr lang="en-US" sz="28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Georgia" pitchFamily="18" charset="0"/>
              </a:rPr>
              <a:t>denken</a:t>
            </a:r>
            <a:r>
              <a:rPr lang="ru-RU" sz="2800" dirty="0" smtClean="0">
                <a:latin typeface="Georgia" pitchFamily="18" charset="0"/>
              </a:rPr>
              <a:t> -   думать</a:t>
            </a:r>
            <a:endParaRPr lang="en-US" sz="28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Georgia" pitchFamily="18" charset="0"/>
              </a:rPr>
              <a:t>sehen</a:t>
            </a:r>
            <a:r>
              <a:rPr lang="ru-RU" sz="2800" dirty="0" smtClean="0">
                <a:latin typeface="Georgia" pitchFamily="18" charset="0"/>
              </a:rPr>
              <a:t> -   смотреть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ReinEA\Desktop\56a88db3a36a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15616" y="692696"/>
            <a:ext cx="6480720" cy="515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>
                <a:latin typeface="Georgia" pitchFamily="18" charset="0"/>
              </a:rPr>
              <a:t>Seite</a:t>
            </a:r>
            <a:r>
              <a:rPr lang="en-US" sz="3200" dirty="0" smtClean="0">
                <a:latin typeface="Georgia" pitchFamily="18" charset="0"/>
              </a:rPr>
              <a:t> 48,  </a:t>
            </a:r>
            <a:r>
              <a:rPr lang="en-US" sz="3200" dirty="0" err="1" smtClean="0">
                <a:latin typeface="Georgia" pitchFamily="18" charset="0"/>
              </a:rPr>
              <a:t>Ubung</a:t>
            </a:r>
            <a:r>
              <a:rPr lang="en-US" sz="3200" dirty="0" smtClean="0">
                <a:latin typeface="Georgia" pitchFamily="18" charset="0"/>
              </a:rPr>
              <a:t> 8b)</a:t>
            </a:r>
          </a:p>
          <a:p>
            <a:r>
              <a:rPr lang="en-US" sz="3200" b="1" u="sng" dirty="0" err="1" smtClean="0">
                <a:solidFill>
                  <a:srgbClr val="FF0000"/>
                </a:solidFill>
                <a:latin typeface="Georgia" pitchFamily="18" charset="0"/>
              </a:rPr>
              <a:t>Wo</a:t>
            </a:r>
            <a:r>
              <a:rPr lang="en-US" sz="3200" b="1" u="sng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3200" b="1" u="sng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en-US" sz="3200" b="1" u="sng" dirty="0" err="1" smtClean="0">
                <a:solidFill>
                  <a:srgbClr val="FF0000"/>
                </a:solidFill>
                <a:latin typeface="Georgia" pitchFamily="18" charset="0"/>
              </a:rPr>
              <a:t>steht</a:t>
            </a:r>
            <a:r>
              <a:rPr lang="en-US" sz="3200" b="1" u="sng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3200" b="1" u="sng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en-US" sz="3200" b="1" u="sng" dirty="0" smtClean="0">
                <a:solidFill>
                  <a:srgbClr val="FF0000"/>
                </a:solidFill>
                <a:latin typeface="Georgia" pitchFamily="18" charset="0"/>
              </a:rPr>
              <a:t>das </a:t>
            </a:r>
            <a:r>
              <a:rPr lang="en-US" sz="3200" b="1" u="sng" dirty="0" err="1" smtClean="0">
                <a:solidFill>
                  <a:srgbClr val="FF0000"/>
                </a:solidFill>
                <a:latin typeface="Georgia" pitchFamily="18" charset="0"/>
              </a:rPr>
              <a:t>im</a:t>
            </a:r>
            <a:r>
              <a:rPr lang="en-US" sz="3200" b="1" u="sng" dirty="0" smtClean="0">
                <a:solidFill>
                  <a:srgbClr val="FF0000"/>
                </a:solidFill>
                <a:latin typeface="Georgia" pitchFamily="18" charset="0"/>
              </a:rPr>
              <a:t> Text?</a:t>
            </a:r>
          </a:p>
          <a:p>
            <a:endParaRPr lang="en-US" sz="900" dirty="0" smtClean="0">
              <a:latin typeface="Georgia" pitchFamily="18" charset="0"/>
            </a:endParaRPr>
          </a:p>
          <a:p>
            <a:pPr marL="514350" indent="-514350">
              <a:buAutoNum type="arabicPeriod"/>
            </a:pPr>
            <a:r>
              <a:rPr lang="ru-RU" sz="3200" dirty="0" smtClean="0">
                <a:latin typeface="Georgia" pitchFamily="18" charset="0"/>
              </a:rPr>
              <a:t>Портняжка думает : «О! Я молодец!»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latin typeface="Georgia" pitchFamily="18" charset="0"/>
              </a:rPr>
              <a:t> Он убивает семерых мух одним махом.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latin typeface="Georgia" pitchFamily="18" charset="0"/>
              </a:rPr>
              <a:t>Я  храбрый и умный. Я могу все.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latin typeface="Georgia" pitchFamily="18" charset="0"/>
              </a:rPr>
              <a:t>Это храбрый портняжка из сказки Братьев Гримм.</a:t>
            </a:r>
            <a:endParaRPr lang="en-US" sz="3200" dirty="0" smtClean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ReinEA\Desktop\662314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9396536" cy="71186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92696"/>
            <a:ext cx="9144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u="sng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Und was </a:t>
            </a:r>
            <a:r>
              <a:rPr lang="en-US" sz="3000" b="1" u="sng" dirty="0" err="1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macht</a:t>
            </a:r>
            <a:r>
              <a:rPr lang="en-US" sz="3000" b="1" u="sng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en-US" sz="3000" b="1" u="sng" dirty="0" err="1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unser</a:t>
            </a:r>
            <a:r>
              <a:rPr lang="en-US" sz="3000" b="1" u="sng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en-US" sz="3000" b="1" u="sng" dirty="0" err="1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tapferes</a:t>
            </a:r>
            <a:r>
              <a:rPr lang="en-US" sz="3000" b="1" u="sng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en-US" sz="3000" b="1" u="sng" dirty="0" err="1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Schneiderlein</a:t>
            </a:r>
            <a:r>
              <a:rPr lang="en-US" sz="3000" u="sng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?</a:t>
            </a:r>
          </a:p>
          <a:p>
            <a:endParaRPr lang="en-US" sz="1200" u="sng" dirty="0" smtClean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en-US" sz="3200" u="sng" dirty="0" err="1" smtClean="0">
                <a:solidFill>
                  <a:srgbClr val="FF0000"/>
                </a:solidFill>
                <a:latin typeface="Georgia" pitchFamily="18" charset="0"/>
              </a:rPr>
              <a:t>Wo</a:t>
            </a:r>
            <a:r>
              <a:rPr lang="en-US" sz="3200" u="sng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en-US" sz="3200" u="sng" dirty="0" err="1" smtClean="0">
                <a:solidFill>
                  <a:srgbClr val="FF0000"/>
                </a:solidFill>
                <a:latin typeface="Georgia" pitchFamily="18" charset="0"/>
              </a:rPr>
              <a:t>steht</a:t>
            </a:r>
            <a:r>
              <a:rPr lang="en-US" sz="3200" u="sng" dirty="0" smtClean="0">
                <a:solidFill>
                  <a:srgbClr val="FF0000"/>
                </a:solidFill>
                <a:latin typeface="Georgia" pitchFamily="18" charset="0"/>
              </a:rPr>
              <a:t> das </a:t>
            </a:r>
            <a:r>
              <a:rPr lang="en-US" sz="3200" u="sng" dirty="0" err="1" smtClean="0">
                <a:solidFill>
                  <a:srgbClr val="FF0000"/>
                </a:solidFill>
                <a:latin typeface="Georgia" pitchFamily="18" charset="0"/>
              </a:rPr>
              <a:t>im</a:t>
            </a:r>
            <a:r>
              <a:rPr lang="en-US" sz="3200" u="sng" dirty="0" smtClean="0">
                <a:solidFill>
                  <a:srgbClr val="FF0000"/>
                </a:solidFill>
                <a:latin typeface="Georgia" pitchFamily="18" charset="0"/>
              </a:rPr>
              <a:t> Text?</a:t>
            </a:r>
            <a:endParaRPr lang="ru-RU" sz="3200" u="sng" dirty="0" smtClean="0">
              <a:solidFill>
                <a:srgbClr val="FF0000"/>
              </a:solidFill>
              <a:latin typeface="Georgia" pitchFamily="18" charset="0"/>
            </a:endParaRPr>
          </a:p>
          <a:p>
            <a:endParaRPr lang="en-US" sz="3200" u="sng" dirty="0" smtClean="0">
              <a:solidFill>
                <a:srgbClr val="FF0000"/>
              </a:solidFill>
              <a:latin typeface="Georgia" pitchFamily="18" charset="0"/>
            </a:endParaRPr>
          </a:p>
          <a:p>
            <a:pPr marL="514350" indent="-514350">
              <a:buAutoNum type="arabicPeriod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Храбрый портняжка читает: «Школа».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Солнце светит ярко.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У доски стоит Мудрая Сова.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Храбрый портняжка пришел в лес.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Цветы красные, белые, желтые и синие.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Это две белки, одна кошка, одна собака, попугай, еж и два зайца.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Georgia" pitchFamily="18" charset="0"/>
              </a:rPr>
              <a:t>Was </a:t>
            </a:r>
            <a:r>
              <a:rPr lang="en-US" dirty="0" err="1" smtClean="0">
                <a:solidFill>
                  <a:srgbClr val="FF0000"/>
                </a:solidFill>
                <a:latin typeface="Georgia" pitchFamily="18" charset="0"/>
              </a:rPr>
              <a:t>ist</a:t>
            </a:r>
            <a:r>
              <a:rPr lang="en-US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Georgia" pitchFamily="18" charset="0"/>
              </a:rPr>
              <a:t>richtig</a:t>
            </a:r>
            <a:r>
              <a:rPr lang="en-US" dirty="0" smtClean="0">
                <a:solidFill>
                  <a:srgbClr val="FF0000"/>
                </a:solidFill>
                <a:latin typeface="Georgia" pitchFamily="18" charset="0"/>
              </a:rPr>
              <a:t>?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u="sng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Wohin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 </a:t>
            </a:r>
            <a:r>
              <a:rPr lang="en-US" u="sng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kommt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das </a:t>
            </a:r>
            <a:r>
              <a:rPr lang="en-US" u="sng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tapfere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en-US" u="sng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Schneiderlein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?</a:t>
            </a:r>
          </a:p>
          <a:p>
            <a:pPr>
              <a:buFontTx/>
              <a:buChar char="-"/>
            </a:pPr>
            <a:r>
              <a:rPr lang="en-US" dirty="0" smtClean="0">
                <a:latin typeface="Georgia" pitchFamily="18" charset="0"/>
              </a:rPr>
              <a:t>i</a:t>
            </a:r>
            <a:r>
              <a:rPr lang="en-US" dirty="0" smtClean="0">
                <a:latin typeface="Georgia" pitchFamily="18" charset="0"/>
              </a:rPr>
              <a:t>n den Wald</a:t>
            </a:r>
          </a:p>
          <a:p>
            <a:pPr>
              <a:buFontTx/>
              <a:buChar char="-"/>
            </a:pPr>
            <a:r>
              <a:rPr lang="en-US" dirty="0" smtClean="0">
                <a:latin typeface="Georgia" pitchFamily="18" charset="0"/>
              </a:rPr>
              <a:t>i</a:t>
            </a:r>
            <a:r>
              <a:rPr lang="en-US" dirty="0" smtClean="0">
                <a:latin typeface="Georgia" pitchFamily="18" charset="0"/>
              </a:rPr>
              <a:t>n den Park</a:t>
            </a:r>
          </a:p>
          <a:p>
            <a:pPr>
              <a:buFontTx/>
              <a:buChar char="-"/>
            </a:pPr>
            <a:r>
              <a:rPr lang="en-US" dirty="0" smtClean="0">
                <a:latin typeface="Georgia" pitchFamily="18" charset="0"/>
              </a:rPr>
              <a:t>i</a:t>
            </a:r>
            <a:r>
              <a:rPr lang="en-US" dirty="0" smtClean="0">
                <a:latin typeface="Georgia" pitchFamily="18" charset="0"/>
              </a:rPr>
              <a:t>n den </a:t>
            </a:r>
            <a:r>
              <a:rPr lang="en-US" dirty="0" err="1" smtClean="0">
                <a:latin typeface="Georgia" pitchFamily="18" charset="0"/>
              </a:rPr>
              <a:t>Schulhof</a:t>
            </a:r>
            <a:endParaRPr lang="en-US" dirty="0" smtClean="0">
              <a:latin typeface="Georgia" pitchFamily="18" charset="0"/>
            </a:endParaRPr>
          </a:p>
          <a:p>
            <a:pPr>
              <a:buFontTx/>
              <a:buChar char="-"/>
            </a:pPr>
            <a:endParaRPr lang="en-US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Georgia" pitchFamily="18" charset="0"/>
              </a:rPr>
              <a:t> </a:t>
            </a:r>
            <a:r>
              <a:rPr lang="en-US" u="sng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Wie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en-US" u="sng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ist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 </a:t>
            </a:r>
            <a:r>
              <a:rPr lang="en-US" u="sng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es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 </a:t>
            </a:r>
            <a:r>
              <a:rPr lang="en-US" u="sng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im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Wald?</a:t>
            </a:r>
          </a:p>
          <a:p>
            <a:pPr>
              <a:buFontTx/>
              <a:buChar char="-"/>
            </a:pPr>
            <a:r>
              <a:rPr lang="en-US" dirty="0" err="1" smtClean="0">
                <a:latin typeface="Georgia" pitchFamily="18" charset="0"/>
              </a:rPr>
              <a:t>s</a:t>
            </a:r>
            <a:r>
              <a:rPr lang="en-US" dirty="0" err="1" smtClean="0">
                <a:latin typeface="Georgia" pitchFamily="18" charset="0"/>
              </a:rPr>
              <a:t>chon</a:t>
            </a:r>
            <a:endParaRPr lang="en-US" dirty="0" smtClean="0"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en-US" dirty="0" err="1" smtClean="0">
                <a:latin typeface="Georgia" pitchFamily="18" charset="0"/>
              </a:rPr>
              <a:t>nicht</a:t>
            </a:r>
            <a:r>
              <a:rPr lang="en-US" dirty="0" smtClean="0">
                <a:latin typeface="Georgia" pitchFamily="18" charset="0"/>
              </a:rPr>
              <a:t>  </a:t>
            </a:r>
            <a:r>
              <a:rPr lang="en-US" dirty="0" err="1" smtClean="0">
                <a:latin typeface="Georgia" pitchFamily="18" charset="0"/>
              </a:rPr>
              <a:t>besonders</a:t>
            </a:r>
            <a:r>
              <a:rPr lang="en-US" dirty="0" smtClean="0">
                <a:latin typeface="Georgia" pitchFamily="18" charset="0"/>
              </a:rPr>
              <a:t>  </a:t>
            </a:r>
            <a:r>
              <a:rPr lang="en-US" dirty="0" err="1" smtClean="0">
                <a:latin typeface="Georgia" pitchFamily="18" charset="0"/>
              </a:rPr>
              <a:t>schon</a:t>
            </a:r>
            <a:endParaRPr lang="en-US" dirty="0" smtClean="0"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en-US" dirty="0" smtClean="0">
                <a:latin typeface="Georgia" pitchFamily="18" charset="0"/>
              </a:rPr>
              <a:t>gar </a:t>
            </a:r>
            <a:r>
              <a:rPr lang="en-US" dirty="0" err="1" smtClean="0">
                <a:latin typeface="Georgia" pitchFamily="18" charset="0"/>
              </a:rPr>
              <a:t>nicht</a:t>
            </a:r>
            <a:r>
              <a:rPr lang="en-US" dirty="0" smtClean="0">
                <a:latin typeface="Georgia" pitchFamily="18" charset="0"/>
              </a:rPr>
              <a:t>  </a:t>
            </a:r>
            <a:r>
              <a:rPr lang="en-US" dirty="0" err="1" smtClean="0">
                <a:latin typeface="Georgia" pitchFamily="18" charset="0"/>
              </a:rPr>
              <a:t>schon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5124" name="Picture 4" descr="C:\Users\ReinEA\Desktop\plants in flow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204864"/>
            <a:ext cx="2868325" cy="42930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Georgia" pitchFamily="18" charset="0"/>
              </a:rPr>
              <a:t> </a:t>
            </a:r>
            <a:r>
              <a:rPr lang="en-US" u="sng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Wen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 (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кого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)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en-US" u="sng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sieht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 das </a:t>
            </a:r>
            <a:r>
              <a:rPr lang="en-US" u="sng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tapfere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en-US" u="sng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Schneiderlein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  </a:t>
            </a:r>
            <a:r>
              <a:rPr lang="en-US" u="sng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im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 </a:t>
            </a:r>
            <a:r>
              <a:rPr lang="en-US" u="sng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Haus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?</a:t>
            </a:r>
          </a:p>
          <a:p>
            <a:pPr>
              <a:buFontTx/>
              <a:buChar char="-"/>
            </a:pPr>
            <a:r>
              <a:rPr lang="en-US" dirty="0" smtClean="0">
                <a:latin typeface="Georgia" pitchFamily="18" charset="0"/>
              </a:rPr>
              <a:t>Kinder</a:t>
            </a:r>
          </a:p>
          <a:p>
            <a:pPr>
              <a:buFontTx/>
              <a:buChar char="-"/>
            </a:pPr>
            <a:r>
              <a:rPr lang="en-US" dirty="0" err="1" smtClean="0">
                <a:latin typeface="Georgia" pitchFamily="18" charset="0"/>
              </a:rPr>
              <a:t>Tiere</a:t>
            </a:r>
            <a:endParaRPr lang="en-US" dirty="0" smtClean="0"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en-US" dirty="0" err="1" smtClean="0">
                <a:latin typeface="Georgia" pitchFamily="18" charset="0"/>
              </a:rPr>
              <a:t>Roboter</a:t>
            </a:r>
            <a:endParaRPr lang="en-US" dirty="0" smtClean="0">
              <a:latin typeface="Georgia" pitchFamily="18" charset="0"/>
            </a:endParaRPr>
          </a:p>
          <a:p>
            <a:pPr>
              <a:buNone/>
            </a:pPr>
            <a:endParaRPr lang="en-US" sz="1200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Georgia" pitchFamily="18" charset="0"/>
              </a:rPr>
              <a:t> 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Was </a:t>
            </a:r>
            <a:r>
              <a:rPr lang="en-US" u="sng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sieht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 </a:t>
            </a:r>
            <a:r>
              <a:rPr lang="en-US" u="sng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es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en-US" u="sng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im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Wald?</a:t>
            </a:r>
          </a:p>
          <a:p>
            <a:pPr>
              <a:buFontTx/>
              <a:buChar char="-"/>
            </a:pPr>
            <a:r>
              <a:rPr lang="en-US" dirty="0" err="1" smtClean="0">
                <a:latin typeface="Georgia" pitchFamily="18" charset="0"/>
              </a:rPr>
              <a:t>e</a:t>
            </a:r>
            <a:r>
              <a:rPr lang="en-US" dirty="0" err="1" smtClean="0">
                <a:latin typeface="Georgia" pitchFamily="18" charset="0"/>
              </a:rPr>
              <a:t>in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en-US" dirty="0" err="1" smtClean="0">
                <a:latin typeface="Georgia" pitchFamily="18" charset="0"/>
              </a:rPr>
              <a:t>Wohnhaus</a:t>
            </a:r>
            <a:endParaRPr lang="en-US" dirty="0" smtClean="0"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en-US" dirty="0" err="1" smtClean="0">
                <a:latin typeface="Georgia" pitchFamily="18" charset="0"/>
              </a:rPr>
              <a:t>e</a:t>
            </a:r>
            <a:r>
              <a:rPr lang="en-US" dirty="0" err="1" smtClean="0">
                <a:latin typeface="Georgia" pitchFamily="18" charset="0"/>
              </a:rPr>
              <a:t>ine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en-US" dirty="0" err="1" smtClean="0">
                <a:latin typeface="Georgia" pitchFamily="18" charset="0"/>
              </a:rPr>
              <a:t>Schule</a:t>
            </a:r>
            <a:endParaRPr lang="en-US" dirty="0" smtClean="0"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en-US" dirty="0" err="1" smtClean="0">
                <a:latin typeface="Georgia" pitchFamily="18" charset="0"/>
              </a:rPr>
              <a:t>e</a:t>
            </a:r>
            <a:r>
              <a:rPr lang="en-US" dirty="0" err="1" smtClean="0">
                <a:latin typeface="Georgia" pitchFamily="18" charset="0"/>
              </a:rPr>
              <a:t>in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en-US" dirty="0" err="1" smtClean="0">
                <a:latin typeface="Georgia" pitchFamily="18" charset="0"/>
              </a:rPr>
              <a:t>Schloss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8194" name="Picture 2" descr="C:\Users\ReinEA\Desktop\high-school-building-clip-art-clipart-panda-free-clipart-images-CWwv5I-clip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276872"/>
            <a:ext cx="3240360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  <a:latin typeface="Georgia" pitchFamily="18" charset="0"/>
              </a:rPr>
              <a:t>Wer</a:t>
            </a:r>
            <a:r>
              <a:rPr lang="en-US" dirty="0" smtClean="0">
                <a:solidFill>
                  <a:srgbClr val="FF0000"/>
                </a:solidFill>
                <a:latin typeface="Georgia" pitchFamily="18" charset="0"/>
              </a:rPr>
              <a:t>  </a:t>
            </a:r>
            <a:r>
              <a:rPr lang="en-US" dirty="0" err="1" smtClean="0">
                <a:solidFill>
                  <a:srgbClr val="FF0000"/>
                </a:solidFill>
                <a:latin typeface="Georgia" pitchFamily="18" charset="0"/>
              </a:rPr>
              <a:t>ist</a:t>
            </a:r>
            <a:r>
              <a:rPr lang="en-US" dirty="0" smtClean="0">
                <a:solidFill>
                  <a:srgbClr val="FF0000"/>
                </a:solidFill>
                <a:latin typeface="Georgia" pitchFamily="18" charset="0"/>
              </a:rPr>
              <a:t>  in  </a:t>
            </a:r>
            <a:r>
              <a:rPr lang="en-US" dirty="0" err="1" smtClean="0">
                <a:solidFill>
                  <a:srgbClr val="FF0000"/>
                </a:solidFill>
                <a:latin typeface="Georgia" pitchFamily="18" charset="0"/>
              </a:rPr>
              <a:t>der</a:t>
            </a:r>
            <a:r>
              <a:rPr lang="en-US" dirty="0" smtClean="0">
                <a:solidFill>
                  <a:srgbClr val="FF0000"/>
                </a:solidFill>
                <a:latin typeface="Georgia" pitchFamily="18" charset="0"/>
              </a:rPr>
              <a:t>  </a:t>
            </a:r>
            <a:r>
              <a:rPr lang="en-US" dirty="0" err="1" smtClean="0">
                <a:solidFill>
                  <a:srgbClr val="FF0000"/>
                </a:solidFill>
                <a:latin typeface="Georgia" pitchFamily="18" charset="0"/>
              </a:rPr>
              <a:t>Waldschule</a:t>
            </a:r>
            <a:r>
              <a:rPr lang="en-US" dirty="0" smtClean="0">
                <a:solidFill>
                  <a:srgbClr val="FF0000"/>
                </a:solidFill>
                <a:latin typeface="Georgia" pitchFamily="18" charset="0"/>
              </a:rPr>
              <a:t>?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9218" name="Picture 2" descr="C:\Users\ReinEA\Desktop\1227020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1"/>
            <a:ext cx="2376264" cy="1656184"/>
          </a:xfrm>
          <a:prstGeom prst="rect">
            <a:avLst/>
          </a:prstGeom>
          <a:noFill/>
        </p:spPr>
      </p:pic>
      <p:pic>
        <p:nvPicPr>
          <p:cNvPr id="9219" name="Picture 3" descr="C:\Users\ReinEA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1" y="1340768"/>
            <a:ext cx="2808311" cy="1944216"/>
          </a:xfrm>
          <a:prstGeom prst="rect">
            <a:avLst/>
          </a:prstGeom>
          <a:noFill/>
        </p:spPr>
      </p:pic>
      <p:pic>
        <p:nvPicPr>
          <p:cNvPr id="9220" name="Picture 4" descr="C:\Users\ReinEA\Desktop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84031">
            <a:off x="179512" y="3717032"/>
            <a:ext cx="2944341" cy="1996827"/>
          </a:xfrm>
          <a:prstGeom prst="rect">
            <a:avLst/>
          </a:prstGeom>
          <a:noFill/>
        </p:spPr>
      </p:pic>
      <p:pic>
        <p:nvPicPr>
          <p:cNvPr id="9221" name="Picture 5" descr="C:\Users\ReinEA\Desktop\randal-ford-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4365104"/>
            <a:ext cx="2592288" cy="2301911"/>
          </a:xfrm>
          <a:prstGeom prst="rect">
            <a:avLst/>
          </a:prstGeom>
          <a:noFill/>
        </p:spPr>
      </p:pic>
      <p:pic>
        <p:nvPicPr>
          <p:cNvPr id="9222" name="Picture 6" descr="C:\Users\ReinEA\Desktop\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3573016"/>
            <a:ext cx="2520280" cy="1863080"/>
          </a:xfrm>
          <a:prstGeom prst="rect">
            <a:avLst/>
          </a:prstGeom>
          <a:noFill/>
        </p:spPr>
      </p:pic>
      <p:pic>
        <p:nvPicPr>
          <p:cNvPr id="9223" name="Picture 7" descr="C:\Users\ReinEA\Desktop\268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1340768"/>
            <a:ext cx="2448272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ctr">
              <a:buNone/>
            </a:pPr>
            <a:r>
              <a:rPr lang="en-US" b="1" u="sng" dirty="0" err="1" smtClean="0">
                <a:solidFill>
                  <a:srgbClr val="FF0000"/>
                </a:solidFill>
                <a:latin typeface="Georgia" pitchFamily="18" charset="0"/>
              </a:rPr>
              <a:t>Hausaufgabe</a:t>
            </a:r>
            <a:r>
              <a:rPr lang="en-US" b="1" u="sng" dirty="0" smtClean="0">
                <a:solidFill>
                  <a:srgbClr val="FF0000"/>
                </a:solidFill>
                <a:latin typeface="Georgia" pitchFamily="18" charset="0"/>
              </a:rPr>
              <a:t>:</a:t>
            </a:r>
            <a:endParaRPr lang="en-US" b="1" u="sng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en-US" dirty="0" err="1" smtClean="0">
                <a:latin typeface="Georgia" pitchFamily="18" charset="0"/>
              </a:rPr>
              <a:t>Seite</a:t>
            </a:r>
            <a:r>
              <a:rPr lang="en-US" dirty="0" smtClean="0">
                <a:latin typeface="Georgia" pitchFamily="18" charset="0"/>
              </a:rPr>
              <a:t> 53 </a:t>
            </a:r>
            <a:r>
              <a:rPr lang="en-US" dirty="0" err="1" smtClean="0">
                <a:latin typeface="Georgia" pitchFamily="18" charset="0"/>
              </a:rPr>
              <a:t>Ubung</a:t>
            </a:r>
            <a:r>
              <a:rPr lang="en-US" dirty="0" smtClean="0">
                <a:latin typeface="Georgia" pitchFamily="18" charset="0"/>
              </a:rPr>
              <a:t> 1a)</a:t>
            </a:r>
          </a:p>
          <a:p>
            <a:pPr algn="ctr">
              <a:buNone/>
            </a:pPr>
            <a:r>
              <a:rPr lang="en-US" dirty="0" smtClean="0">
                <a:latin typeface="Georgia" pitchFamily="18" charset="0"/>
              </a:rPr>
              <a:t>Lest den Text </a:t>
            </a:r>
            <a:r>
              <a:rPr lang="en-US" dirty="0" err="1" smtClean="0">
                <a:latin typeface="Georgia" pitchFamily="18" charset="0"/>
              </a:rPr>
              <a:t>vor</a:t>
            </a:r>
            <a:r>
              <a:rPr lang="en-US" dirty="0" smtClean="0">
                <a:latin typeface="Georgia" pitchFamily="18" charset="0"/>
              </a:rPr>
              <a:t> und malt </a:t>
            </a:r>
            <a:r>
              <a:rPr lang="en-US" dirty="0" err="1" smtClean="0">
                <a:latin typeface="Georgia" pitchFamily="18" charset="0"/>
              </a:rPr>
              <a:t>einige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en-US" dirty="0" err="1" smtClean="0">
                <a:latin typeface="Georgia" pitchFamily="18" charset="0"/>
              </a:rPr>
              <a:t>Tiere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en-US" dirty="0" err="1" smtClean="0">
                <a:latin typeface="Georgia" pitchFamily="18" charset="0"/>
              </a:rPr>
              <a:t>aus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en-US" dirty="0" err="1" smtClean="0">
                <a:latin typeface="Georgia" pitchFamily="18" charset="0"/>
              </a:rPr>
              <a:t>der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en-US" dirty="0" err="1" smtClean="0">
                <a:latin typeface="Georgia" pitchFamily="18" charset="0"/>
              </a:rPr>
              <a:t>Waldschule</a:t>
            </a:r>
            <a:r>
              <a:rPr lang="en-US" dirty="0" smtClean="0">
                <a:latin typeface="Georgia" pitchFamily="18" charset="0"/>
              </a:rPr>
              <a:t>.</a:t>
            </a:r>
          </a:p>
          <a:p>
            <a:pPr algn="ctr">
              <a:buNone/>
            </a:pPr>
            <a:endParaRPr lang="en-US" dirty="0" smtClean="0">
              <a:latin typeface="Georgia" pitchFamily="18" charset="0"/>
            </a:endParaRPr>
          </a:p>
          <a:p>
            <a:pPr algn="ctr">
              <a:buNone/>
            </a:pPr>
            <a:endParaRPr lang="ru-RU" dirty="0">
              <a:latin typeface="Georgia" pitchFamily="18" charset="0"/>
            </a:endParaRPr>
          </a:p>
        </p:txBody>
      </p:sp>
      <p:pic>
        <p:nvPicPr>
          <p:cNvPr id="10242" name="Picture 2" descr="C:\Users\ReinEA\Desktop\post-373139-1400874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780928"/>
            <a:ext cx="6624736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295</Words>
  <Application>Microsoft Office PowerPoint</Application>
  <PresentationFormat>Экран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Was ist richtig?</vt:lpstr>
      <vt:lpstr>Слайд 7</vt:lpstr>
      <vt:lpstr>Wer  ist  in  der  Waldschule?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Рейн</dc:creator>
  <cp:lastModifiedBy>ReinEA</cp:lastModifiedBy>
  <cp:revision>27</cp:revision>
  <dcterms:created xsi:type="dcterms:W3CDTF">2016-11-19T08:47:31Z</dcterms:created>
  <dcterms:modified xsi:type="dcterms:W3CDTF">2016-11-19T10:15:42Z</dcterms:modified>
</cp:coreProperties>
</file>