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5" r:id="rId8"/>
    <p:sldId id="267" r:id="rId9"/>
    <p:sldId id="268" r:id="rId10"/>
    <p:sldId id="269" r:id="rId11"/>
    <p:sldId id="271" r:id="rId12"/>
    <p:sldId id="272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0D91B-35F7-4BCB-9646-5A0899D4A3A9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6C001-4F47-4809-94D0-D29BD9987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0D91B-35F7-4BCB-9646-5A0899D4A3A9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6C001-4F47-4809-94D0-D29BD9987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0D91B-35F7-4BCB-9646-5A0899D4A3A9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6C001-4F47-4809-94D0-D29BD9987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0D91B-35F7-4BCB-9646-5A0899D4A3A9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6C001-4F47-4809-94D0-D29BD9987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0D91B-35F7-4BCB-9646-5A0899D4A3A9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6C001-4F47-4809-94D0-D29BD9987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0D91B-35F7-4BCB-9646-5A0899D4A3A9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6C001-4F47-4809-94D0-D29BD9987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0D91B-35F7-4BCB-9646-5A0899D4A3A9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6C001-4F47-4809-94D0-D29BD9987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0D91B-35F7-4BCB-9646-5A0899D4A3A9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6C001-4F47-4809-94D0-D29BD9987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0D91B-35F7-4BCB-9646-5A0899D4A3A9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6C001-4F47-4809-94D0-D29BD9987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0D91B-35F7-4BCB-9646-5A0899D4A3A9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6C001-4F47-4809-94D0-D29BD9987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0D91B-35F7-4BCB-9646-5A0899D4A3A9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6C001-4F47-4809-94D0-D29BD9987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0D91B-35F7-4BCB-9646-5A0899D4A3A9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6C001-4F47-4809-94D0-D29BD9987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files.school-collection.edu.ru/dlrstore/76b97b01-0fee-c1e1-d829-22279b701d8a/Rachmaninoff_Vokaliz.htm" TargetMode="External"/><Relationship Id="rId2" Type="http://schemas.openxmlformats.org/officeDocument/2006/relationships/hyperlink" Target="http://samlib.ru/img/i/irin_s/verlibr-12/vocaliz_page_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referat.baza-referat.ru/2_374725280-25033.wpic" TargetMode="External"/><Relationship Id="rId5" Type="http://schemas.openxmlformats.org/officeDocument/2006/relationships/hyperlink" Target="https://ru.wikipedia.org/wiki/%D0%90%D0%BB%D0%B5%D0%BA%D1%81%D0%B0%D0%BD%D0%B4%D1%80_%D0%9D%D0%B5%D0%B2%D1%81%D0%BA%D0%B8%D0%B9_(%D0%BA%D0%B0%D0%BD%D1%82%D0%B0%D1%82%D0%B0)" TargetMode="External"/><Relationship Id="rId4" Type="http://schemas.openxmlformats.org/officeDocument/2006/relationships/hyperlink" Target="https://ru.wikipedia.org/wiki/&#1050;&#1086;&#1085;&#1094;&#1077;&#1088;&#1090;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9552" y="2636912"/>
            <a:ext cx="8385175" cy="14319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hlink"/>
                </a:solidFill>
                <a:latin typeface="+mn-lt"/>
              </a:rPr>
              <a:t>Игровой тест по музыке</a:t>
            </a:r>
            <a:r>
              <a:rPr lang="ru-RU" sz="4000" b="1" dirty="0">
                <a:solidFill>
                  <a:schemeClr val="hlink"/>
                </a:solidFill>
                <a:latin typeface="+mn-lt"/>
              </a:rPr>
              <a:t/>
            </a:r>
            <a:br>
              <a:rPr lang="ru-RU" sz="4000" b="1" dirty="0">
                <a:solidFill>
                  <a:schemeClr val="hlink"/>
                </a:solidFill>
                <a:latin typeface="+mn-lt"/>
              </a:rPr>
            </a:br>
            <a:r>
              <a:rPr lang="ru-RU" sz="4000" b="1" dirty="0">
                <a:solidFill>
                  <a:schemeClr val="hlink"/>
                </a:solidFill>
                <a:latin typeface="+mn-lt"/>
              </a:rPr>
              <a:t>«Проверь свои знания»</a:t>
            </a:r>
          </a:p>
        </p:txBody>
      </p:sp>
      <p:pic>
        <p:nvPicPr>
          <p:cNvPr id="25604" name="Picture 4" descr="Картинки по запросу нотка картинка анимирован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2214761" cy="130013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788025" y="5949280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Составитель: Коваленко Н.В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3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1043608" y="908720"/>
            <a:ext cx="2520950" cy="6477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3200" dirty="0" smtClean="0">
                <a:solidFill>
                  <a:schemeClr val="hlink"/>
                </a:solidFill>
                <a:latin typeface="+mn-lt"/>
                <a:hlinkClick r:id="" action="ppaction://noaction">
                  <a:snd r:embed="rId2" name="explode.wav"/>
                </a:hlinkClick>
              </a:rPr>
              <a:t>ария</a:t>
            </a:r>
            <a:endParaRPr lang="ru-RU" sz="3200" dirty="0">
              <a:solidFill>
                <a:schemeClr val="hlink"/>
              </a:solidFill>
              <a:latin typeface="+mn-lt"/>
            </a:endParaRPr>
          </a:p>
        </p:txBody>
      </p:sp>
      <p:sp>
        <p:nvSpPr>
          <p:cNvPr id="63492" name="Rectangle 4">
            <a:hlinkClick r:id="" action="ppaction://noaction">
              <a:snd r:embed="rId2" name="explode.wav"/>
            </a:hlinkClick>
          </p:cNvPr>
          <p:cNvSpPr>
            <a:spLocks noChangeArrowheads="1"/>
          </p:cNvSpPr>
          <p:nvPr/>
        </p:nvSpPr>
        <p:spPr bwMode="auto">
          <a:xfrm>
            <a:off x="3347864" y="2420888"/>
            <a:ext cx="2520950" cy="6477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3200" dirty="0">
                <a:solidFill>
                  <a:schemeClr val="hlink"/>
                </a:solidFill>
                <a:latin typeface="+mn-lt"/>
                <a:hlinkClick r:id="" action="ppaction://noaction">
                  <a:snd r:embed="rId2" name="explode.wav"/>
                </a:hlinkClick>
              </a:rPr>
              <a:t>песня</a:t>
            </a:r>
            <a:endParaRPr lang="ru-RU" sz="3200" dirty="0">
              <a:solidFill>
                <a:schemeClr val="hlink"/>
              </a:solidFill>
              <a:latin typeface="+mn-lt"/>
            </a:endParaRPr>
          </a:p>
        </p:txBody>
      </p:sp>
      <p:sp>
        <p:nvSpPr>
          <p:cNvPr id="63493" name="Rectangle 5">
            <a:hlinkClick r:id="" action="ppaction://noaction">
              <a:snd r:embed="rId2" name="explode.wav"/>
            </a:hlinkClick>
          </p:cNvPr>
          <p:cNvSpPr>
            <a:spLocks noChangeArrowheads="1"/>
          </p:cNvSpPr>
          <p:nvPr/>
        </p:nvSpPr>
        <p:spPr bwMode="auto">
          <a:xfrm>
            <a:off x="5724128" y="980728"/>
            <a:ext cx="2520950" cy="6477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3200" dirty="0">
                <a:solidFill>
                  <a:schemeClr val="hlink"/>
                </a:solidFill>
                <a:latin typeface="+mn-lt"/>
                <a:hlinkClick r:id="" action="ppaction://noaction">
                  <a:snd r:embed="rId2" name="explode.wav"/>
                </a:hlinkClick>
              </a:rPr>
              <a:t>вокализ</a:t>
            </a:r>
            <a:endParaRPr lang="ru-RU" sz="3200" dirty="0">
              <a:solidFill>
                <a:schemeClr val="hlink"/>
              </a:solidFill>
              <a:latin typeface="+mn-lt"/>
            </a:endParaRPr>
          </a:p>
        </p:txBody>
      </p:sp>
      <p:sp>
        <p:nvSpPr>
          <p:cNvPr id="63494" name="Rectangle 6">
            <a:hlinkClick r:id="" action="ppaction://noaction">
              <a:snd r:embed="rId2" name="explode.wav"/>
            </a:hlinkClick>
          </p:cNvPr>
          <p:cNvSpPr>
            <a:spLocks noChangeArrowheads="1"/>
          </p:cNvSpPr>
          <p:nvPr/>
        </p:nvSpPr>
        <p:spPr bwMode="auto">
          <a:xfrm>
            <a:off x="827584" y="5445224"/>
            <a:ext cx="2520950" cy="6477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3200" dirty="0">
                <a:solidFill>
                  <a:schemeClr val="hlink"/>
                </a:solidFill>
                <a:latin typeface="+mn-lt"/>
                <a:hlinkClick r:id="" action="ppaction://noaction">
                  <a:snd r:embed="rId2" name="explode.wav"/>
                </a:hlinkClick>
              </a:rPr>
              <a:t>романс</a:t>
            </a:r>
            <a:endParaRPr lang="ru-RU" sz="3200" dirty="0">
              <a:solidFill>
                <a:schemeClr val="hlink"/>
              </a:solidFill>
              <a:latin typeface="+mn-lt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5868144" y="4797152"/>
            <a:ext cx="2520950" cy="6477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3200" dirty="0" smtClean="0">
                <a:solidFill>
                  <a:schemeClr val="hlink"/>
                </a:solidFill>
                <a:latin typeface="+mn-lt"/>
                <a:hlinkClick r:id="" action="ppaction://noaction">
                  <a:snd r:embed="rId3" name="applause.wav"/>
                </a:hlinkClick>
              </a:rPr>
              <a:t>концерт</a:t>
            </a:r>
            <a:endParaRPr lang="ru-RU" sz="3200" dirty="0">
              <a:solidFill>
                <a:schemeClr val="hlink"/>
              </a:solidFill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03648" y="3356992"/>
            <a:ext cx="61378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rgbClr val="FF0000"/>
                </a:solidFill>
              </a:rPr>
              <a:t>Жанры вокальной музыки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63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000"/>
                                        <p:tgtEl>
                                          <p:spTgt spid="6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63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7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634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29" dur="2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495"/>
                  </p:tgtEl>
                </p:cond>
              </p:nextCondLst>
            </p:seq>
          </p:childTnLst>
        </p:cTn>
      </p:par>
    </p:tnLst>
    <p:bldLst>
      <p:bldP spid="63491" grpId="0" animBg="1"/>
      <p:bldP spid="63492" grpId="0" animBg="1"/>
      <p:bldP spid="63493" grpId="0" animBg="1"/>
      <p:bldP spid="63494" grpId="0" animBg="1"/>
      <p:bldP spid="63495" grpId="0" animBg="1"/>
      <p:bldP spid="63495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188640"/>
            <a:ext cx="784887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Концерт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 (лат. </a:t>
            </a:r>
            <a:r>
              <a:rPr lang="ru-RU" sz="3200" b="1" dirty="0" err="1" smtClean="0">
                <a:solidFill>
                  <a:schemeClr val="accent2">
                    <a:lumMod val="50000"/>
                  </a:schemeClr>
                </a:solidFill>
              </a:rPr>
              <a:t>concertо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 — состязаюсь) —публичное исполнение музыкальных </a:t>
            </a:r>
          </a:p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произведений, балетных,</a:t>
            </a:r>
          </a:p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эстрадных и т. п. номеров по определённой, заранее составленной, программе.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050" name="Picture 2" descr="https://upload.wikimedia.org/wikipedia/commons/thumb/c/cb/Classical_spectacular10.jpg/300px-Classical_spectacular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825552"/>
            <a:ext cx="4585692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Молодцы!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Все задания выполнили на отлично!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0724" name="AutoShape 4" descr="Картинки по запросу смайл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6" name="AutoShape 6" descr="Картинки по запросу смайл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8" name="AutoShape 8" descr="Картинки по запросу смайл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9" name="Picture 9" descr="C:\Users\1\Desktop\субботник\831758b0039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636912"/>
            <a:ext cx="4041694" cy="33689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hlink"/>
                </a:solidFill>
              </a:rPr>
              <a:t>Список использованных Интернет источников: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hlinkClick r:id="rId2"/>
              </a:rPr>
              <a:t>http://samlib.ru/img/i/irin_s/verlibr-12/vocaliz_page_1.jpg</a:t>
            </a:r>
            <a:r>
              <a:rPr lang="en-US" sz="2400" dirty="0" smtClean="0"/>
              <a:t> </a:t>
            </a:r>
            <a:r>
              <a:rPr lang="ru-RU" sz="2400" dirty="0" smtClean="0"/>
              <a:t>– изображение Рахманинов Вокализ</a:t>
            </a:r>
          </a:p>
          <a:p>
            <a:r>
              <a:rPr lang="en-US" sz="2400" i="1" dirty="0" smtClean="0">
                <a:hlinkClick r:id="rId3"/>
              </a:rPr>
              <a:t>http://files.school-collection.edu.ru/dlrstore/76b97b01-0fee-c1e1-d829-22279b701d8a/Rachmaninoff_Vokaliz.htm</a:t>
            </a:r>
            <a:r>
              <a:rPr lang="ru-RU" sz="2400" i="1" dirty="0" smtClean="0"/>
              <a:t> - определение жанра Вокализ</a:t>
            </a:r>
          </a:p>
          <a:p>
            <a:r>
              <a:rPr lang="en-US" sz="2400" dirty="0" smtClean="0">
                <a:hlinkClick r:id="rId4"/>
              </a:rPr>
              <a:t>https://ru.</a:t>
            </a:r>
            <a:r>
              <a:rPr lang="en-US" sz="2400" b="1" dirty="0" smtClean="0">
                <a:hlinkClick r:id="rId4"/>
              </a:rPr>
              <a:t>wikipedia</a:t>
            </a:r>
            <a:r>
              <a:rPr lang="en-US" sz="2400" dirty="0" smtClean="0">
                <a:hlinkClick r:id="rId4"/>
              </a:rPr>
              <a:t>.org/wiki/</a:t>
            </a:r>
            <a:r>
              <a:rPr lang="ru-RU" sz="2400" b="1" dirty="0" smtClean="0">
                <a:hlinkClick r:id="rId4"/>
              </a:rPr>
              <a:t>Концерт</a:t>
            </a:r>
            <a:r>
              <a:rPr lang="ru-RU" sz="2400" b="1" dirty="0" smtClean="0"/>
              <a:t> </a:t>
            </a:r>
            <a:r>
              <a:rPr lang="ru-RU" sz="2400" dirty="0" smtClean="0"/>
              <a:t>-определение и изображение Концерт</a:t>
            </a:r>
          </a:p>
          <a:p>
            <a:r>
              <a:rPr lang="en-US" sz="2400" dirty="0" smtClean="0">
                <a:hlinkClick r:id="rId5"/>
              </a:rPr>
              <a:t>https://ru.wikipedia.org/wiki)</a:t>
            </a:r>
            <a:r>
              <a:rPr lang="ru-RU" sz="2400" dirty="0" smtClean="0"/>
              <a:t>  - кантата «Александр Невский</a:t>
            </a:r>
          </a:p>
          <a:p>
            <a:r>
              <a:rPr lang="en-US" sz="2400" dirty="0" smtClean="0">
                <a:hlinkClick r:id="rId6"/>
              </a:rPr>
              <a:t>http://wreferat.baza-referat.ru/2_374725280-25033.wpic</a:t>
            </a:r>
            <a:r>
              <a:rPr lang="ru-RU" sz="2400" dirty="0" smtClean="0"/>
              <a:t> –</a:t>
            </a:r>
            <a:r>
              <a:rPr lang="ru-RU" sz="2400" smtClean="0"/>
              <a:t>изображение Романса</a:t>
            </a:r>
            <a:endParaRPr lang="ru-RU" sz="2400" dirty="0" smtClean="0"/>
          </a:p>
          <a:p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539552" y="1412776"/>
            <a:ext cx="8085584" cy="208823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4000" b="1" dirty="0" smtClean="0">
                <a:solidFill>
                  <a:schemeClr val="hlink"/>
                </a:solidFill>
              </a:rPr>
              <a:t>              Задание 1.         </a:t>
            </a:r>
            <a:endParaRPr lang="ru-RU" sz="4000" dirty="0" smtClean="0">
              <a:solidFill>
                <a:schemeClr val="hlink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sz="4000" b="1" dirty="0" smtClean="0">
                <a:solidFill>
                  <a:schemeClr val="hlink"/>
                </a:solidFill>
              </a:rPr>
              <a:t>Выбери правильный ответ</a:t>
            </a:r>
          </a:p>
        </p:txBody>
      </p:sp>
      <p:pic>
        <p:nvPicPr>
          <p:cNvPr id="3" name="Picture 2" descr="https://encrypted-tbn3.gstatic.com/images?q=tbn:ANd9GcQIGcVExP5f1LeXxaTCeajV_Lw9wqjYhSLR2nZ69t_gVzU_DHB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3429000"/>
            <a:ext cx="1457325" cy="313372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>
            <a:hlinkClick r:id="rId2" action="ppaction://hlinksldjump">
              <a:snd r:embed="rId3" name="explode.wav"/>
            </a:hlinkClick>
          </p:cNvPr>
          <p:cNvSpPr>
            <a:spLocks noChangeArrowheads="1"/>
          </p:cNvSpPr>
          <p:nvPr/>
        </p:nvSpPr>
        <p:spPr bwMode="auto">
          <a:xfrm>
            <a:off x="899592" y="2132856"/>
            <a:ext cx="3382963" cy="71913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3200" dirty="0" smtClean="0">
                <a:solidFill>
                  <a:schemeClr val="hlink"/>
                </a:solidFill>
                <a:latin typeface="+mn-lt"/>
                <a:hlinkClick r:id="" action="ppaction://noaction">
                  <a:snd r:embed="rId3" name="explode.wav"/>
                </a:hlinkClick>
              </a:rPr>
              <a:t>Песня</a:t>
            </a:r>
            <a:endParaRPr lang="ru-RU" sz="3200" dirty="0">
              <a:solidFill>
                <a:schemeClr val="hlink"/>
              </a:solidFill>
              <a:latin typeface="+mn-lt"/>
            </a:endParaRPr>
          </a:p>
        </p:txBody>
      </p:sp>
      <p:sp>
        <p:nvSpPr>
          <p:cNvPr id="46084" name="Rectangl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364088" y="2780928"/>
            <a:ext cx="3382963" cy="719137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3200" dirty="0">
                <a:solidFill>
                  <a:schemeClr val="hlink"/>
                </a:solidFill>
                <a:latin typeface="+mn-lt"/>
                <a:hlinkClick r:id="" action="ppaction://noaction">
                  <a:snd r:embed="rId3" name="explode.wav"/>
                </a:hlinkClick>
              </a:rPr>
              <a:t>Фольклор</a:t>
            </a:r>
            <a:endParaRPr lang="ru-RU" sz="3200" dirty="0">
              <a:solidFill>
                <a:schemeClr val="hlink"/>
              </a:solidFill>
              <a:latin typeface="+mn-lt"/>
            </a:endParaRPr>
          </a:p>
        </p:txBody>
      </p:sp>
      <p:sp>
        <p:nvSpPr>
          <p:cNvPr id="46085" name="Rectangle 5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259632" y="3789040"/>
            <a:ext cx="3382963" cy="71913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3200" dirty="0">
                <a:solidFill>
                  <a:schemeClr val="hlink"/>
                </a:solidFill>
                <a:latin typeface="+mn-lt"/>
                <a:hlinkClick r:id="" action="ppaction://noaction">
                  <a:snd r:embed="rId5" name="applause.wav"/>
                </a:hlinkClick>
              </a:rPr>
              <a:t>Кантата</a:t>
            </a:r>
            <a:endParaRPr lang="ru-RU" sz="3200" dirty="0">
              <a:solidFill>
                <a:schemeClr val="hlink"/>
              </a:solidFill>
              <a:latin typeface="+mn-lt"/>
            </a:endParaRPr>
          </a:p>
        </p:txBody>
      </p:sp>
      <p:sp>
        <p:nvSpPr>
          <p:cNvPr id="46086" name="Rectangle 6">
            <a:hlinkClick r:id="" action="ppaction://noaction">
              <a:snd r:embed="rId3" name="explode.wav"/>
            </a:hlinkClick>
          </p:cNvPr>
          <p:cNvSpPr>
            <a:spLocks noChangeArrowheads="1"/>
          </p:cNvSpPr>
          <p:nvPr/>
        </p:nvSpPr>
        <p:spPr bwMode="auto">
          <a:xfrm>
            <a:off x="4211960" y="5157192"/>
            <a:ext cx="3382963" cy="719137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3200" dirty="0">
                <a:solidFill>
                  <a:schemeClr val="hlink"/>
                </a:solidFill>
                <a:latin typeface="+mn-lt"/>
                <a:hlinkClick r:id="" action="ppaction://noaction">
                  <a:snd r:embed="rId3" name="explode.wav"/>
                </a:hlinkClick>
              </a:rPr>
              <a:t>Лад</a:t>
            </a:r>
            <a:endParaRPr lang="ru-RU" sz="3200" dirty="0">
              <a:solidFill>
                <a:schemeClr val="hlink"/>
              </a:solidFill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260648"/>
            <a:ext cx="75608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FF0000"/>
                </a:solidFill>
              </a:rPr>
              <a:t>Крупное музыкальное произведение из нескольких частей для хора, солистов и оркестра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60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25" dur="20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085"/>
                  </p:tgtEl>
                </p:cond>
              </p:nextCondLst>
            </p:seq>
          </p:childTnLst>
        </p:cTn>
      </p:par>
    </p:tnLst>
    <p:bldLst>
      <p:bldP spid="46083" grpId="0" animBg="1"/>
      <p:bldP spid="46085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uchportal.ru/_ld/598/7203035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2"/>
            <a:ext cx="4796062" cy="3573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  <a:reflection blurRad="6350" stA="50000" endA="300" endPos="90000" dir="5400000" sy="-100000" algn="bl" rotWithShape="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4572000" y="260648"/>
            <a:ext cx="457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Первое исполнение состоялось в Большом зале  московской консерватории 17 мая 1939 года под управлением автора. </a:t>
            </a:r>
            <a:endParaRPr lang="ru-RU" sz="2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16016" y="2780928"/>
            <a:ext cx="42119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Кантата состоит из семи частей:</a:t>
            </a:r>
          </a:p>
          <a:p>
            <a:r>
              <a:rPr lang="ru-RU" sz="2000" b="1" dirty="0" smtClean="0"/>
              <a:t>«Русь под монгольским игом»</a:t>
            </a:r>
          </a:p>
          <a:p>
            <a:r>
              <a:rPr lang="ru-RU" sz="2000" b="1" dirty="0" smtClean="0"/>
              <a:t>«Песня об Александре Невском»</a:t>
            </a:r>
          </a:p>
          <a:p>
            <a:r>
              <a:rPr lang="ru-RU" sz="2000" b="1" dirty="0" smtClean="0"/>
              <a:t>«Крестоносцы во Пскове»</a:t>
            </a:r>
          </a:p>
          <a:p>
            <a:r>
              <a:rPr lang="ru-RU" sz="2000" b="1" dirty="0" smtClean="0"/>
              <a:t>«Вставайте, люди русские»</a:t>
            </a:r>
          </a:p>
          <a:p>
            <a:r>
              <a:rPr lang="ru-RU" sz="2000" b="1" dirty="0" smtClean="0"/>
              <a:t>«Ледовое побоище» </a:t>
            </a:r>
          </a:p>
          <a:p>
            <a:r>
              <a:rPr lang="ru-RU" sz="2000" b="1" dirty="0" smtClean="0"/>
              <a:t>«Мёртвое поле»</a:t>
            </a:r>
          </a:p>
          <a:p>
            <a:r>
              <a:rPr lang="ru-RU" sz="2000" b="1" dirty="0" smtClean="0"/>
              <a:t>«Въезд Александра во Псков»</a:t>
            </a:r>
            <a:endParaRPr lang="ru-RU" sz="2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>
            <a:hlinkClick r:id="" action="ppaction://noaction">
              <a:snd r:embed="rId2" name="drumroll.wav"/>
            </a:hlinkClick>
          </p:cNvPr>
          <p:cNvSpPr>
            <a:spLocks noChangeArrowheads="1"/>
          </p:cNvSpPr>
          <p:nvPr/>
        </p:nvSpPr>
        <p:spPr bwMode="auto">
          <a:xfrm>
            <a:off x="1043608" y="908720"/>
            <a:ext cx="3240088" cy="6477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3200" dirty="0">
                <a:solidFill>
                  <a:schemeClr val="hlink"/>
                </a:solidFill>
                <a:latin typeface="+mn-lt"/>
                <a:hlinkClick r:id="" action="ppaction://noaction">
                  <a:snd r:embed="rId2" name="drumroll.wav"/>
                </a:hlinkClick>
              </a:rPr>
              <a:t>Вальс</a:t>
            </a:r>
            <a:endParaRPr lang="ru-RU" sz="3200" dirty="0">
              <a:solidFill>
                <a:schemeClr val="hlink"/>
              </a:solidFill>
              <a:latin typeface="+mn-lt"/>
            </a:endParaRPr>
          </a:p>
        </p:txBody>
      </p:sp>
      <p:sp>
        <p:nvSpPr>
          <p:cNvPr id="50180" name="Rectangle 4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364088" y="1484784"/>
            <a:ext cx="3240088" cy="6477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3200" dirty="0">
                <a:solidFill>
                  <a:schemeClr val="hlink"/>
                </a:solidFill>
                <a:latin typeface="+mn-lt"/>
                <a:hlinkClick r:id="" action="ppaction://noaction">
                  <a:snd r:embed="rId3" name="applause.wav"/>
                </a:hlinkClick>
              </a:rPr>
              <a:t>Вокализ</a:t>
            </a:r>
            <a:endParaRPr lang="ru-RU" sz="3200" dirty="0">
              <a:solidFill>
                <a:schemeClr val="hlink"/>
              </a:solidFill>
              <a:latin typeface="+mn-lt"/>
            </a:endParaRPr>
          </a:p>
        </p:txBody>
      </p:sp>
      <p:sp>
        <p:nvSpPr>
          <p:cNvPr id="50181" name="Rectangle 5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899592" y="4005064"/>
            <a:ext cx="3240088" cy="6477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3200" dirty="0">
                <a:solidFill>
                  <a:schemeClr val="hlink"/>
                </a:solidFill>
                <a:latin typeface="+mn-lt"/>
                <a:hlinkClick r:id="" action="ppaction://noaction">
                  <a:snd r:embed="rId2" name="drumroll.wav"/>
                </a:hlinkClick>
              </a:rPr>
              <a:t>Балет</a:t>
            </a:r>
            <a:endParaRPr lang="ru-RU" sz="3200" dirty="0">
              <a:solidFill>
                <a:schemeClr val="hlink"/>
              </a:solidFill>
              <a:latin typeface="+mn-lt"/>
            </a:endParaRPr>
          </a:p>
        </p:txBody>
      </p:sp>
      <p:sp>
        <p:nvSpPr>
          <p:cNvPr id="50182" name="Rectangle 6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860032" y="5229200"/>
            <a:ext cx="3240088" cy="6477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3200" dirty="0">
                <a:solidFill>
                  <a:schemeClr val="hlink"/>
                </a:solidFill>
                <a:latin typeface="+mn-lt"/>
                <a:hlinkClick r:id="" action="ppaction://noaction">
                  <a:snd r:embed="rId2" name="drumroll.wav"/>
                </a:hlinkClick>
              </a:rPr>
              <a:t>Романс</a:t>
            </a:r>
            <a:endParaRPr lang="ru-RU" sz="3200" dirty="0">
              <a:solidFill>
                <a:schemeClr val="hlink"/>
              </a:solidFill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99792" y="2708920"/>
            <a:ext cx="392447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solidFill>
                  <a:srgbClr val="FF0000"/>
                </a:solidFill>
              </a:rPr>
              <a:t>Пение без слов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01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25" dur="2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180"/>
                  </p:tgtEl>
                </p:cond>
              </p:nextCondLst>
            </p:seq>
          </p:childTnLst>
        </p:cTn>
      </p:par>
    </p:tnLst>
    <p:bldLst>
      <p:bldP spid="50179" grpId="0" animBg="1"/>
      <p:bldP spid="50180" grpId="0" animBg="1"/>
      <p:bldP spid="50180" grpId="1" animBg="1"/>
      <p:bldP spid="50181" grpId="0" animBg="1"/>
      <p:bldP spid="5018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gomaur\Desktop\Новая папка\вокализ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692696"/>
            <a:ext cx="3623766" cy="5119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292080" y="6093296"/>
            <a:ext cx="30963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AD1F1F"/>
                </a:solidFill>
                <a:effectLst/>
                <a:uLnTx/>
                <a:uFillTx/>
                <a:latin typeface="Franklin Gothic Book"/>
                <a:cs typeface="+mn-cs"/>
              </a:rPr>
              <a:t>С. Рахманинов «Вокализ</a:t>
            </a: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Book"/>
              </a:rPr>
              <a:t>»</a:t>
            </a:r>
          </a:p>
        </p:txBody>
      </p:sp>
      <p:sp>
        <p:nvSpPr>
          <p:cNvPr id="9" name="Содержимое 2"/>
          <p:cNvSpPr>
            <a:spLocks noGrp="1"/>
          </p:cNvSpPr>
          <p:nvPr>
            <p:ph sz="half" idx="1"/>
          </p:nvPr>
        </p:nvSpPr>
        <p:spPr>
          <a:xfrm>
            <a:off x="285750" y="1000125"/>
            <a:ext cx="4191000" cy="525303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AD1F1F"/>
                </a:solidFill>
                <a:effectLst/>
                <a:uLnTx/>
                <a:uFillTx/>
              </a:rPr>
              <a:t>(франц. 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AD1F1F"/>
                </a:solidFill>
                <a:effectLst/>
                <a:uLnTx/>
                <a:uFillTx/>
              </a:rPr>
              <a:t>vocalise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AD1F1F"/>
                </a:solidFill>
                <a:effectLst/>
                <a:uLnTx/>
                <a:uFillTx/>
              </a:rPr>
              <a:t>, от лат.(латинский) 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AD1F1F"/>
                </a:solidFill>
                <a:effectLst/>
                <a:uLnTx/>
                <a:uFillTx/>
              </a:rPr>
              <a:t>vocalis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AD1F1F"/>
                </a:solidFill>
                <a:effectLst/>
                <a:uLnTx/>
                <a:uFillTx/>
              </a:rPr>
              <a:t> — гласный звук; звучащий, поющий), произведение для пения без слов на гласный звук. Вокализы  обычно являются этюдами или упражнениями для развития вокальной техники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AD1F1F"/>
                </a:solidFill>
                <a:effectLst/>
                <a:uLnTx/>
                <a:uFillTx/>
              </a:rPr>
              <a:t>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483768" y="188640"/>
            <a:ext cx="47525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Franklin Gothic Book"/>
                <a:ea typeface="DFKai-SB" pitchFamily="65" charset="-120"/>
                <a:cs typeface="Arial" charset="0"/>
              </a:rPr>
              <a:t>ВОКАЛИЗ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latin typeface="Franklin Gothic Book"/>
              <a:ea typeface="DFKai-SB" pitchFamily="65" charset="-12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8204200" y="2971800"/>
            <a:ext cx="1841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ru-RU"/>
          </a:p>
          <a:p>
            <a:pPr algn="ctr"/>
            <a:endParaRPr lang="ru-RU"/>
          </a:p>
          <a:p>
            <a:pPr algn="ctr" eaLnBrk="0" hangingPunct="0"/>
            <a:endParaRPr lang="ru-RU"/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8204200" y="3284538"/>
            <a:ext cx="1841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ru-RU"/>
          </a:p>
          <a:p>
            <a:pPr algn="ctr"/>
            <a:endParaRPr lang="ru-RU"/>
          </a:p>
          <a:p>
            <a:pPr algn="ctr" eaLnBrk="0" hangingPunct="0"/>
            <a:endParaRPr lang="ru-RU"/>
          </a:p>
        </p:txBody>
      </p:sp>
      <p:sp>
        <p:nvSpPr>
          <p:cNvPr id="58373" name="Rectangl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2195736" y="980728"/>
            <a:ext cx="2879725" cy="64928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3200" dirty="0">
                <a:solidFill>
                  <a:schemeClr val="hlink"/>
                </a:solidFill>
                <a:latin typeface="+mn-lt"/>
                <a:hlinkClick r:id="" action="ppaction://noaction">
                  <a:snd r:embed="rId3" name="breeze.wav"/>
                </a:hlinkClick>
              </a:rPr>
              <a:t>Вокализ</a:t>
            </a:r>
            <a:endParaRPr lang="ru-RU" sz="3200" dirty="0">
              <a:solidFill>
                <a:schemeClr val="hlink"/>
              </a:solidFill>
              <a:latin typeface="+mn-lt"/>
            </a:endParaRPr>
          </a:p>
        </p:txBody>
      </p:sp>
      <p:sp>
        <p:nvSpPr>
          <p:cNvPr id="58374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187624" y="5157192"/>
            <a:ext cx="2879725" cy="64928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3200" dirty="0">
                <a:solidFill>
                  <a:schemeClr val="hlink"/>
                </a:solidFill>
                <a:latin typeface="+mn-lt"/>
                <a:hlinkClick r:id="" action="ppaction://noaction">
                  <a:snd r:embed="rId5" name="applause.wav"/>
                </a:hlinkClick>
              </a:rPr>
              <a:t>Романс</a:t>
            </a:r>
            <a:endParaRPr lang="ru-RU" sz="3200" dirty="0">
              <a:solidFill>
                <a:schemeClr val="hlink"/>
              </a:solidFill>
              <a:latin typeface="+mn-lt"/>
            </a:endParaRPr>
          </a:p>
        </p:txBody>
      </p:sp>
      <p:sp>
        <p:nvSpPr>
          <p:cNvPr id="58375" name="Rectangle 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6012160" y="4437112"/>
            <a:ext cx="2663701" cy="649287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3200" dirty="0">
                <a:solidFill>
                  <a:schemeClr val="hlink"/>
                </a:solidFill>
                <a:latin typeface="+mn-lt"/>
                <a:hlinkClick r:id="" action="ppaction://noaction">
                  <a:snd r:embed="rId3" name="breeze.wav"/>
                </a:hlinkClick>
              </a:rPr>
              <a:t>Серенада</a:t>
            </a:r>
            <a:endParaRPr lang="ru-RU" sz="3200" dirty="0">
              <a:solidFill>
                <a:schemeClr val="hlink"/>
              </a:solidFill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9064" y="2060848"/>
            <a:ext cx="84249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Небольшое </a:t>
            </a:r>
            <a:r>
              <a:rPr lang="ru-RU" sz="3200" b="1" dirty="0">
                <a:solidFill>
                  <a:srgbClr val="FF0000"/>
                </a:solidFill>
              </a:rPr>
              <a:t>музыкальное сочинение для голоса в сопровождении инструмента, написанное на стихи лирического </a:t>
            </a:r>
            <a:r>
              <a:rPr lang="ru-RU" sz="3200" b="1" dirty="0" smtClean="0">
                <a:solidFill>
                  <a:srgbClr val="FF0000"/>
                </a:solidFill>
              </a:rPr>
              <a:t>содержания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83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374"/>
                  </p:tgtEl>
                </p:cond>
              </p:nextCondLst>
            </p:seq>
          </p:childTnLst>
        </p:cTn>
      </p:par>
    </p:tnLst>
    <p:bldLst>
      <p:bldP spid="5837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gomaur\Desktop\Новая папка\романс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785926"/>
            <a:ext cx="2588628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42875" y="1071563"/>
            <a:ext cx="3929063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AD1F1F"/>
                </a:solidFill>
                <a:effectLst/>
                <a:uLnTx/>
                <a:uFillTx/>
                <a:latin typeface="Franklin Gothic Book"/>
                <a:cs typeface="+mn-cs"/>
              </a:rPr>
              <a:t>Романс М.И. Глинки 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AD1F1F"/>
                </a:solidFill>
                <a:effectLst/>
                <a:uLnTx/>
                <a:uFillTx/>
                <a:latin typeface="Franklin Gothic Book"/>
                <a:cs typeface="+mn-cs"/>
              </a:rPr>
              <a:t>«Я помню чудное мгновенье»</a:t>
            </a:r>
          </a:p>
        </p:txBody>
      </p:sp>
      <p:sp>
        <p:nvSpPr>
          <p:cNvPr id="9" name="Содержимое 2"/>
          <p:cNvSpPr>
            <a:spLocks noGrp="1"/>
          </p:cNvSpPr>
          <p:nvPr>
            <p:ph sz="half" idx="1"/>
          </p:nvPr>
        </p:nvSpPr>
        <p:spPr>
          <a:xfrm>
            <a:off x="4572000" y="980728"/>
            <a:ext cx="4191000" cy="55006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ru-RU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AD1F1F"/>
                </a:solidFill>
                <a:effectLst/>
                <a:uLnTx/>
                <a:uFillTx/>
              </a:rPr>
              <a:t>( по-испански  </a:t>
            </a:r>
            <a:r>
              <a:rPr kumimoji="0" lang="ru-RU" sz="2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AD1F1F"/>
                </a:solidFill>
                <a:effectLst/>
                <a:uLnTx/>
                <a:uFillTx/>
              </a:rPr>
              <a:t>romance</a:t>
            </a:r>
            <a:r>
              <a:rPr kumimoji="0" lang="ru-RU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AD1F1F"/>
                </a:solidFill>
                <a:effectLst/>
                <a:uLnTx/>
                <a:uFillTx/>
              </a:rPr>
              <a:t>) - музыкально-поэтическое произведение для голоса с инструментальным сопровождением.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ru-RU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AD1F1F"/>
                </a:solidFill>
                <a:effectLst/>
                <a:uLnTx/>
                <a:uFillTx/>
              </a:rPr>
              <a:t>Термин романс возник в Испании ещё в средневековье и первоначально обозначал светскую песню на испанском  языке, вскоре вошёл в обиход и в других странах.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28750" y="188640"/>
            <a:ext cx="592931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ctr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0A22E"/>
              </a:buClr>
              <a:buSzPct val="70000"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>
                <a:ln>
                  <a:noFill/>
                </a:ln>
                <a:solidFill>
                  <a:srgbClr val="AD1F1F"/>
                </a:solidFill>
                <a:effectLst/>
                <a:uLnTx/>
                <a:uFillTx/>
                <a:latin typeface="Franklin Gothic Book"/>
                <a:cs typeface="+mn-cs"/>
              </a:rPr>
              <a:t>РОМАНС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build="p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395536" y="404664"/>
            <a:ext cx="8229600" cy="247687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3600" b="1" dirty="0" smtClean="0">
                <a:solidFill>
                  <a:schemeClr val="hlink"/>
                </a:solidFill>
              </a:rPr>
              <a:t>Задание 2:</a:t>
            </a:r>
          </a:p>
          <a:p>
            <a:pPr eaLnBrk="1" hangingPunct="1">
              <a:buFont typeface="Wingdings" pitchFamily="2" charset="2"/>
              <a:buNone/>
            </a:pPr>
            <a:endParaRPr lang="ru-RU" sz="3600" dirty="0" smtClean="0">
              <a:solidFill>
                <a:schemeClr val="hlink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3600" dirty="0" smtClean="0">
                <a:solidFill>
                  <a:schemeClr val="hlink"/>
                </a:solidFill>
              </a:rPr>
              <a:t>			</a:t>
            </a:r>
            <a:r>
              <a:rPr lang="ru-RU" sz="3600" b="1" dirty="0" smtClean="0">
                <a:solidFill>
                  <a:schemeClr val="hlink"/>
                </a:solidFill>
              </a:rPr>
              <a:t>Выбери лишнее слово</a:t>
            </a:r>
          </a:p>
        </p:txBody>
      </p:sp>
      <p:pic>
        <p:nvPicPr>
          <p:cNvPr id="14337" name="Picture 1" descr="C:\Users\1\Desktop\субботник\думающий ребено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2420888"/>
            <a:ext cx="2357040" cy="413646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56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56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56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56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4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213</Words>
  <Application>Microsoft Office PowerPoint</Application>
  <PresentationFormat>Экран (4:3)</PresentationFormat>
  <Paragraphs>56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Игровой тест по музыке «Проверь свои знания»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  Молодцы! Все задания выполнили на отлично!</vt:lpstr>
      <vt:lpstr>Список использованных Интернет источников: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34</cp:revision>
  <dcterms:created xsi:type="dcterms:W3CDTF">2016-04-09T09:31:20Z</dcterms:created>
  <dcterms:modified xsi:type="dcterms:W3CDTF">2016-04-10T11:35:07Z</dcterms:modified>
</cp:coreProperties>
</file>