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3" r:id="rId7"/>
    <p:sldId id="262" r:id="rId8"/>
    <p:sldId id="264" r:id="rId9"/>
    <p:sldId id="263" r:id="rId10"/>
    <p:sldId id="274" r:id="rId11"/>
    <p:sldId id="265" r:id="rId12"/>
    <p:sldId id="266" r:id="rId13"/>
    <p:sldId id="267" r:id="rId14"/>
    <p:sldId id="275" r:id="rId15"/>
    <p:sldId id="268" r:id="rId16"/>
    <p:sldId id="269" r:id="rId17"/>
    <p:sldId id="270" r:id="rId18"/>
    <p:sldId id="271" r:id="rId19"/>
    <p:sldId id="276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0D91B-35F7-4BCB-9646-5A0899D4A3A9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6C001-4F47-4809-94D0-D29BD9987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2636912"/>
            <a:ext cx="8385175" cy="1431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hlink"/>
                </a:solidFill>
                <a:latin typeface="+mn-lt"/>
              </a:rPr>
              <a:t>Игровой тест по музыке</a:t>
            </a:r>
            <a:r>
              <a:rPr lang="ru-RU" sz="4000" b="1" dirty="0">
                <a:solidFill>
                  <a:schemeClr val="hlink"/>
                </a:solidFill>
                <a:latin typeface="+mn-lt"/>
              </a:rPr>
              <a:t/>
            </a:r>
            <a:br>
              <a:rPr lang="ru-RU" sz="4000" b="1" dirty="0">
                <a:solidFill>
                  <a:schemeClr val="hlink"/>
                </a:solidFill>
                <a:latin typeface="+mn-lt"/>
              </a:rPr>
            </a:br>
            <a:r>
              <a:rPr lang="ru-RU" sz="4000" b="1" dirty="0">
                <a:solidFill>
                  <a:schemeClr val="hlink"/>
                </a:solidFill>
                <a:latin typeface="+mn-lt"/>
              </a:rPr>
              <a:t>«Проверь свои знания»</a:t>
            </a:r>
          </a:p>
        </p:txBody>
      </p:sp>
      <p:pic>
        <p:nvPicPr>
          <p:cNvPr id="25604" name="Picture 4" descr="Картинки по запросу нотка картинка анимирова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2214761" cy="13001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6136" y="6165304"/>
            <a:ext cx="3360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Составитель: Коваленко Н.В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omaur\Desktop\Новая папка\вокализ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692696"/>
            <a:ext cx="3623766" cy="511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6093296"/>
            <a:ext cx="3096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С. Рахманинов «Вокализ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/>
              </a:rPr>
              <a:t>»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000125"/>
            <a:ext cx="4191000" cy="52530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(франц.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vocalise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, от лат.(латинский)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vocalis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 — гласный звук; звучащий, поющий), произведение для пения без слов на гласный звук. Вокализы  обычно являются этюдами или упражнениями для развития вокальной техники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188640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Franklin Gothic Book"/>
                <a:ea typeface="DFKai-SB" pitchFamily="65" charset="-120"/>
                <a:cs typeface="Arial" charset="0"/>
              </a:rPr>
              <a:t>ВОКАЛИЗ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Franklin Gothic Book"/>
              <a:ea typeface="DFKai-SB" pitchFamily="65" charset="-12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8204200" y="2971800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 eaLnBrk="0" hangingPunct="0"/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8204200" y="3284538"/>
            <a:ext cx="184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 eaLnBrk="0" hangingPunct="0"/>
            <a:endParaRPr lang="ru-RU"/>
          </a:p>
        </p:txBody>
      </p:sp>
      <p:sp>
        <p:nvSpPr>
          <p:cNvPr id="58373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195736" y="980728"/>
            <a:ext cx="2879725" cy="6492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8374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187624" y="5157192"/>
            <a:ext cx="2879725" cy="6492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3" action="ppaction://hlinksldjump"/>
              </a:rPr>
              <a:t>Романс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837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012160" y="4437112"/>
            <a:ext cx="2663701" cy="6492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Серенада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9064" y="206084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Небольшое </a:t>
            </a:r>
            <a:r>
              <a:rPr lang="ru-RU" sz="3200" b="1" dirty="0">
                <a:solidFill>
                  <a:srgbClr val="FF0000"/>
                </a:solidFill>
              </a:rPr>
              <a:t>музыкальное сочинение для голоса в сопровождении инструмента, написанное на стихи лирического </a:t>
            </a:r>
            <a:r>
              <a:rPr lang="ru-RU" sz="3200" b="1" dirty="0" smtClean="0">
                <a:solidFill>
                  <a:srgbClr val="FF0000"/>
                </a:solidFill>
              </a:rPr>
              <a:t>содержания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2093265-66fe552cb0904b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658938"/>
            <a:ext cx="518477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785813" y="357188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hlink"/>
                </a:solidFill>
              </a:rPr>
              <a:t>Нет</a:t>
            </a:r>
            <a:r>
              <a:rPr lang="ru-RU" sz="4000" b="1" dirty="0" smtClean="0">
                <a:solidFill>
                  <a:schemeClr val="hlink"/>
                </a:solidFill>
                <a:latin typeface="+mn-lt"/>
              </a:rPr>
              <a:t>, неверный ответ!</a:t>
            </a:r>
            <a:endParaRPr lang="ru-RU" sz="4000" b="1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3584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5661025"/>
            <a:ext cx="1512887" cy="576263"/>
          </a:xfrm>
          <a:prstGeom prst="leftArrow">
            <a:avLst>
              <a:gd name="adj1" fmla="val 50000"/>
              <a:gd name="adj2" fmla="val 656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838200" y="404813"/>
            <a:ext cx="8007350" cy="738187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chemeClr val="hlink"/>
                </a:solidFill>
              </a:rPr>
              <a:t>Молодец!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800" smtClean="0">
              <a:solidFill>
                <a:schemeClr val="hlink"/>
              </a:solidFill>
            </a:endParaRPr>
          </a:p>
        </p:txBody>
      </p:sp>
      <p:pic>
        <p:nvPicPr>
          <p:cNvPr id="37891" name="Picture 3" descr="0_24b9a_a5bbe0bc_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060575"/>
            <a:ext cx="47529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2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2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gomaur\Desktop\Новая папка\романс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785926"/>
            <a:ext cx="258862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2875" y="1071563"/>
            <a:ext cx="39290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Романс М.И. Глинки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«Я помню чудное мгновенье»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4572000" y="980728"/>
            <a:ext cx="4191000" cy="5500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( по-испански  </a:t>
            </a:r>
            <a:r>
              <a:rPr kumimoji="0" lang="ru-RU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romance</a:t>
            </a: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) - музыкально-поэтическое произведение для голоса с инструментальным сопровождением.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</a:rPr>
              <a:t>Термин романс возник в Испании ещё в средневековье и первоначально обозначал светскую песню на испанском  языке, вскоре вошёл в обиход и в других странах.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8750" y="188640"/>
            <a:ext cx="592931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AD1F1F"/>
                </a:solidFill>
                <a:effectLst/>
                <a:uLnTx/>
                <a:uFillTx/>
                <a:latin typeface="Franklin Gothic Book"/>
                <a:cs typeface="+mn-cs"/>
              </a:rPr>
              <a:t>РОМАНС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395536" y="404664"/>
            <a:ext cx="8229600" cy="247687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hlink"/>
                </a:solidFill>
              </a:rPr>
              <a:t>Задание 2: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chemeClr val="hlink"/>
                </a:solidFill>
              </a:rPr>
              <a:t>			</a:t>
            </a:r>
            <a:r>
              <a:rPr lang="ru-RU" sz="3600" b="1" dirty="0" smtClean="0">
                <a:solidFill>
                  <a:schemeClr val="hlink"/>
                </a:solidFill>
              </a:rPr>
              <a:t>Выбери лишнее слово</a:t>
            </a:r>
          </a:p>
        </p:txBody>
      </p:sp>
      <p:pic>
        <p:nvPicPr>
          <p:cNvPr id="14337" name="Picture 1" descr="C:\Users\1\Desktop\субботник\думающий ребе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420888"/>
            <a:ext cx="2357040" cy="41364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3608" y="908720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rId2" action="ppaction://hlinksldjump"/>
              </a:rPr>
              <a:t>ария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3347864" y="2420888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песня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5724128" y="980728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63494" name="Rectangle 6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99592" y="5517232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</a:rPr>
              <a:t>романс</a:t>
            </a:r>
          </a:p>
        </p:txBody>
      </p:sp>
      <p:sp>
        <p:nvSpPr>
          <p:cNvPr id="63495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868144" y="4797152"/>
            <a:ext cx="2520950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rId3" action="ppaction://hlinksldjump"/>
              </a:rPr>
              <a:t>концерт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3356992"/>
            <a:ext cx="6137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Жанры вокальной музыки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/>
      <p:bldP spid="63492" grpId="0" animBg="1"/>
      <p:bldP spid="63493" grpId="0" animBg="1"/>
      <p:bldP spid="63494" grpId="0" animBg="1"/>
      <p:bldP spid="634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2093265-66fe552cb0904b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628775"/>
            <a:ext cx="518477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928688" y="428625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hlink"/>
                </a:solidFill>
                <a:latin typeface="+mn-lt"/>
              </a:rPr>
              <a:t>Ты ошибся, подумай ещё!</a:t>
            </a:r>
          </a:p>
        </p:txBody>
      </p:sp>
      <p:sp>
        <p:nvSpPr>
          <p:cNvPr id="4096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5805488"/>
            <a:ext cx="1152525" cy="57626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838200" y="404813"/>
            <a:ext cx="8007350" cy="5691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chemeClr val="hlink"/>
                </a:solidFill>
              </a:rPr>
              <a:t>Правильный ответ!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4800" dirty="0" smtClean="0">
              <a:solidFill>
                <a:schemeClr val="hlink"/>
              </a:solidFill>
            </a:endParaRPr>
          </a:p>
        </p:txBody>
      </p:sp>
      <p:pic>
        <p:nvPicPr>
          <p:cNvPr id="41987" name="Picture 3" descr="0_24b9a_a5bbe0bc_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989138"/>
            <a:ext cx="47529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Концерт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 (лат. 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concertо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 — состязаюсь) —публичное исполнение музыкальных 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произведений, балетных,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эстрадных и т. п. номеров по определённой, заранее составленной, программе.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s://upload.wikimedia.org/wikipedia/commons/thumb/c/cb/Classical_spectacular10.jpg/300px-Classical_spectacular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2825552"/>
            <a:ext cx="458569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539552" y="1412776"/>
            <a:ext cx="8085584" cy="208823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hlink"/>
                </a:solidFill>
              </a:rPr>
              <a:t>              Задание 1.         </a:t>
            </a:r>
            <a:endParaRPr lang="ru-RU" sz="4000" dirty="0" smtClean="0">
              <a:solidFill>
                <a:schemeClr val="hlink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hlink"/>
                </a:solidFill>
              </a:rPr>
              <a:t>Выбери правильный ответ</a:t>
            </a:r>
          </a:p>
        </p:txBody>
      </p:sp>
      <p:pic>
        <p:nvPicPr>
          <p:cNvPr id="3" name="Picture 2" descr="https://encrypted-tbn3.gstatic.com/images?q=tbn:ANd9GcQIGcVExP5f1LeXxaTCeajV_Lw9wqjYhSLR2nZ69t_gVzU_DH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429000"/>
            <a:ext cx="1457325" cy="3133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Молодцы!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Все задания выполнили на отлично!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724" name="AutoShape 4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Картинки по запросу смайл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9" name="Picture 9" descr="C:\Users\1\Desktop\субботник\831758b0039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041694" cy="3368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99592" y="2132856"/>
            <a:ext cx="3382963" cy="7191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hlink"/>
                </a:solidFill>
                <a:latin typeface="+mn-lt"/>
                <a:hlinkClick r:id="rId3" action="ppaction://hlinksldjump"/>
              </a:rPr>
              <a:t>Песня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4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64088" y="2780928"/>
            <a:ext cx="3382963" cy="7191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3" action="ppaction://hlinksldjump"/>
              </a:rPr>
              <a:t>Фольклор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5" name="Rectangl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59632" y="3789040"/>
            <a:ext cx="3382963" cy="71913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4" action="ppaction://hlinksldjump"/>
              </a:rPr>
              <a:t>Кантата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46086" name="Rectangl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211960" y="5157192"/>
            <a:ext cx="3382963" cy="71913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3" action="ppaction://hlinksldjump"/>
              </a:rPr>
              <a:t>Лад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6064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Крупное музыкальное произведение из нескольких частей для хора, солистов и оркестра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46084" grpId="0" animBg="1"/>
      <p:bldP spid="46085" grpId="0" animBg="1"/>
      <p:bldP spid="460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093265-66fe552cb0904b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1368" y="2204864"/>
            <a:ext cx="4571219" cy="406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642938" y="357188"/>
            <a:ext cx="741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hlink"/>
                </a:solidFill>
                <a:latin typeface="+mn-lt"/>
              </a:rPr>
              <a:t>Увы, неверный ответ!</a:t>
            </a:r>
            <a:endParaRPr lang="ru-RU" sz="4000" b="1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2355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5288" y="5661025"/>
            <a:ext cx="1512887" cy="720725"/>
          </a:xfrm>
          <a:prstGeom prst="leftArrow">
            <a:avLst>
              <a:gd name="adj1" fmla="val 50000"/>
              <a:gd name="adj2" fmla="val 524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838200" y="404813"/>
            <a:ext cx="8007350" cy="666750"/>
          </a:xfrm>
        </p:spPr>
        <p:txBody>
          <a:bodyPr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chemeClr val="hlink"/>
                </a:solidFill>
              </a:rPr>
              <a:t>Молодец!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800" dirty="0" smtClean="0">
              <a:solidFill>
                <a:schemeClr val="hlink"/>
              </a:solidFill>
            </a:endParaRPr>
          </a:p>
        </p:txBody>
      </p:sp>
      <p:pic>
        <p:nvPicPr>
          <p:cNvPr id="25603" name="Picture 3" descr="0_24b9a_a5bbe0bc_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060575"/>
            <a:ext cx="47529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chportal.ru/_ld/598/7203035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76672"/>
            <a:ext cx="4796062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260648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Первое исполнение состоялось в Большом зале  московской консерватории 17 мая 1939 года под управлением автора. 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780928"/>
            <a:ext cx="4211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Кантата состоит из семи частей:</a:t>
            </a:r>
          </a:p>
          <a:p>
            <a:r>
              <a:rPr lang="ru-RU" sz="2000" b="1" dirty="0" smtClean="0"/>
              <a:t>«Русь под монгольским игом»</a:t>
            </a:r>
          </a:p>
          <a:p>
            <a:r>
              <a:rPr lang="ru-RU" sz="2000" b="1" dirty="0" smtClean="0"/>
              <a:t>«Песня об Александре Невском»</a:t>
            </a:r>
          </a:p>
          <a:p>
            <a:r>
              <a:rPr lang="ru-RU" sz="2000" b="1" dirty="0" smtClean="0"/>
              <a:t>«Крестоносцы во Пскове»</a:t>
            </a:r>
          </a:p>
          <a:p>
            <a:r>
              <a:rPr lang="ru-RU" sz="2000" b="1" dirty="0" smtClean="0"/>
              <a:t>«Вставайте, люди русские»</a:t>
            </a:r>
          </a:p>
          <a:p>
            <a:r>
              <a:rPr lang="ru-RU" sz="2000" b="1" dirty="0" smtClean="0"/>
              <a:t>«Ледовое побоище» </a:t>
            </a:r>
          </a:p>
          <a:p>
            <a:r>
              <a:rPr lang="ru-RU" sz="2000" b="1" dirty="0" smtClean="0"/>
              <a:t>«Мёртвое поле»</a:t>
            </a:r>
          </a:p>
          <a:p>
            <a:r>
              <a:rPr lang="ru-RU" sz="2000" b="1" dirty="0" smtClean="0"/>
              <a:t>«Въезд Александра во Псков»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043608" y="908720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Вальс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0" name="Rectangl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364088" y="1484784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3" action="ppaction://hlinksldjump"/>
              </a:rPr>
              <a:t>Вокализ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1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99592" y="4005064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Балет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50182" name="Rectangl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860032" y="5229200"/>
            <a:ext cx="3240088" cy="6477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200" dirty="0">
                <a:solidFill>
                  <a:schemeClr val="hlink"/>
                </a:solidFill>
                <a:latin typeface="+mn-lt"/>
                <a:hlinkClick r:id="rId2" action="ppaction://hlinksldjump"/>
              </a:rPr>
              <a:t>Романс</a:t>
            </a:r>
            <a:endParaRPr lang="ru-RU" sz="3200" dirty="0">
              <a:solidFill>
                <a:schemeClr val="hlink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2708920"/>
            <a:ext cx="39244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0000"/>
                </a:solidFill>
              </a:rPr>
              <a:t>Пение без слов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 animBg="1"/>
      <p:bldP spid="50181" grpId="0" animBg="1"/>
      <p:bldP spid="5018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093265-66fe552cb0904b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658938"/>
            <a:ext cx="518477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1" name="Rectangle 3"/>
          <p:cNvSpPr>
            <a:spLocks noChangeArrowheads="1"/>
          </p:cNvSpPr>
          <p:nvPr/>
        </p:nvSpPr>
        <p:spPr bwMode="auto">
          <a:xfrm>
            <a:off x="785813" y="357188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hlink"/>
                </a:solidFill>
                <a:latin typeface="+mn-lt"/>
              </a:rPr>
              <a:t>Ты ошибся, подумай ещё!</a:t>
            </a:r>
          </a:p>
        </p:txBody>
      </p:sp>
      <p:sp>
        <p:nvSpPr>
          <p:cNvPr id="3174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39750" y="5876925"/>
            <a:ext cx="1295400" cy="504825"/>
          </a:xfrm>
          <a:prstGeom prst="leftArrow">
            <a:avLst>
              <a:gd name="adj1" fmla="val 50000"/>
              <a:gd name="adj2" fmla="val 641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838200" y="404813"/>
            <a:ext cx="8007350" cy="809625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smtClean="0">
                <a:solidFill>
                  <a:schemeClr val="hlink"/>
                </a:solidFill>
              </a:rPr>
              <a:t>Молодец!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4800" smtClean="0">
              <a:solidFill>
                <a:schemeClr val="hlink"/>
              </a:solidFill>
            </a:endParaRPr>
          </a:p>
        </p:txBody>
      </p:sp>
      <p:pic>
        <p:nvPicPr>
          <p:cNvPr id="29699" name="Picture 3" descr="0_24b9a_a5bbe0bc_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060575"/>
            <a:ext cx="475297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201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Игровой тест по музыке «Проверь свои знания»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Молодцы! Все задания выполнили на отлично!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13</cp:revision>
  <dcterms:created xsi:type="dcterms:W3CDTF">2016-04-09T09:31:20Z</dcterms:created>
  <dcterms:modified xsi:type="dcterms:W3CDTF">2016-05-18T10:20:29Z</dcterms:modified>
</cp:coreProperties>
</file>