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4" d="100"/>
          <a:sy n="74" d="100"/>
        </p:scale>
        <p:origin x="-39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62BE12-601A-4C8B-A29A-238F22A13645}" type="datetimeFigureOut">
              <a:rPr lang="ru-RU" smtClean="0"/>
              <a:t>21.11.2016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E4CE82-962C-4E15-B468-3A86A251134D}" type="slidenum">
              <a:rPr lang="ru-RU" smtClean="0"/>
              <a:t>‹#›</a:t>
            </a:fld>
            <a:endParaRPr lang="ru-RU"/>
          </a:p>
        </p:txBody>
      </p:sp>
    </p:spTree>
    <p:extLst>
      <p:ext uri="{BB962C8B-B14F-4D97-AF65-F5344CB8AC3E}">
        <p14:creationId xmlns:p14="http://schemas.microsoft.com/office/powerpoint/2010/main" val="1099232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6E4CE82-962C-4E15-B468-3A86A251134D}" type="slidenum">
              <a:rPr lang="ru-RU" smtClean="0"/>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21.11.2016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21.11.2016</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724128" y="4365104"/>
            <a:ext cx="3272408" cy="1201688"/>
          </a:xfrm>
        </p:spPr>
        <p:txBody>
          <a:bodyPr>
            <a:normAutofit fontScale="70000" lnSpcReduction="20000"/>
          </a:bodyPr>
          <a:lstStyle/>
          <a:p>
            <a:r>
              <a:rPr lang="ru-RU" i="1" dirty="0" smtClean="0"/>
              <a:t>Выполнил студент 3-его курса </a:t>
            </a:r>
            <a:r>
              <a:rPr lang="ru-RU" dirty="0" smtClean="0"/>
              <a:t>Морозов Дмитрий Андреевич</a:t>
            </a:r>
            <a:br>
              <a:rPr lang="ru-RU" dirty="0" smtClean="0"/>
            </a:br>
            <a:r>
              <a:rPr lang="ru-RU" i="1" dirty="0" smtClean="0"/>
              <a:t>Рецензент проекта, преподаватель </a:t>
            </a:r>
            <a:r>
              <a:rPr lang="ru-RU" dirty="0" smtClean="0"/>
              <a:t>Ковылина Елена Александровна</a:t>
            </a:r>
            <a:endParaRPr lang="ru-RU" dirty="0"/>
          </a:p>
        </p:txBody>
      </p:sp>
      <p:sp>
        <p:nvSpPr>
          <p:cNvPr id="2" name="Заголовок 1"/>
          <p:cNvSpPr>
            <a:spLocks noGrp="1"/>
          </p:cNvSpPr>
          <p:nvPr>
            <p:ph type="ctrTitle"/>
          </p:nvPr>
        </p:nvSpPr>
        <p:spPr>
          <a:xfrm>
            <a:off x="611560" y="548680"/>
            <a:ext cx="7920880" cy="1224137"/>
          </a:xfrm>
        </p:spPr>
        <p:txBody>
          <a:bodyPr>
            <a:normAutofit fontScale="90000"/>
          </a:bodyPr>
          <a:lstStyle/>
          <a:p>
            <a:pPr algn="ctr"/>
            <a:r>
              <a:rPr lang="ru-RU" sz="2000" dirty="0"/>
              <a:t>Департамент образования города Москвы </a:t>
            </a:r>
            <a:br>
              <a:rPr lang="ru-RU" sz="2000" dirty="0"/>
            </a:br>
            <a:r>
              <a:rPr lang="ru-RU" sz="2000" dirty="0"/>
              <a:t>Государственное автономное  профессиональное образовательное учреждение    </a:t>
            </a:r>
            <a:br>
              <a:rPr lang="ru-RU" sz="2000" dirty="0"/>
            </a:br>
            <a:r>
              <a:rPr lang="ru-RU" sz="2000" dirty="0"/>
              <a:t>Московский образовательный комплекс имени Виктора Талалихина</a:t>
            </a:r>
            <a:br>
              <a:rPr lang="ru-RU" sz="2000" dirty="0"/>
            </a:br>
            <a:r>
              <a:rPr lang="ru-RU" dirty="0"/>
              <a:t> </a:t>
            </a:r>
            <a:br>
              <a:rPr lang="ru-RU" dirty="0"/>
            </a:br>
            <a:r>
              <a:rPr lang="ru-RU" dirty="0"/>
              <a:t> </a:t>
            </a:r>
            <a:br>
              <a:rPr lang="ru-RU" dirty="0"/>
            </a:br>
            <a:r>
              <a:rPr lang="ru-RU" sz="2000" dirty="0"/>
              <a:t>Исследовательский проект на тему:</a:t>
            </a:r>
            <a:br>
              <a:rPr lang="ru-RU" sz="2000" dirty="0"/>
            </a:br>
            <a:r>
              <a:rPr lang="ru-RU" sz="2000" dirty="0"/>
              <a:t> </a:t>
            </a:r>
            <a:br>
              <a:rPr lang="ru-RU" sz="2000" dirty="0"/>
            </a:br>
            <a:r>
              <a:rPr lang="ru-RU" sz="2000" dirty="0"/>
              <a:t>Повар во время Великой Отечественной войны</a:t>
            </a:r>
            <a:br>
              <a:rPr lang="ru-RU" sz="2000" dirty="0"/>
            </a:br>
            <a:endParaRPr lang="ru-RU" sz="2000" dirty="0"/>
          </a:p>
        </p:txBody>
      </p:sp>
      <p:sp>
        <p:nvSpPr>
          <p:cNvPr id="4" name="Прямоугольник 3"/>
          <p:cNvSpPr/>
          <p:nvPr/>
        </p:nvSpPr>
        <p:spPr>
          <a:xfrm>
            <a:off x="3779912" y="5949280"/>
            <a:ext cx="1451038" cy="369332"/>
          </a:xfrm>
          <a:prstGeom prst="rect">
            <a:avLst/>
          </a:prstGeom>
        </p:spPr>
        <p:txBody>
          <a:bodyPr wrap="none">
            <a:spAutoFit/>
          </a:bodyPr>
          <a:lstStyle/>
          <a:p>
            <a:r>
              <a:rPr lang="ru-RU" dirty="0" smtClean="0"/>
              <a:t>Москва 2016</a:t>
            </a:r>
            <a:endParaRPr lang="ru-RU" dirty="0"/>
          </a:p>
        </p:txBody>
      </p:sp>
    </p:spTree>
    <p:extLst>
      <p:ext uri="{BB962C8B-B14F-4D97-AF65-F5344CB8AC3E}">
        <p14:creationId xmlns:p14="http://schemas.microsoft.com/office/powerpoint/2010/main" val="2521755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2204864"/>
            <a:ext cx="6309320" cy="3384376"/>
          </a:xfrm>
        </p:spPr>
        <p:txBody>
          <a:bodyPr>
            <a:normAutofit fontScale="92500" lnSpcReduction="20000"/>
          </a:bodyPr>
          <a:lstStyle/>
          <a:p>
            <a:r>
              <a:rPr lang="ru-RU" dirty="0"/>
              <a:t>расширить знания </a:t>
            </a:r>
            <a:r>
              <a:rPr lang="ru-RU" dirty="0" smtClean="0"/>
              <a:t>о </a:t>
            </a:r>
            <a:r>
              <a:rPr lang="ru-RU" dirty="0"/>
              <a:t>профессии повара в годы Великой Отечественной войны, важности и </a:t>
            </a:r>
            <a:r>
              <a:rPr lang="ru-RU" dirty="0" smtClean="0"/>
              <a:t>значимости.</a:t>
            </a:r>
          </a:p>
          <a:p>
            <a:r>
              <a:rPr lang="ru-RU" dirty="0" smtClean="0"/>
              <a:t>сформировать </a:t>
            </a:r>
            <a:r>
              <a:rPr lang="ru-RU" dirty="0"/>
              <a:t>представление </a:t>
            </a:r>
            <a:r>
              <a:rPr lang="ru-RU" dirty="0" smtClean="0"/>
              <a:t>о </a:t>
            </a:r>
            <a:r>
              <a:rPr lang="ru-RU" dirty="0"/>
              <a:t>продовольственном </a:t>
            </a:r>
            <a:r>
              <a:rPr lang="ru-RU" dirty="0" smtClean="0"/>
              <a:t>ассортименте солдат </a:t>
            </a:r>
            <a:r>
              <a:rPr lang="ru-RU" dirty="0"/>
              <a:t>Красной </a:t>
            </a:r>
            <a:r>
              <a:rPr lang="ru-RU" dirty="0" smtClean="0"/>
              <a:t>Армии;</a:t>
            </a:r>
            <a:endParaRPr lang="ru-RU" dirty="0"/>
          </a:p>
          <a:p>
            <a:r>
              <a:rPr lang="ru-RU" dirty="0" smtClean="0"/>
              <a:t>расширить представление о </a:t>
            </a:r>
            <a:r>
              <a:rPr lang="ru-RU" dirty="0"/>
              <a:t>истории Великой Отечественной войны с целью подготовке </a:t>
            </a:r>
            <a:r>
              <a:rPr lang="ru-RU" dirty="0" smtClean="0"/>
              <a:t>к военной службе в рядах Российской армии;</a:t>
            </a:r>
            <a:endParaRPr lang="ru-RU" dirty="0"/>
          </a:p>
          <a:p>
            <a:r>
              <a:rPr lang="ru-RU" dirty="0"/>
              <a:t>способствовать формированию уважения к </a:t>
            </a:r>
            <a:r>
              <a:rPr lang="ru-RU" dirty="0" smtClean="0"/>
              <a:t>участникам тех </a:t>
            </a:r>
            <a:r>
              <a:rPr lang="ru-RU" dirty="0"/>
              <a:t>военных лет.</a:t>
            </a:r>
          </a:p>
          <a:p>
            <a:endParaRPr lang="ru-RU" dirty="0"/>
          </a:p>
        </p:txBody>
      </p:sp>
      <p:sp>
        <p:nvSpPr>
          <p:cNvPr id="4" name="Заголовок 3"/>
          <p:cNvSpPr>
            <a:spLocks noGrp="1"/>
          </p:cNvSpPr>
          <p:nvPr>
            <p:ph type="title"/>
          </p:nvPr>
        </p:nvSpPr>
        <p:spPr>
          <a:xfrm>
            <a:off x="1793289" y="980728"/>
            <a:ext cx="6512511" cy="1152128"/>
          </a:xfrm>
        </p:spPr>
        <p:txBody>
          <a:bodyPr/>
          <a:lstStyle/>
          <a:p>
            <a:r>
              <a:rPr lang="ru-RU" dirty="0" smtClean="0"/>
              <a:t>Задачи проекта:</a:t>
            </a:r>
            <a:endParaRPr lang="ru-RU" dirty="0"/>
          </a:p>
        </p:txBody>
      </p:sp>
    </p:spTree>
    <p:extLst>
      <p:ext uri="{BB962C8B-B14F-4D97-AF65-F5344CB8AC3E}">
        <p14:creationId xmlns:p14="http://schemas.microsoft.com/office/powerpoint/2010/main" val="3129663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4680520" cy="929040"/>
          </a:xfrm>
        </p:spPr>
        <p:txBody>
          <a:bodyPr/>
          <a:lstStyle/>
          <a:p>
            <a:r>
              <a:rPr lang="ru-RU" dirty="0" smtClean="0"/>
              <a:t>Цель проекта:</a:t>
            </a:r>
            <a:endParaRPr lang="ru-RU" dirty="0"/>
          </a:p>
        </p:txBody>
      </p:sp>
      <p:sp>
        <p:nvSpPr>
          <p:cNvPr id="3" name="Объект 2"/>
          <p:cNvSpPr>
            <a:spLocks noGrp="1"/>
          </p:cNvSpPr>
          <p:nvPr>
            <p:ph sz="quarter" idx="13"/>
          </p:nvPr>
        </p:nvSpPr>
        <p:spPr>
          <a:xfrm>
            <a:off x="1143000" y="1844824"/>
            <a:ext cx="6165304" cy="3168352"/>
          </a:xfrm>
        </p:spPr>
        <p:txBody>
          <a:bodyPr/>
          <a:lstStyle/>
          <a:p>
            <a:r>
              <a:rPr lang="ru-RU" dirty="0"/>
              <a:t>Сформировать устойчивый интерес к изучению профессии повар в Великой Отечественной войне, как неотъемлемой её части, воспитание сознательной любви к Родине, уважения к историческому прошлому своего народа на примере подвигов поваров, совершённых в годы Великой Отечественной войны.</a:t>
            </a:r>
          </a:p>
          <a:p>
            <a:endParaRPr lang="ru-RU" dirty="0"/>
          </a:p>
        </p:txBody>
      </p:sp>
    </p:spTree>
    <p:extLst>
      <p:ext uri="{BB962C8B-B14F-4D97-AF65-F5344CB8AC3E}">
        <p14:creationId xmlns:p14="http://schemas.microsoft.com/office/powerpoint/2010/main" val="24458107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07504" y="3777337"/>
            <a:ext cx="4176464" cy="2486778"/>
          </a:xfrm>
        </p:spPr>
      </p:pic>
      <p:sp>
        <p:nvSpPr>
          <p:cNvPr id="5" name="Прямоугольник 4"/>
          <p:cNvSpPr/>
          <p:nvPr/>
        </p:nvSpPr>
        <p:spPr>
          <a:xfrm>
            <a:off x="367154" y="342652"/>
            <a:ext cx="8640960" cy="1200329"/>
          </a:xfrm>
          <a:prstGeom prst="rect">
            <a:avLst/>
          </a:prstGeom>
        </p:spPr>
        <p:txBody>
          <a:bodyPr wrap="square">
            <a:spAutoFit/>
          </a:bodyPr>
          <a:lstStyle/>
          <a:p>
            <a:r>
              <a:rPr lang="ru-RU" dirty="0"/>
              <a:t>Война…Великая отечественная …Как далека она от нас. Только по книгам, фильмам да воспоминаниям фронтовиков мы можем представить себе, какой ценой завоевана победа. Чем дальше исторические события уходят в глубь веков, тем интереснее и неожиданнее становится всё, что с этим связано. </a:t>
            </a:r>
          </a:p>
        </p:txBody>
      </p:sp>
      <p:sp>
        <p:nvSpPr>
          <p:cNvPr id="6" name="Прямоугольник 5"/>
          <p:cNvSpPr/>
          <p:nvPr/>
        </p:nvSpPr>
        <p:spPr>
          <a:xfrm>
            <a:off x="325633" y="1871385"/>
            <a:ext cx="4752528" cy="1477328"/>
          </a:xfrm>
          <a:prstGeom prst="rect">
            <a:avLst/>
          </a:prstGeom>
        </p:spPr>
        <p:txBody>
          <a:bodyPr wrap="square">
            <a:spAutoFit/>
          </a:bodyPr>
          <a:lstStyle/>
          <a:p>
            <a:r>
              <a:rPr lang="ru-RU" b="1" dirty="0"/>
              <a:t>Поэтому </a:t>
            </a:r>
            <a:r>
              <a:rPr lang="ru-RU" b="1" dirty="0" smtClean="0"/>
              <a:t>в преддвериях праздника День Победы, </a:t>
            </a:r>
            <a:r>
              <a:rPr lang="ru-RU" b="1" dirty="0"/>
              <a:t>мы хотим вспомнить </a:t>
            </a:r>
            <a:r>
              <a:rPr lang="ru-RU" dirty="0"/>
              <a:t>победу русского солдата и то, что его согревало и напоминало о доме в холодные дни – горячей пище.</a:t>
            </a:r>
          </a:p>
        </p:txBody>
      </p:sp>
      <p:sp>
        <p:nvSpPr>
          <p:cNvPr id="7" name="Прямоугольник 6"/>
          <p:cNvSpPr/>
          <p:nvPr/>
        </p:nvSpPr>
        <p:spPr>
          <a:xfrm>
            <a:off x="4436114" y="4005064"/>
            <a:ext cx="4572000" cy="2031325"/>
          </a:xfrm>
          <a:prstGeom prst="rect">
            <a:avLst/>
          </a:prstGeom>
        </p:spPr>
        <p:txBody>
          <a:bodyPr>
            <a:spAutoFit/>
          </a:bodyPr>
          <a:lstStyle/>
          <a:p>
            <a:r>
              <a:rPr lang="ru-RU" dirty="0"/>
              <a:t>Профессия повар всегда считалась одной из самых важных и востребованных. Труд на армейской кухне в военную пору был лишен всякого романтизма. Ночью наряд выполнял тяжелую, изнурительную работу: вручную чистили нескончаемые груды картофеля, мыли и скребли котлы.</a:t>
            </a:r>
          </a:p>
        </p:txBody>
      </p:sp>
      <p:pic>
        <p:nvPicPr>
          <p:cNvPr id="1026" name="Picture 2" descr="C:\Users\Marina\Desktop\ВОЙНА\140041056171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21279" y="1591060"/>
            <a:ext cx="3851920" cy="2197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695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57200" y="260648"/>
            <a:ext cx="4258816" cy="4032448"/>
          </a:xfrm>
        </p:spPr>
        <p:txBody>
          <a:bodyPr>
            <a:noAutofit/>
          </a:bodyPr>
          <a:lstStyle/>
          <a:p>
            <a:pPr marL="0" indent="0">
              <a:buNone/>
            </a:pPr>
            <a:r>
              <a:rPr lang="ru-RU" sz="2000" dirty="0"/>
              <a:t>Солдатский рацион – вопрос первостепенный: голодный много не навоюет. Продовольственная проблема в армии решалась значительно лучше, чем в тылу, ведь вся страна работала в первую очередь для </a:t>
            </a:r>
            <a:r>
              <a:rPr lang="ru-RU" sz="2000" dirty="0" smtClean="0"/>
              <a:t>фронта.</a:t>
            </a:r>
          </a:p>
          <a:p>
            <a:pPr marL="0" indent="0">
              <a:buNone/>
            </a:pPr>
            <a:r>
              <a:rPr lang="ru-RU" sz="2000" dirty="0"/>
              <a:t>Продовольственный ассортимент был таков: хлеб из ржаной и обойной муки, мука пшеничная второго сорта, крупа разная, макароны – вермишель, мясо, рыба, масло растительное, сахар, чай, соль, </a:t>
            </a:r>
            <a:r>
              <a:rPr lang="ru-RU" sz="2000" dirty="0" smtClean="0"/>
              <a:t>овощи.</a:t>
            </a:r>
            <a:endParaRPr lang="ru-RU" sz="2000" dirty="0"/>
          </a:p>
        </p:txBody>
      </p:sp>
      <p:pic>
        <p:nvPicPr>
          <p:cNvPr id="1026" name="Picture 2" descr="C:\Users\Дмитрий\Desktop\2226.jpg"/>
          <p:cNvPicPr>
            <a:picLocks noChangeAspect="1" noChangeArrowheads="1"/>
          </p:cNvPicPr>
          <p:nvPr/>
        </p:nvPicPr>
        <p:blipFill>
          <a:blip r:embed="rId2" cstate="print"/>
          <a:srcRect/>
          <a:stretch>
            <a:fillRect/>
          </a:stretch>
        </p:blipFill>
        <p:spPr bwMode="auto">
          <a:xfrm>
            <a:off x="4788024" y="476672"/>
            <a:ext cx="4123233" cy="3514284"/>
          </a:xfrm>
          <a:prstGeom prst="rect">
            <a:avLst/>
          </a:prstGeom>
          <a:noFill/>
        </p:spPr>
      </p:pic>
      <p:sp>
        <p:nvSpPr>
          <p:cNvPr id="4" name="Прямоугольник 3"/>
          <p:cNvSpPr/>
          <p:nvPr/>
        </p:nvSpPr>
        <p:spPr>
          <a:xfrm>
            <a:off x="395536" y="4653136"/>
            <a:ext cx="8496944" cy="2016224"/>
          </a:xfrm>
          <a:prstGeom prst="rect">
            <a:avLst/>
          </a:prstGeom>
        </p:spPr>
        <p:txBody>
          <a:bodyPr wrap="square">
            <a:spAutoFit/>
          </a:bodyPr>
          <a:lstStyle/>
          <a:p>
            <a:r>
              <a:rPr lang="ru-RU" sz="2000" dirty="0" smtClean="0"/>
              <a:t>Полевая кухня была нужна, чтобы приготовить пищу и организовать питание бойцов в походных условиях, на удаленных объектах, в военных частях. Она часто состояла из нескольких котлов (до четырех, но мог быть и всего один). Топились кухни, разумеется, дровами, вода в котле закипала примерно за 40 минут, обед из двух блюд на роту солдат готовился около трех часов, ужин - полтора часа.</a:t>
            </a:r>
            <a:endParaRPr lang="ru-RU" sz="2000" dirty="0"/>
          </a:p>
        </p:txBody>
      </p:sp>
    </p:spTree>
    <p:extLst>
      <p:ext uri="{BB962C8B-B14F-4D97-AF65-F5344CB8AC3E}">
        <p14:creationId xmlns:p14="http://schemas.microsoft.com/office/powerpoint/2010/main" val="547946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smtClean="0"/>
              <a:t>Любимые блюда</a:t>
            </a:r>
            <a:endParaRPr lang="ru-RU" dirty="0"/>
          </a:p>
        </p:txBody>
      </p:sp>
      <p:sp>
        <p:nvSpPr>
          <p:cNvPr id="3" name="Содержимое 2"/>
          <p:cNvSpPr>
            <a:spLocks noGrp="1"/>
          </p:cNvSpPr>
          <p:nvPr>
            <p:ph sz="quarter" idx="13"/>
          </p:nvPr>
        </p:nvSpPr>
        <p:spPr>
          <a:xfrm>
            <a:off x="-180528" y="1124744"/>
            <a:ext cx="4824536" cy="4104456"/>
          </a:xfrm>
        </p:spPr>
        <p:txBody>
          <a:bodyPr>
            <a:normAutofit/>
          </a:bodyPr>
          <a:lstStyle/>
          <a:p>
            <a:pPr>
              <a:buNone/>
            </a:pPr>
            <a:r>
              <a:rPr lang="ru-RU" sz="2000" dirty="0" smtClean="0"/>
              <a:t>       Любимыми блюдами, которые готовились на полевой кухне, были кулеш (суп из пшена, с добавлением других ингредиентов, пшенная крупа и сало), борщ, щи, тушеный картофель, гречка с мясом (из мяса была преимущественно говядина, употреблялась она в вареном или тушеном виде). Эти блюда идеально подходили для походных.</a:t>
            </a:r>
            <a:endParaRPr lang="ru-RU" sz="2000" dirty="0"/>
          </a:p>
        </p:txBody>
      </p:sp>
      <p:pic>
        <p:nvPicPr>
          <p:cNvPr id="2050" name="Picture 2" descr="C:\Users\Дмитрий\Desktop\230577-595f99284bf5a04b91b18bd492e71916.jpg"/>
          <p:cNvPicPr>
            <a:picLocks noChangeAspect="1" noChangeArrowheads="1"/>
          </p:cNvPicPr>
          <p:nvPr/>
        </p:nvPicPr>
        <p:blipFill>
          <a:blip r:embed="rId3" cstate="print"/>
          <a:srcRect/>
          <a:stretch>
            <a:fillRect/>
          </a:stretch>
        </p:blipFill>
        <p:spPr bwMode="auto">
          <a:xfrm>
            <a:off x="4499992" y="1124744"/>
            <a:ext cx="4391335" cy="3240360"/>
          </a:xfrm>
          <a:prstGeom prst="rect">
            <a:avLst/>
          </a:prstGeom>
          <a:noFill/>
        </p:spPr>
      </p:pic>
      <p:sp>
        <p:nvSpPr>
          <p:cNvPr id="5" name="Прямоугольник 4"/>
          <p:cNvSpPr/>
          <p:nvPr/>
        </p:nvSpPr>
        <p:spPr>
          <a:xfrm>
            <a:off x="179512" y="4437112"/>
            <a:ext cx="8748464" cy="2246769"/>
          </a:xfrm>
          <a:prstGeom prst="rect">
            <a:avLst/>
          </a:prstGeom>
        </p:spPr>
        <p:txBody>
          <a:bodyPr wrap="square">
            <a:spAutoFit/>
          </a:bodyPr>
          <a:lstStyle/>
          <a:p>
            <a:r>
              <a:rPr lang="ru-RU" sz="2000" dirty="0" smtClean="0"/>
              <a:t>В рационе моряков-подводников обязательно присутствовало 30 г красного вина, квашеная капуста (30% от всего рациона), соленые огурцы и сырой лук, поскольку это предотвращало заболевание цингой и восполняло недостаток кислорода. Хлеб на малых судах пекли на суше, а  на больших кораблях стояли специальные печи. Так же были распространены сухари, а вприкуску выдавались сгущенка и сливочное масло.</a:t>
            </a:r>
            <a:br>
              <a:rPr lang="ru-RU" sz="2000" dirty="0" smtClean="0"/>
            </a:b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0" y="3356992"/>
            <a:ext cx="4355976" cy="324036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8" name="Прямоугольник 7"/>
          <p:cNvSpPr/>
          <p:nvPr/>
        </p:nvSpPr>
        <p:spPr>
          <a:xfrm>
            <a:off x="0" y="980728"/>
            <a:ext cx="8316416" cy="223224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7" name="Прямоугольник 6"/>
          <p:cNvSpPr/>
          <p:nvPr/>
        </p:nvSpPr>
        <p:spPr>
          <a:xfrm>
            <a:off x="4355976" y="3212976"/>
            <a:ext cx="4608512" cy="364502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2" name="Заголовок 1"/>
          <p:cNvSpPr>
            <a:spLocks noGrp="1"/>
          </p:cNvSpPr>
          <p:nvPr>
            <p:ph type="title"/>
          </p:nvPr>
        </p:nvSpPr>
        <p:spPr>
          <a:xfrm>
            <a:off x="467544" y="0"/>
            <a:ext cx="8229600" cy="1143000"/>
          </a:xfrm>
        </p:spPr>
        <p:txBody>
          <a:bodyPr/>
          <a:lstStyle/>
          <a:p>
            <a:r>
              <a:rPr lang="ru-RU" dirty="0" smtClean="0"/>
              <a:t>Воспоминание солдат</a:t>
            </a:r>
            <a:endParaRPr lang="ru-RU" dirty="0"/>
          </a:p>
        </p:txBody>
      </p:sp>
      <p:sp>
        <p:nvSpPr>
          <p:cNvPr id="4" name="Содержимое 3"/>
          <p:cNvSpPr>
            <a:spLocks noGrp="1"/>
          </p:cNvSpPr>
          <p:nvPr>
            <p:ph sz="quarter" idx="13"/>
          </p:nvPr>
        </p:nvSpPr>
        <p:spPr>
          <a:xfrm>
            <a:off x="-324544" y="980728"/>
            <a:ext cx="8748464" cy="3672408"/>
          </a:xfrm>
        </p:spPr>
        <p:txBody>
          <a:bodyPr>
            <a:noAutofit/>
          </a:bodyPr>
          <a:lstStyle/>
          <a:p>
            <a:pPr>
              <a:buNone/>
            </a:pPr>
            <a:r>
              <a:rPr lang="ru-RU" sz="1600" dirty="0" smtClean="0"/>
              <a:t>       "Продукты доставал помощник командира батальона по продовольственному обеспечению. Он их откуда-то привозил на грузовике. Распределял по ротам, а у меня была запряженная лошадью полевая кухня с тремя котлами. На фронте под Яссами мы несколько месяцев сидели в обороне, и кухня стояла укрытой в лощине. Также три котла: первое, второе и в третьем горячая вода. Но кипяток никто не брал. Мы прорыли с передовой трехкилометровые траншеи к этой кухне. Этими траншеями ходили. Нельзя было высовываться, немцы чуть только увидели каску, как тут же били по нам снарядами и минами. Не давали возможности высунуться. Я никогда в ту кухню не ходил, а только отправлял солдат", - рассказывает пехотинец Павел </a:t>
            </a:r>
            <a:r>
              <a:rPr lang="ru-RU" sz="1600" dirty="0" err="1" smtClean="0"/>
              <a:t>Авксентьевич</a:t>
            </a:r>
            <a:r>
              <a:rPr lang="ru-RU" sz="1600" dirty="0" smtClean="0"/>
              <a:t> </a:t>
            </a:r>
            <a:r>
              <a:rPr lang="ru-RU" sz="1600" dirty="0" err="1" smtClean="0"/>
              <a:t>Гнатков</a:t>
            </a:r>
            <a:r>
              <a:rPr lang="ru-RU" sz="1600" dirty="0" smtClean="0"/>
              <a:t>.</a:t>
            </a:r>
            <a:br>
              <a:rPr lang="ru-RU" sz="1600" dirty="0" smtClean="0"/>
            </a:br>
            <a:endParaRPr lang="ru-RU" sz="1600" dirty="0"/>
          </a:p>
        </p:txBody>
      </p:sp>
      <p:sp>
        <p:nvSpPr>
          <p:cNvPr id="5" name="Содержимое 4"/>
          <p:cNvSpPr>
            <a:spLocks noGrp="1"/>
          </p:cNvSpPr>
          <p:nvPr>
            <p:ph sz="quarter" idx="14"/>
          </p:nvPr>
        </p:nvSpPr>
        <p:spPr>
          <a:xfrm>
            <a:off x="-252536" y="3356992"/>
            <a:ext cx="4716016" cy="3240360"/>
          </a:xfrm>
        </p:spPr>
        <p:txBody>
          <a:bodyPr>
            <a:normAutofit fontScale="62500" lnSpcReduction="20000"/>
          </a:bodyPr>
          <a:lstStyle/>
          <a:p>
            <a:pPr>
              <a:buNone/>
            </a:pPr>
            <a:r>
              <a:rPr lang="ru-RU" dirty="0" smtClean="0"/>
              <a:t>    </a:t>
            </a:r>
            <a:r>
              <a:rPr lang="ru-RU" sz="2600" dirty="0" smtClean="0"/>
              <a:t>"Кормили нас просто отлично. Отбивных в нашем рационе, конечно, не наблюдалось, но каши и супы были всегда. И там, и там мясо. Я вам больше скажу, мы за каждый вылет еще и деньги получали. И знаю, что и танкистов, и пехоту тоже кормили отменно. Да, иногда случались перебои с подвозом пищи, но они ведь постоянно в движении. Бывало, и не успевала полевая кухня за ними, да и во время боя нет времени на кормежку. У нас в этом отношении было лучше", - вспоминает летчик-бомбардировщик Алексей Никифорович </a:t>
            </a:r>
            <a:r>
              <a:rPr lang="ru-RU" sz="2600" dirty="0" err="1" smtClean="0"/>
              <a:t>Рапота</a:t>
            </a:r>
            <a:r>
              <a:rPr lang="ru-RU" sz="2600" dirty="0" smtClean="0"/>
              <a:t>.</a:t>
            </a:r>
            <a:endParaRPr lang="ru-RU" sz="2600" dirty="0"/>
          </a:p>
        </p:txBody>
      </p:sp>
      <p:sp>
        <p:nvSpPr>
          <p:cNvPr id="6" name="Прямоугольник 5"/>
          <p:cNvSpPr/>
          <p:nvPr/>
        </p:nvSpPr>
        <p:spPr>
          <a:xfrm>
            <a:off x="4355976" y="3212976"/>
            <a:ext cx="4788024" cy="3816429"/>
          </a:xfrm>
          <a:prstGeom prst="rect">
            <a:avLst/>
          </a:prstGeom>
        </p:spPr>
        <p:txBody>
          <a:bodyPr wrap="square">
            <a:spAutoFit/>
          </a:bodyPr>
          <a:lstStyle/>
          <a:p>
            <a:r>
              <a:rPr lang="ru-RU" dirty="0" smtClean="0"/>
              <a:t>"</a:t>
            </a:r>
            <a:r>
              <a:rPr lang="ru-RU" sz="1600" dirty="0" smtClean="0"/>
              <a:t>Бывало голодно. Но это когда кухня отстанет! А так - за каждой батареей полевая кухня закреплена. Так что кормили нормально. Но, бывало, тылы отставали. Мы-то вперед перли. На привал встанем. Комбат командиру взвода звонит, говорит: "Приходите на кухню". Приходишь. Успел повар на обед что-то сварить - хорошо, не успел - значит ешь сухой паек. Бывало, что мы и курочек подстреливали, и другую живность. А если немецкий склад найдешь - не запрещалось консервы брать или еще что. На это особого внимания не обращали, мародерством не считали. Солдата-то кормить надо", - отмечает артиллерист Аполлон Григорьевич Зарубин.</a:t>
            </a:r>
            <a:br>
              <a:rPr lang="ru-RU" sz="1600" dirty="0" smtClean="0"/>
            </a:br>
            <a:endParaRPr lang="ru-RU"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Вывод:</a:t>
            </a:r>
            <a:endParaRPr lang="ru-RU" dirty="0"/>
          </a:p>
        </p:txBody>
      </p:sp>
      <p:sp>
        <p:nvSpPr>
          <p:cNvPr id="6" name="Содержимое 5"/>
          <p:cNvSpPr>
            <a:spLocks noGrp="1"/>
          </p:cNvSpPr>
          <p:nvPr>
            <p:ph sz="quarter" idx="13"/>
          </p:nvPr>
        </p:nvSpPr>
        <p:spPr>
          <a:xfrm>
            <a:off x="0" y="1628800"/>
            <a:ext cx="9144000" cy="5229200"/>
          </a:xfrm>
        </p:spPr>
        <p:txBody>
          <a:bodyPr>
            <a:normAutofit/>
          </a:bodyPr>
          <a:lstStyle/>
          <a:p>
            <a:pPr>
              <a:buNone/>
            </a:pPr>
            <a:r>
              <a:rPr lang="ru-RU" sz="1600" dirty="0" smtClean="0"/>
              <a:t>        Из воспоминаний ветеранов Великой Отечественной войны: "Наш повар делал различные супы, а порой и вторые блюда, которые называл "овощной разброд", - было необыкновенно вкусно. На исходе войны весной 1944 года, поступила маисовая (кукурузная) крупа, которую прислали союзники. Никто не знал, что с ней делать. Стали добавлять в хлеб, отчего он становился хрупким, быстро черствел и вызывал нарекания солдат. Солдаты ворчали на поваров, повара ругали союзников, сплавивших нам маис, с которым сам черт не разберет. Только наш повар не тужил - он взял полумесячную норму, выслал наряд в степь, попросив собирать почти все подряд – лебеду, люцерну, пастушью сумку, щавель, черемшу, и приготовил восхитительные по вкусу и красивейшие по виду кукурузные пирожки - лепешки с зеленью, яркие, желтенькие снаружи и жгуче-зеленые внутри. Они были мягкие, ароматные, свежие, как сама весна и лучше всяких других средств напомнили солдатам о доме, скором окончании войны и о мирной жизни. А еще через две недели повар сделал мамалыгу (круто заваренная каша из кукурузной муки, для употребления вместо хлеба мамалыга делается более густой, и, может быть разрезана на куски). Почти весь батальон познакомился с этим национальным молдавским блюдом. Солдаты жалели, что маиса прислали слишком мало, и были бы не прочь обменять на него пшеничную муку. Даже простой желудевый кофе наш повар старался делать вкуснее и ароматнее, добавляя туда различные травы".</a:t>
            </a:r>
            <a:endParaRPr lang="ru-RU"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3"/>
          </p:nvPr>
        </p:nvSpPr>
        <p:spPr/>
        <p:txBody>
          <a:bodyPr/>
          <a:lstStyle/>
          <a:p>
            <a:endParaRPr lang="ru-RU" dirty="0"/>
          </a:p>
        </p:txBody>
      </p:sp>
      <p:sp>
        <p:nvSpPr>
          <p:cNvPr id="4" name="Прямоугольник 3"/>
          <p:cNvSpPr/>
          <p:nvPr/>
        </p:nvSpPr>
        <p:spPr>
          <a:xfrm>
            <a:off x="611560" y="2348880"/>
            <a:ext cx="7992888" cy="923330"/>
          </a:xfrm>
          <a:prstGeom prst="rect">
            <a:avLst/>
          </a:prstGeom>
          <a:noFill/>
        </p:spPr>
        <p:txBody>
          <a:bodyPr wrap="square" lIns="91440" tIns="45720" rIns="91440" bIns="45720">
            <a:spAutoFit/>
          </a:bodyPr>
          <a:lstStyle/>
          <a:p>
            <a:pPr algn="ct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Спасибо за внимание</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177</TotalTime>
  <Words>1093</Words>
  <Application>Microsoft Office PowerPoint</Application>
  <PresentationFormat>Экран (4:3)</PresentationFormat>
  <Paragraphs>27</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Воздушный поток</vt:lpstr>
      <vt:lpstr>Департамент образования города Москвы  Государственное автономное  профессиональное образовательное учреждение     Московский образовательный комплекс имени Виктора Талалихина     Исследовательский проект на тему:   Повар во время Великой Отечественной войны </vt:lpstr>
      <vt:lpstr>Задачи проекта:</vt:lpstr>
      <vt:lpstr>Цель проекта:</vt:lpstr>
      <vt:lpstr>Презентация PowerPoint</vt:lpstr>
      <vt:lpstr>Презентация PowerPoint</vt:lpstr>
      <vt:lpstr>Любимые блюда</vt:lpstr>
      <vt:lpstr>Воспоминание солдат</vt:lpstr>
      <vt:lpstr>Вывод:</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Департамент образования города Москвы  Государственное автономное  профессиональное образовательное учреждение     Московский образовательный комплекс имени Виктора Талалихина     Исследовательский проект на тему:   Повар во время Великой Отечественной войны </dc:title>
  <dc:creator>Marina</dc:creator>
  <cp:lastModifiedBy>Marina</cp:lastModifiedBy>
  <cp:revision>15</cp:revision>
  <dcterms:created xsi:type="dcterms:W3CDTF">2016-04-27T10:11:33Z</dcterms:created>
  <dcterms:modified xsi:type="dcterms:W3CDTF">2016-11-21T11:56:32Z</dcterms:modified>
</cp:coreProperties>
</file>