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4" r:id="rId5"/>
    <p:sldId id="270" r:id="rId6"/>
    <p:sldId id="263" r:id="rId7"/>
    <p:sldId id="265" r:id="rId8"/>
    <p:sldId id="266" r:id="rId9"/>
    <p:sldId id="260" r:id="rId10"/>
    <p:sldId id="267" r:id="rId11"/>
    <p:sldId id="268" r:id="rId12"/>
    <p:sldId id="271" r:id="rId13"/>
    <p:sldId id="269" r:id="rId14"/>
    <p:sldId id="25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571"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5E82C48-47EE-49D3-9FC3-6D12ED9C34E9}"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366658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E82C48-47EE-49D3-9FC3-6D12ED9C34E9}"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1028031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E82C48-47EE-49D3-9FC3-6D12ED9C34E9}"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595454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5E82C48-47EE-49D3-9FC3-6D12ED9C34E9}"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886455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5E82C48-47EE-49D3-9FC3-6D12ED9C34E9}" type="datetimeFigureOut">
              <a:rPr lang="ru-RU" smtClean="0"/>
              <a:t>20.11.2016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567422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5E82C48-47EE-49D3-9FC3-6D12ED9C34E9}" type="datetimeFigureOut">
              <a:rPr lang="ru-RU" smtClean="0"/>
              <a:t>20.11.2016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1595805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5E82C48-47EE-49D3-9FC3-6D12ED9C34E9}" type="datetimeFigureOut">
              <a:rPr lang="ru-RU" smtClean="0"/>
              <a:t>20.11.2016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887351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5E82C48-47EE-49D3-9FC3-6D12ED9C34E9}" type="datetimeFigureOut">
              <a:rPr lang="ru-RU" smtClean="0"/>
              <a:t>20.11.2016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2061387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5E82C48-47EE-49D3-9FC3-6D12ED9C34E9}" type="datetimeFigureOut">
              <a:rPr lang="ru-RU" smtClean="0"/>
              <a:t>20.11.2016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1247065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5E82C48-47EE-49D3-9FC3-6D12ED9C34E9}" type="datetimeFigureOut">
              <a:rPr lang="ru-RU" smtClean="0"/>
              <a:t>20.11.2016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3067105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5E82C48-47EE-49D3-9FC3-6D12ED9C34E9}" type="datetimeFigureOut">
              <a:rPr lang="ru-RU" smtClean="0"/>
              <a:t>20.11.2016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18015B-D8C4-4851-8F44-6E82703D1CE0}" type="slidenum">
              <a:rPr lang="ru-RU" smtClean="0"/>
              <a:t>‹#›</a:t>
            </a:fld>
            <a:endParaRPr lang="ru-RU"/>
          </a:p>
        </p:txBody>
      </p:sp>
    </p:spTree>
    <p:extLst>
      <p:ext uri="{BB962C8B-B14F-4D97-AF65-F5344CB8AC3E}">
        <p14:creationId xmlns:p14="http://schemas.microsoft.com/office/powerpoint/2010/main" val="1027737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E82C48-47EE-49D3-9FC3-6D12ED9C34E9}" type="datetimeFigureOut">
              <a:rPr lang="ru-RU" smtClean="0"/>
              <a:t>20.11.2016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18015B-D8C4-4851-8F44-6E82703D1CE0}" type="slidenum">
              <a:rPr lang="ru-RU" smtClean="0"/>
              <a:t>‹#›</a:t>
            </a:fld>
            <a:endParaRPr lang="ru-RU"/>
          </a:p>
        </p:txBody>
      </p:sp>
    </p:spTree>
    <p:extLst>
      <p:ext uri="{BB962C8B-B14F-4D97-AF65-F5344CB8AC3E}">
        <p14:creationId xmlns:p14="http://schemas.microsoft.com/office/powerpoint/2010/main" val="2645096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1979712" y="1720840"/>
            <a:ext cx="6408712" cy="34163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Traditional Costumes in the British Isles</a:t>
            </a:r>
            <a:endParaRPr lang="ru-RU"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562117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087266" y="225514"/>
            <a:ext cx="6781985" cy="646331"/>
          </a:xfrm>
          <a:prstGeom prst="rect">
            <a:avLst/>
          </a:prstGeom>
        </p:spPr>
        <p:txBody>
          <a:bodyPr wrap="none">
            <a:spAutoFit/>
          </a:bodyPr>
          <a:lstStyle/>
          <a:p>
            <a:r>
              <a:rPr lang="en-US" sz="3600" b="1" dirty="0">
                <a:solidFill>
                  <a:srgbClr val="FF0000"/>
                </a:solidFill>
              </a:rPr>
              <a:t>Wales. Welsh </a:t>
            </a:r>
            <a:r>
              <a:rPr lang="en-US" sz="3600" b="1" dirty="0" smtClean="0">
                <a:solidFill>
                  <a:srgbClr val="FF0000"/>
                </a:solidFill>
              </a:rPr>
              <a:t>traditional </a:t>
            </a:r>
            <a:r>
              <a:rPr lang="en-US" sz="3600" b="1" dirty="0">
                <a:solidFill>
                  <a:srgbClr val="FF0000"/>
                </a:solidFill>
              </a:rPr>
              <a:t>costume.</a:t>
            </a:r>
            <a:endParaRPr lang="ru-RU" sz="3600" b="1" dirty="0">
              <a:solidFill>
                <a:srgbClr val="FF0000"/>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0659" y="1124744"/>
            <a:ext cx="7315200" cy="5486400"/>
          </a:xfrm>
          <a:prstGeom prst="rect">
            <a:avLst/>
          </a:prstGeom>
        </p:spPr>
      </p:pic>
    </p:spTree>
    <p:extLst>
      <p:ext uri="{BB962C8B-B14F-4D97-AF65-F5344CB8AC3E}">
        <p14:creationId xmlns:p14="http://schemas.microsoft.com/office/powerpoint/2010/main" val="40129862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051720" y="260648"/>
            <a:ext cx="7092280" cy="3416320"/>
          </a:xfrm>
          <a:prstGeom prst="rect">
            <a:avLst/>
          </a:prstGeom>
        </p:spPr>
        <p:txBody>
          <a:bodyPr wrap="square">
            <a:spAutoFit/>
          </a:bodyPr>
          <a:lstStyle/>
          <a:p>
            <a:r>
              <a:rPr lang="en-US" sz="2400" b="1" dirty="0">
                <a:solidFill>
                  <a:srgbClr val="FF0000"/>
                </a:solidFill>
              </a:rPr>
              <a:t>Welsh Traditional costume. What everyone </a:t>
            </a:r>
            <a:r>
              <a:rPr lang="en-US" sz="2400" b="1" dirty="0" err="1">
                <a:solidFill>
                  <a:srgbClr val="FF0000"/>
                </a:solidFill>
              </a:rPr>
              <a:t>recognises</a:t>
            </a:r>
            <a:r>
              <a:rPr lang="en-US" sz="2400" b="1" dirty="0">
                <a:solidFill>
                  <a:srgbClr val="FF0000"/>
                </a:solidFill>
              </a:rPr>
              <a:t> about the Welsh costume is its tall black hat or beaver hat , worn over a lace cap. Women in the past wore it with a long full skirt and a white apron. A shawl, usually red, was worn around the shoulder. The outfit was complete with black shoes and stockings, and ladies carried a basket.</a:t>
            </a:r>
          </a:p>
          <a:p>
            <a:r>
              <a:rPr lang="en-US" sz="2400" b="1" dirty="0" smtClean="0">
                <a:solidFill>
                  <a:srgbClr val="FF0000"/>
                </a:solidFill>
              </a:rPr>
              <a:t/>
            </a:r>
            <a:br>
              <a:rPr lang="en-US" sz="2400" b="1" dirty="0" smtClean="0">
                <a:solidFill>
                  <a:srgbClr val="FF0000"/>
                </a:solidFill>
              </a:rPr>
            </a:br>
            <a:endParaRPr lang="ru-RU" sz="2400" b="1" dirty="0">
              <a:solidFill>
                <a:srgbClr val="FF0000"/>
              </a:solidFill>
            </a:endParaRPr>
          </a:p>
        </p:txBody>
      </p:sp>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2852936"/>
            <a:ext cx="4968552" cy="40050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0129862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3226" y="677917"/>
            <a:ext cx="7315200" cy="5486400"/>
          </a:xfrm>
          <a:prstGeom prst="rect">
            <a:avLst/>
          </a:prstGeom>
        </p:spPr>
      </p:pic>
    </p:spTree>
    <p:extLst>
      <p:ext uri="{BB962C8B-B14F-4D97-AF65-F5344CB8AC3E}">
        <p14:creationId xmlns:p14="http://schemas.microsoft.com/office/powerpoint/2010/main" val="20560284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879"/>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899592" y="2564904"/>
            <a:ext cx="7648249" cy="2677656"/>
          </a:xfrm>
          <a:prstGeom prst="rect">
            <a:avLst/>
          </a:prstGeom>
        </p:spPr>
        <p:txBody>
          <a:bodyPr wrap="square">
            <a:spAutoFit/>
          </a:bodyPr>
          <a:lstStyle/>
          <a:p>
            <a:r>
              <a:rPr lang="en-US" sz="2400" b="1" dirty="0">
                <a:solidFill>
                  <a:srgbClr val="FF0000"/>
                </a:solidFill>
              </a:rPr>
              <a:t>Morris dancing with its traditional costumes is a familiar sight in England. These dance are performed outdoors in country villages during the summer. The dancers wear white trousers, a loose white shirt and a pad of bells around the bottom half of the leg. Their hats are decorated with ribbons and flowers, and they wave handkerchiefs in the air as they dance.</a:t>
            </a:r>
            <a:endParaRPr lang="ru-RU" sz="2400" b="1" dirty="0">
              <a:solidFill>
                <a:srgbClr val="FF0000"/>
              </a:solidFill>
            </a:endParaRPr>
          </a:p>
        </p:txBody>
      </p:sp>
      <p:sp>
        <p:nvSpPr>
          <p:cNvPr id="5" name="Прямоугольник 4"/>
          <p:cNvSpPr/>
          <p:nvPr/>
        </p:nvSpPr>
        <p:spPr>
          <a:xfrm>
            <a:off x="2339752" y="476672"/>
            <a:ext cx="5292080" cy="1754326"/>
          </a:xfrm>
          <a:prstGeom prst="rect">
            <a:avLst/>
          </a:prstGeom>
        </p:spPr>
        <p:txBody>
          <a:bodyPr wrap="square">
            <a:spAutoFit/>
          </a:bodyPr>
          <a:lstStyle/>
          <a:p>
            <a:r>
              <a:rPr lang="en-US" sz="3600" b="1" dirty="0">
                <a:solidFill>
                  <a:srgbClr val="FF0000"/>
                </a:solidFill>
              </a:rPr>
              <a:t>England. Morris Dancing</a:t>
            </a:r>
          </a:p>
          <a:p>
            <a:r>
              <a:rPr lang="en-US" sz="3600" b="1" dirty="0" smtClean="0">
                <a:solidFill>
                  <a:srgbClr val="FF0000"/>
                </a:solidFill>
              </a:rPr>
              <a:t/>
            </a:r>
            <a:br>
              <a:rPr lang="en-US" sz="3600" b="1" dirty="0" smtClean="0">
                <a:solidFill>
                  <a:srgbClr val="FF0000"/>
                </a:solidFill>
              </a:rPr>
            </a:br>
            <a:endParaRPr lang="ru-RU" sz="3600" b="1" dirty="0">
              <a:solidFill>
                <a:srgbClr val="FF0000"/>
              </a:solidFill>
            </a:endParaRPr>
          </a:p>
        </p:txBody>
      </p:sp>
    </p:spTree>
    <p:extLst>
      <p:ext uri="{BB962C8B-B14F-4D97-AF65-F5344CB8AC3E}">
        <p14:creationId xmlns:p14="http://schemas.microsoft.com/office/powerpoint/2010/main" val="4012986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1"/>
          <p:cNvSpPr txBox="1">
            <a:spLocks noChangeArrowheads="1"/>
          </p:cNvSpPr>
          <p:nvPr/>
        </p:nvSpPr>
        <p:spPr bwMode="auto">
          <a:xfrm>
            <a:off x="457200" y="277813"/>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9pPr>
          </a:lstStyle>
          <a:p>
            <a:pPr algn="ctr">
              <a:buClrTx/>
              <a:buFontTx/>
              <a:buNone/>
            </a:pPr>
            <a:r>
              <a:rPr lang="ru-RU" sz="4000" b="1" dirty="0" err="1">
                <a:solidFill>
                  <a:srgbClr val="FF0000"/>
                </a:solidFill>
                <a:effectLst>
                  <a:outerShdw blurRad="38100" dist="38100" dir="2700000" algn="tl">
                    <a:srgbClr val="000000"/>
                  </a:outerShdw>
                </a:effectLst>
                <a:latin typeface="Arial" charset="0"/>
              </a:rPr>
              <a:t>English</a:t>
            </a:r>
            <a:r>
              <a:rPr lang="ru-RU" sz="4000" b="1" dirty="0">
                <a:solidFill>
                  <a:srgbClr val="FF0000"/>
                </a:solidFill>
                <a:effectLst>
                  <a:outerShdw blurRad="38100" dist="38100" dir="2700000" algn="tl">
                    <a:srgbClr val="000000"/>
                  </a:outerShdw>
                </a:effectLst>
                <a:latin typeface="Arial" charset="0"/>
              </a:rPr>
              <a:t> </a:t>
            </a:r>
            <a:r>
              <a:rPr lang="ru-RU" sz="4000" b="1" dirty="0" err="1">
                <a:solidFill>
                  <a:srgbClr val="FF0000"/>
                </a:solidFill>
                <a:effectLst>
                  <a:outerShdw blurRad="38100" dist="38100" dir="2700000" algn="tl">
                    <a:srgbClr val="000000"/>
                  </a:outerShdw>
                </a:effectLst>
                <a:latin typeface="Arial" charset="0"/>
              </a:rPr>
              <a:t>uniform</a:t>
            </a:r>
            <a:endParaRPr lang="ru-RU" sz="4000" b="1" dirty="0">
              <a:solidFill>
                <a:srgbClr val="FF0000"/>
              </a:solidFill>
              <a:effectLst>
                <a:outerShdw blurRad="38100" dist="38100" dir="2700000" algn="tl">
                  <a:srgbClr val="000000"/>
                </a:outerShdw>
              </a:effectLst>
              <a:latin typeface="Arial" charset="0"/>
            </a:endParaRPr>
          </a:p>
        </p:txBody>
      </p:sp>
      <p:sp>
        <p:nvSpPr>
          <p:cNvPr id="5" name="Rectangle 3"/>
          <p:cNvSpPr>
            <a:spLocks noChangeArrowheads="1"/>
          </p:cNvSpPr>
          <p:nvPr/>
        </p:nvSpPr>
        <p:spPr bwMode="auto">
          <a:xfrm>
            <a:off x="4000500" y="2071738"/>
            <a:ext cx="4929188" cy="3541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p>
            <a:pPr indent="539750">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b="1" dirty="0">
                <a:solidFill>
                  <a:srgbClr val="FF0000"/>
                </a:solidFill>
              </a:rPr>
              <a:t>The British have a recognizable English uniform. </a:t>
            </a:r>
            <a:br>
              <a:rPr lang="en-US" sz="2800" b="1" dirty="0">
                <a:solidFill>
                  <a:srgbClr val="FF0000"/>
                </a:solidFill>
              </a:rPr>
            </a:br>
            <a:r>
              <a:rPr lang="ru-RU" sz="2800" b="1" dirty="0">
                <a:solidFill>
                  <a:srgbClr val="FF0000"/>
                </a:solidFill>
              </a:rPr>
              <a:t>      </a:t>
            </a:r>
            <a:r>
              <a:rPr lang="en-US" sz="2800" b="1" dirty="0">
                <a:solidFill>
                  <a:srgbClr val="FF0000"/>
                </a:solidFill>
              </a:rPr>
              <a:t>Costume </a:t>
            </a:r>
            <a:r>
              <a:rPr lang="en-US" sz="2800" b="1" dirty="0" err="1">
                <a:solidFill>
                  <a:srgbClr val="FF0000"/>
                </a:solidFill>
              </a:rPr>
              <a:t>biffetors</a:t>
            </a:r>
            <a:r>
              <a:rPr lang="en-US" sz="2800" b="1" dirty="0">
                <a:solidFill>
                  <a:srgbClr val="FF0000"/>
                </a:solidFill>
              </a:rPr>
              <a:t> - gold embroidered scarlet camisole, stockings and a black round hat with fields, who are the guards of the tower of London.</a:t>
            </a:r>
          </a:p>
          <a:p>
            <a:pPr indent="539750">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800" b="1" dirty="0">
              <a:solidFill>
                <a:srgbClr val="FF0000"/>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t="2623" b="8005"/>
          <a:stretch>
            <a:fillRect/>
          </a:stretch>
        </p:blipFill>
        <p:spPr bwMode="auto">
          <a:xfrm>
            <a:off x="720725" y="1700808"/>
            <a:ext cx="3173518" cy="4325342"/>
          </a:xfrm>
          <a:prstGeom prst="rect">
            <a:avLst/>
          </a:prstGeom>
          <a:noFill/>
          <a:ln>
            <a:noFill/>
          </a:ln>
          <a:effectLst/>
          <a:extLst>
            <a:ext uri="{909E8E84-426E-40DD-AFC4-6F175D3DCCD1}">
              <a14:hiddenFill xmlns:a14="http://schemas.microsoft.com/office/drawing/2010/main">
                <a:blipFill dpi="0" rotWithShape="0">
                  <a:blip/>
                  <a:srcRect t="2623" b="8005"/>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58043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1"/>
          <p:cNvSpPr txBox="1">
            <a:spLocks noChangeArrowheads="1"/>
          </p:cNvSpPr>
          <p:nvPr/>
        </p:nvSpPr>
        <p:spPr bwMode="auto">
          <a:xfrm>
            <a:off x="457200" y="112713"/>
            <a:ext cx="82296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itchFamily="16" charset="0"/>
                <a:cs typeface="Arial" charset="0"/>
              </a:defRPr>
            </a:lvl9pPr>
          </a:lstStyle>
          <a:p>
            <a:pPr algn="ctr">
              <a:buClrTx/>
              <a:buFontTx/>
              <a:buNone/>
            </a:pPr>
            <a:r>
              <a:rPr lang="en-US" sz="4000" b="1" dirty="0">
                <a:solidFill>
                  <a:srgbClr val="FF0000"/>
                </a:solidFill>
                <a:effectLst>
                  <a:outerShdw blurRad="38100" dist="38100" dir="2700000" algn="tl">
                    <a:srgbClr val="000000"/>
                  </a:outerShdw>
                </a:effectLst>
                <a:latin typeface="Arial" charset="0"/>
              </a:rPr>
              <a:t>National dress </a:t>
            </a:r>
          </a:p>
        </p:txBody>
      </p:sp>
      <p:sp>
        <p:nvSpPr>
          <p:cNvPr id="6" name="Rectangle 5"/>
          <p:cNvSpPr>
            <a:spLocks noChangeArrowheads="1"/>
          </p:cNvSpPr>
          <p:nvPr/>
        </p:nvSpPr>
        <p:spPr bwMode="auto">
          <a:xfrm>
            <a:off x="1835696" y="814388"/>
            <a:ext cx="4896544" cy="5634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400" b="1" dirty="0">
                <a:solidFill>
                  <a:srgbClr val="FF0000"/>
                </a:solidFill>
                <a:latin typeface="Arial" charset="0"/>
              </a:rPr>
              <a:t>          </a:t>
            </a:r>
            <a:r>
              <a:rPr lang="en-US" sz="2400" dirty="0">
                <a:solidFill>
                  <a:srgbClr val="FF0000"/>
                </a:solidFill>
              </a:rPr>
              <a:t> </a:t>
            </a:r>
            <a:r>
              <a:rPr lang="en-US" sz="2400" b="1" dirty="0">
                <a:solidFill>
                  <a:srgbClr val="FF0000"/>
                </a:solidFill>
              </a:rPr>
              <a:t>National dress is the property of the people, the embodiment of its culture and traditions, displaying world view and way of life.</a:t>
            </a:r>
            <a:br>
              <a:rPr lang="en-US" sz="2400" b="1" dirty="0">
                <a:solidFill>
                  <a:srgbClr val="FF0000"/>
                </a:solidFill>
              </a:rPr>
            </a:br>
            <a:r>
              <a:rPr lang="en-US" sz="2400" b="1" dirty="0">
                <a:solidFill>
                  <a:srgbClr val="FF0000"/>
                </a:solidFill>
              </a:rPr>
              <a:t>     </a:t>
            </a:r>
            <a:r>
              <a:rPr lang="ru-RU" sz="2400" b="1" dirty="0">
                <a:solidFill>
                  <a:srgbClr val="FF0000"/>
                </a:solidFill>
              </a:rPr>
              <a:t>     </a:t>
            </a:r>
            <a:r>
              <a:rPr lang="en-US" sz="2400" b="1" dirty="0">
                <a:solidFill>
                  <a:srgbClr val="FF0000"/>
                </a:solidFill>
              </a:rPr>
              <a:t>Folk clothing carries the centuries-old traditions and customs of the regions, changing and improving. Traditions concerning national costume, passed down from generation to generation. </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400" b="1" dirty="0">
                <a:solidFill>
                  <a:srgbClr val="FF0000"/>
                </a:solidFill>
              </a:rPr>
              <a:t>         </a:t>
            </a:r>
            <a:r>
              <a:rPr lang="en-US" sz="2400" b="1" dirty="0">
                <a:solidFill>
                  <a:srgbClr val="FF0000"/>
                </a:solidFill>
              </a:rPr>
              <a:t>Each nation has its own peculiarities in national dress.</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400" b="1" dirty="0">
                <a:solidFill>
                  <a:srgbClr val="FF0000"/>
                </a:solidFill>
              </a:rPr>
              <a:t>       </a:t>
            </a:r>
            <a:r>
              <a:rPr lang="en-US" sz="2400" b="1" dirty="0">
                <a:solidFill>
                  <a:srgbClr val="FF0000"/>
                </a:solidFill>
              </a:rPr>
              <a:t> </a:t>
            </a:r>
            <a:r>
              <a:rPr lang="ru-RU" sz="2400" b="1" dirty="0">
                <a:solidFill>
                  <a:srgbClr val="FF0000"/>
                </a:solidFill>
              </a:rPr>
              <a:t> </a:t>
            </a:r>
            <a:r>
              <a:rPr lang="en-US" sz="2400" b="1" dirty="0">
                <a:solidFill>
                  <a:srgbClr val="FF0000"/>
                </a:solidFill>
              </a:rPr>
              <a:t>Now it is an integral part of modernity.</a:t>
            </a:r>
          </a:p>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2400" b="1" dirty="0">
              <a:solidFill>
                <a:srgbClr val="FF0000"/>
              </a:solidFill>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38928"/>
            <a:ext cx="2016373" cy="28184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8" name="Group 2"/>
          <p:cNvGrpSpPr>
            <a:grpSpLocks/>
          </p:cNvGrpSpPr>
          <p:nvPr/>
        </p:nvGrpSpPr>
        <p:grpSpPr bwMode="auto">
          <a:xfrm>
            <a:off x="6431044" y="3933056"/>
            <a:ext cx="2472581" cy="2550294"/>
            <a:chOff x="3946" y="2948"/>
            <a:chExt cx="1308" cy="1136"/>
          </a:xfrm>
        </p:grpSpPr>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6" y="2948"/>
              <a:ext cx="1308" cy="113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4"/>
            <p:cNvSpPr txBox="1">
              <a:spLocks noChangeArrowheads="1"/>
            </p:cNvSpPr>
            <p:nvPr/>
          </p:nvSpPr>
          <p:spPr bwMode="auto">
            <a:xfrm>
              <a:off x="3946" y="2948"/>
              <a:ext cx="1308" cy="11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p>
          </p:txBody>
        </p:sp>
      </p:grpSp>
    </p:spTree>
    <p:extLst>
      <p:ext uri="{BB962C8B-B14F-4D97-AF65-F5344CB8AC3E}">
        <p14:creationId xmlns:p14="http://schemas.microsoft.com/office/powerpoint/2010/main" val="1667814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60648"/>
            <a:ext cx="8712968" cy="6156684"/>
          </a:xfrm>
          <a:prstGeom prst="rect">
            <a:avLst/>
          </a:prstGeom>
        </p:spPr>
      </p:pic>
    </p:spTree>
    <p:extLst>
      <p:ext uri="{BB962C8B-B14F-4D97-AF65-F5344CB8AC3E}">
        <p14:creationId xmlns:p14="http://schemas.microsoft.com/office/powerpoint/2010/main" val="2056028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907704" y="0"/>
            <a:ext cx="7236296" cy="6555641"/>
          </a:xfrm>
          <a:prstGeom prst="rect">
            <a:avLst/>
          </a:prstGeom>
        </p:spPr>
        <p:txBody>
          <a:bodyPr wrap="square">
            <a:spAutoFit/>
          </a:bodyPr>
          <a:lstStyle/>
          <a:p>
            <a:r>
              <a:rPr lang="en-US" sz="2000" b="1" dirty="0" smtClean="0">
                <a:solidFill>
                  <a:srgbClr val="FF0000"/>
                </a:solidFill>
              </a:rPr>
              <a:t>Vocabulary</a:t>
            </a:r>
            <a:endParaRPr lang="ru-RU" sz="2000" b="1" dirty="0" smtClean="0">
              <a:solidFill>
                <a:srgbClr val="FF0000"/>
              </a:solidFill>
            </a:endParaRPr>
          </a:p>
          <a:p>
            <a:r>
              <a:rPr lang="en-US" sz="2000" b="1" dirty="0" smtClean="0">
                <a:solidFill>
                  <a:srgbClr val="FF0000"/>
                </a:solidFill>
              </a:rPr>
              <a:t> </a:t>
            </a:r>
            <a:r>
              <a:rPr lang="en-US" sz="2000" b="1" dirty="0">
                <a:solidFill>
                  <a:srgbClr val="FF0000"/>
                </a:solidFill>
              </a:rPr>
              <a:t>a pad of bells- </a:t>
            </a:r>
            <a:r>
              <a:rPr lang="ru-RU" sz="2000" b="1" dirty="0">
                <a:solidFill>
                  <a:srgbClr val="FF0000"/>
                </a:solidFill>
              </a:rPr>
              <a:t>подушка из колокольчиков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long-sleeved dress –</a:t>
            </a:r>
            <a:r>
              <a:rPr lang="ru-RU" sz="2000" b="1" dirty="0">
                <a:solidFill>
                  <a:srgbClr val="FF0000"/>
                </a:solidFill>
              </a:rPr>
              <a:t>платье с длинными рукавами </a:t>
            </a:r>
            <a:endParaRPr lang="ru-RU" sz="2000" b="1" dirty="0" smtClean="0">
              <a:solidFill>
                <a:srgbClr val="FF0000"/>
              </a:solidFill>
            </a:endParaRPr>
          </a:p>
          <a:p>
            <a:r>
              <a:rPr lang="en-US" sz="2000" b="1" dirty="0" smtClean="0">
                <a:solidFill>
                  <a:srgbClr val="FF0000"/>
                </a:solidFill>
              </a:rPr>
              <a:t>knee-high </a:t>
            </a:r>
            <a:r>
              <a:rPr lang="en-US" sz="2000" b="1" dirty="0">
                <a:solidFill>
                  <a:srgbClr val="FF0000"/>
                </a:solidFill>
              </a:rPr>
              <a:t>white socks –</a:t>
            </a:r>
            <a:r>
              <a:rPr lang="ru-RU" sz="2000" b="1" dirty="0">
                <a:solidFill>
                  <a:srgbClr val="FF0000"/>
                </a:solidFill>
              </a:rPr>
              <a:t>белые носки по </a:t>
            </a:r>
            <a:r>
              <a:rPr lang="ru-RU" sz="2000" b="1" dirty="0" smtClean="0">
                <a:solidFill>
                  <a:srgbClr val="FF0000"/>
                </a:solidFill>
              </a:rPr>
              <a:t>колено</a:t>
            </a:r>
          </a:p>
          <a:p>
            <a:r>
              <a:rPr lang="ru-RU" sz="2000" b="1" dirty="0" smtClean="0">
                <a:solidFill>
                  <a:srgbClr val="FF0000"/>
                </a:solidFill>
              </a:rPr>
              <a:t> </a:t>
            </a:r>
            <a:r>
              <a:rPr lang="en-US" sz="2000" b="1" dirty="0">
                <a:solidFill>
                  <a:srgbClr val="FF0000"/>
                </a:solidFill>
              </a:rPr>
              <a:t>black shoes- </a:t>
            </a:r>
            <a:r>
              <a:rPr lang="ru-RU" sz="2000" b="1" dirty="0">
                <a:solidFill>
                  <a:srgbClr val="FF0000"/>
                </a:solidFill>
              </a:rPr>
              <a:t>чёрная обувь </a:t>
            </a:r>
            <a:endParaRPr lang="ru-RU" sz="2000" b="1" dirty="0" smtClean="0">
              <a:solidFill>
                <a:srgbClr val="FF0000"/>
              </a:solidFill>
            </a:endParaRPr>
          </a:p>
          <a:p>
            <a:r>
              <a:rPr lang="en-US" sz="2000" b="1" dirty="0" smtClean="0">
                <a:solidFill>
                  <a:srgbClr val="FF0000"/>
                </a:solidFill>
              </a:rPr>
              <a:t>pleated </a:t>
            </a:r>
            <a:r>
              <a:rPr lang="en-US" sz="2000" b="1" dirty="0" err="1">
                <a:solidFill>
                  <a:srgbClr val="FF0000"/>
                </a:solidFill>
              </a:rPr>
              <a:t>woollen</a:t>
            </a:r>
            <a:r>
              <a:rPr lang="en-US" sz="2000" b="1" dirty="0">
                <a:solidFill>
                  <a:srgbClr val="FF0000"/>
                </a:solidFill>
              </a:rPr>
              <a:t> skirts- </a:t>
            </a:r>
            <a:r>
              <a:rPr lang="ru-RU" sz="2000" b="1" dirty="0">
                <a:solidFill>
                  <a:srgbClr val="FF0000"/>
                </a:solidFill>
              </a:rPr>
              <a:t>плиссированные шерстяные юбки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goatskin bag (a sporran)-</a:t>
            </a:r>
            <a:r>
              <a:rPr lang="ru-RU" sz="2000" b="1" dirty="0">
                <a:solidFill>
                  <a:srgbClr val="FF0000"/>
                </a:solidFill>
              </a:rPr>
              <a:t>мешок из кожи козы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loose white shirt- </a:t>
            </a:r>
            <a:r>
              <a:rPr lang="ru-RU" sz="2000" b="1" dirty="0">
                <a:solidFill>
                  <a:srgbClr val="FF0000"/>
                </a:solidFill>
              </a:rPr>
              <a:t>свободная белая рубашка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tall black hat-</a:t>
            </a:r>
            <a:r>
              <a:rPr lang="ru-RU" sz="2000" b="1" dirty="0">
                <a:solidFill>
                  <a:srgbClr val="FF0000"/>
                </a:solidFill>
              </a:rPr>
              <a:t>высокая чёрная шляпа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lace cap-</a:t>
            </a:r>
            <a:r>
              <a:rPr lang="ru-RU" sz="2000" b="1" dirty="0">
                <a:solidFill>
                  <a:srgbClr val="FF0000"/>
                </a:solidFill>
              </a:rPr>
              <a:t>кружевная шапочка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long full skirt-</a:t>
            </a:r>
            <a:r>
              <a:rPr lang="ru-RU" sz="2000" b="1" dirty="0">
                <a:solidFill>
                  <a:srgbClr val="FF0000"/>
                </a:solidFill>
              </a:rPr>
              <a:t>длинная пышная юбка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white apron-</a:t>
            </a:r>
            <a:r>
              <a:rPr lang="ru-RU" sz="2000" b="1" dirty="0">
                <a:solidFill>
                  <a:srgbClr val="FF0000"/>
                </a:solidFill>
              </a:rPr>
              <a:t>белый фартук </a:t>
            </a:r>
            <a:endParaRPr lang="ru-RU" sz="2000" b="1" dirty="0" smtClean="0">
              <a:solidFill>
                <a:srgbClr val="FF0000"/>
              </a:solidFill>
            </a:endParaRPr>
          </a:p>
          <a:p>
            <a:r>
              <a:rPr lang="en-US" sz="2000" b="1" dirty="0" smtClean="0">
                <a:solidFill>
                  <a:srgbClr val="FF0000"/>
                </a:solidFill>
              </a:rPr>
              <a:t>stockings-</a:t>
            </a:r>
            <a:r>
              <a:rPr lang="ru-RU" sz="2000" b="1" dirty="0">
                <a:solidFill>
                  <a:srgbClr val="FF0000"/>
                </a:solidFill>
              </a:rPr>
              <a:t>чулки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basket-</a:t>
            </a:r>
            <a:r>
              <a:rPr lang="ru-RU" sz="2000" b="1" dirty="0">
                <a:solidFill>
                  <a:srgbClr val="FF0000"/>
                </a:solidFill>
              </a:rPr>
              <a:t>корзина </a:t>
            </a:r>
            <a:endParaRPr lang="ru-RU" sz="2000" b="1" dirty="0" smtClean="0">
              <a:solidFill>
                <a:srgbClr val="FF0000"/>
              </a:solidFill>
            </a:endParaRPr>
          </a:p>
          <a:p>
            <a:r>
              <a:rPr lang="en-US" sz="2000" b="1" dirty="0" smtClean="0">
                <a:solidFill>
                  <a:srgbClr val="FF0000"/>
                </a:solidFill>
              </a:rPr>
              <a:t>white </a:t>
            </a:r>
            <a:r>
              <a:rPr lang="en-US" sz="2000" b="1" dirty="0">
                <a:solidFill>
                  <a:srgbClr val="FF0000"/>
                </a:solidFill>
              </a:rPr>
              <a:t>trousers- </a:t>
            </a:r>
            <a:r>
              <a:rPr lang="ru-RU" sz="2000" b="1" dirty="0">
                <a:solidFill>
                  <a:srgbClr val="FF0000"/>
                </a:solidFill>
              </a:rPr>
              <a:t>белые брюки </a:t>
            </a:r>
            <a:endParaRPr lang="ru-RU" sz="2000" b="1" dirty="0" smtClean="0">
              <a:solidFill>
                <a:srgbClr val="FF0000"/>
              </a:solidFill>
            </a:endParaRPr>
          </a:p>
          <a:p>
            <a:r>
              <a:rPr lang="en-US" sz="2000" b="1" dirty="0" smtClean="0">
                <a:solidFill>
                  <a:srgbClr val="FF0000"/>
                </a:solidFill>
              </a:rPr>
              <a:t>ribbons-</a:t>
            </a:r>
            <a:r>
              <a:rPr lang="ru-RU" sz="2000" b="1" dirty="0">
                <a:solidFill>
                  <a:srgbClr val="FF0000"/>
                </a:solidFill>
              </a:rPr>
              <a:t>ленточки </a:t>
            </a:r>
            <a:endParaRPr lang="ru-RU" sz="2000" b="1" dirty="0" smtClean="0">
              <a:solidFill>
                <a:srgbClr val="FF0000"/>
              </a:solidFill>
            </a:endParaRPr>
          </a:p>
          <a:p>
            <a:r>
              <a:rPr lang="en-US" sz="2000" b="1" dirty="0" smtClean="0">
                <a:solidFill>
                  <a:srgbClr val="FF0000"/>
                </a:solidFill>
              </a:rPr>
              <a:t>handkerchiefs-</a:t>
            </a:r>
            <a:r>
              <a:rPr lang="ru-RU" sz="2000" b="1" dirty="0">
                <a:solidFill>
                  <a:srgbClr val="FF0000"/>
                </a:solidFill>
              </a:rPr>
              <a:t>платки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pin- </a:t>
            </a:r>
            <a:r>
              <a:rPr lang="ru-RU" sz="2000" b="1" dirty="0">
                <a:solidFill>
                  <a:srgbClr val="FF0000"/>
                </a:solidFill>
              </a:rPr>
              <a:t>булавка </a:t>
            </a:r>
            <a:endParaRPr lang="ru-RU" sz="2000" b="1" dirty="0" smtClean="0">
              <a:solidFill>
                <a:srgbClr val="FF0000"/>
              </a:solidFill>
            </a:endParaRPr>
          </a:p>
          <a:p>
            <a:r>
              <a:rPr lang="en-US" sz="2000" b="1" dirty="0" smtClean="0">
                <a:solidFill>
                  <a:srgbClr val="FF0000"/>
                </a:solidFill>
              </a:rPr>
              <a:t>a </a:t>
            </a:r>
            <a:r>
              <a:rPr lang="en-US" sz="2000" b="1" dirty="0">
                <a:solidFill>
                  <a:srgbClr val="FF0000"/>
                </a:solidFill>
              </a:rPr>
              <a:t>cloak- </a:t>
            </a:r>
            <a:r>
              <a:rPr lang="ru-RU" sz="2000" b="1" dirty="0">
                <a:solidFill>
                  <a:srgbClr val="FF0000"/>
                </a:solidFill>
              </a:rPr>
              <a:t>плащ  </a:t>
            </a:r>
          </a:p>
          <a:p>
            <a:r>
              <a:rPr lang="ru-RU" sz="2000" b="1" dirty="0" smtClean="0">
                <a:solidFill>
                  <a:srgbClr val="FF0000"/>
                </a:solidFill>
              </a:rPr>
              <a:t/>
            </a:r>
            <a:br>
              <a:rPr lang="ru-RU" sz="2000" b="1" dirty="0" smtClean="0">
                <a:solidFill>
                  <a:srgbClr val="FF0000"/>
                </a:solidFill>
              </a:rPr>
            </a:br>
            <a:endParaRPr lang="ru-RU" sz="2000" b="1" dirty="0">
              <a:solidFill>
                <a:srgbClr val="FF0000"/>
              </a:solidFill>
            </a:endParaRPr>
          </a:p>
        </p:txBody>
      </p:sp>
    </p:spTree>
    <p:extLst>
      <p:ext uri="{BB962C8B-B14F-4D97-AF65-F5344CB8AC3E}">
        <p14:creationId xmlns:p14="http://schemas.microsoft.com/office/powerpoint/2010/main" val="2623476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483768" y="256292"/>
            <a:ext cx="6581930" cy="646331"/>
          </a:xfrm>
          <a:prstGeom prst="rect">
            <a:avLst/>
          </a:prstGeom>
        </p:spPr>
        <p:txBody>
          <a:bodyPr wrap="none">
            <a:spAutoFit/>
          </a:bodyPr>
          <a:lstStyle/>
          <a:p>
            <a:r>
              <a:rPr lang="en-US" sz="3600" b="1" dirty="0">
                <a:solidFill>
                  <a:srgbClr val="FF0000"/>
                </a:solidFill>
              </a:rPr>
              <a:t>Ireland. Irish </a:t>
            </a:r>
            <a:r>
              <a:rPr lang="en-US" sz="3600" b="1" dirty="0" smtClean="0">
                <a:solidFill>
                  <a:srgbClr val="FF0000"/>
                </a:solidFill>
              </a:rPr>
              <a:t>traditional </a:t>
            </a:r>
            <a:r>
              <a:rPr lang="en-US" sz="3600" b="1" dirty="0">
                <a:solidFill>
                  <a:srgbClr val="FF0000"/>
                </a:solidFill>
              </a:rPr>
              <a:t>costume.</a:t>
            </a:r>
            <a:endParaRPr lang="ru-RU" sz="3600" b="1" dirty="0">
              <a:solidFill>
                <a:srgbClr val="FF0000"/>
              </a:solidFill>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1196752"/>
            <a:ext cx="7320814" cy="5112568"/>
          </a:xfrm>
          <a:prstGeom prst="rect">
            <a:avLst/>
          </a:prstGeom>
        </p:spPr>
      </p:pic>
    </p:spTree>
    <p:extLst>
      <p:ext uri="{BB962C8B-B14F-4D97-AF65-F5344CB8AC3E}">
        <p14:creationId xmlns:p14="http://schemas.microsoft.com/office/powerpoint/2010/main" val="4012986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32656"/>
            <a:ext cx="4392612" cy="48965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Rectangle 2"/>
          <p:cNvSpPr>
            <a:spLocks noChangeArrowheads="1"/>
          </p:cNvSpPr>
          <p:nvPr/>
        </p:nvSpPr>
        <p:spPr bwMode="auto">
          <a:xfrm>
            <a:off x="611560" y="1920634"/>
            <a:ext cx="3600400" cy="2679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400" b="1" dirty="0">
                <a:solidFill>
                  <a:srgbClr val="FF0000"/>
                </a:solidFill>
                <a:latin typeface="Calibri" pitchFamily="32" charset="0"/>
              </a:rPr>
              <a:t>         </a:t>
            </a:r>
            <a:r>
              <a:rPr lang="en-US" sz="2400" b="1" dirty="0">
                <a:solidFill>
                  <a:srgbClr val="FF0000"/>
                </a:solidFill>
              </a:rPr>
              <a:t>Irish folk costume - orange kilt, knee-length, long jacket, a shirt without a gate and a beret. </a:t>
            </a:r>
            <a:br>
              <a:rPr lang="en-US" sz="2400" b="1" dirty="0">
                <a:solidFill>
                  <a:srgbClr val="FF0000"/>
                </a:solidFill>
              </a:rPr>
            </a:br>
            <a:r>
              <a:rPr lang="ru-RU" sz="2400" b="1" dirty="0">
                <a:solidFill>
                  <a:srgbClr val="FF0000"/>
                </a:solidFill>
              </a:rPr>
              <a:t>      </a:t>
            </a:r>
            <a:r>
              <a:rPr lang="en-US" sz="2400" b="1" dirty="0">
                <a:solidFill>
                  <a:srgbClr val="FF0000"/>
                </a:solidFill>
              </a:rPr>
              <a:t>The costume is almost lost. It is worn only musicians.</a:t>
            </a:r>
          </a:p>
        </p:txBody>
      </p:sp>
    </p:spTree>
    <p:extLst>
      <p:ext uri="{BB962C8B-B14F-4D97-AF65-F5344CB8AC3E}">
        <p14:creationId xmlns:p14="http://schemas.microsoft.com/office/powerpoint/2010/main" val="498349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907704" y="260648"/>
            <a:ext cx="7020272" cy="2308324"/>
          </a:xfrm>
          <a:prstGeom prst="rect">
            <a:avLst/>
          </a:prstGeom>
        </p:spPr>
        <p:txBody>
          <a:bodyPr wrap="square">
            <a:spAutoFit/>
          </a:bodyPr>
          <a:lstStyle/>
          <a:p>
            <a:r>
              <a:rPr lang="en-US" sz="2400" b="1" dirty="0" smtClean="0">
                <a:solidFill>
                  <a:srgbClr val="FF0000"/>
                </a:solidFill>
              </a:rPr>
              <a:t>Irish </a:t>
            </a:r>
            <a:r>
              <a:rPr lang="en-US" sz="2400" b="1" dirty="0">
                <a:solidFill>
                  <a:srgbClr val="FF0000"/>
                </a:solidFill>
              </a:rPr>
              <a:t>traditional costumes make you think of Irish folk dancing. Female dancers wear a long sleeved dress, knee-</a:t>
            </a:r>
            <a:r>
              <a:rPr lang="en-US" sz="2400" b="1" dirty="0" err="1">
                <a:solidFill>
                  <a:srgbClr val="FF0000"/>
                </a:solidFill>
              </a:rPr>
              <a:t>hight</a:t>
            </a:r>
            <a:r>
              <a:rPr lang="en-US" sz="2400" b="1" dirty="0">
                <a:solidFill>
                  <a:srgbClr val="FF0000"/>
                </a:solidFill>
              </a:rPr>
              <a:t> white socks and black shoes. The </a:t>
            </a:r>
            <a:r>
              <a:rPr lang="en-US" sz="2400" b="1" dirty="0" err="1">
                <a:solidFill>
                  <a:srgbClr val="FF0000"/>
                </a:solidFill>
              </a:rPr>
              <a:t>colourful</a:t>
            </a:r>
            <a:r>
              <a:rPr lang="en-US" sz="2400" b="1" dirty="0">
                <a:solidFill>
                  <a:srgbClr val="FF0000"/>
                </a:solidFill>
              </a:rPr>
              <a:t> patterns on the dresses are based on Celtic designs.</a:t>
            </a:r>
          </a:p>
          <a:p>
            <a:r>
              <a:rPr lang="en-US" sz="2400" b="1" dirty="0" smtClean="0">
                <a:solidFill>
                  <a:srgbClr val="FF0000"/>
                </a:solidFill>
              </a:rPr>
              <a:t/>
            </a:r>
            <a:br>
              <a:rPr lang="en-US" sz="2400" b="1" dirty="0" smtClean="0">
                <a:solidFill>
                  <a:srgbClr val="FF0000"/>
                </a:solidFill>
              </a:rPr>
            </a:br>
            <a:endParaRPr lang="ru-RU" sz="2400" b="1" dirty="0">
              <a:solidFill>
                <a:srgbClr val="FF0000"/>
              </a:solidFill>
            </a:endParaRPr>
          </a:p>
        </p:txBody>
      </p:sp>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l="1065" t="1598" r="1866" b="2400"/>
          <a:stretch>
            <a:fillRect/>
          </a:stretch>
        </p:blipFill>
        <p:spPr bwMode="auto">
          <a:xfrm>
            <a:off x="1889372" y="2276872"/>
            <a:ext cx="6643068" cy="3910511"/>
          </a:xfrm>
          <a:prstGeom prst="rect">
            <a:avLst/>
          </a:prstGeom>
          <a:noFill/>
          <a:ln>
            <a:noFill/>
          </a:ln>
          <a:effectLst/>
          <a:extLst>
            <a:ext uri="{909E8E84-426E-40DD-AFC4-6F175D3DCCD1}">
              <a14:hiddenFill xmlns:a14="http://schemas.microsoft.com/office/drawing/2010/main">
                <a:blipFill dpi="0" rotWithShape="0">
                  <a:blip/>
                  <a:srcRect l="1065" t="1598" r="1866" b="2400"/>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012986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195736" y="332656"/>
            <a:ext cx="5112568" cy="2308324"/>
          </a:xfrm>
          <a:prstGeom prst="rect">
            <a:avLst/>
          </a:prstGeom>
        </p:spPr>
        <p:txBody>
          <a:bodyPr wrap="square">
            <a:spAutoFit/>
          </a:bodyPr>
          <a:lstStyle/>
          <a:p>
            <a:r>
              <a:rPr lang="en-US" sz="3600" b="1" dirty="0" smtClean="0">
                <a:solidFill>
                  <a:srgbClr val="FF0000"/>
                </a:solidFill>
              </a:rPr>
              <a:t>Scotland. Scottish traditional costume.</a:t>
            </a:r>
          </a:p>
          <a:p>
            <a:r>
              <a:rPr lang="en-US" sz="3600" b="1" dirty="0" smtClean="0">
                <a:solidFill>
                  <a:srgbClr val="FF0000"/>
                </a:solidFill>
              </a:rPr>
              <a:t/>
            </a:r>
            <a:br>
              <a:rPr lang="en-US" sz="3600" b="1" dirty="0" smtClean="0">
                <a:solidFill>
                  <a:srgbClr val="FF0000"/>
                </a:solidFill>
              </a:rPr>
            </a:br>
            <a:endParaRPr lang="ru-RU" sz="3600" b="1" dirty="0">
              <a:solidFill>
                <a:srgbClr val="FF0000"/>
              </a:solidFill>
            </a:endParaRPr>
          </a:p>
        </p:txBody>
      </p:sp>
      <p:sp>
        <p:nvSpPr>
          <p:cNvPr id="4" name="Прямоугольник 3"/>
          <p:cNvSpPr/>
          <p:nvPr/>
        </p:nvSpPr>
        <p:spPr>
          <a:xfrm>
            <a:off x="755576" y="1997839"/>
            <a:ext cx="8136904" cy="3046988"/>
          </a:xfrm>
          <a:prstGeom prst="rect">
            <a:avLst/>
          </a:prstGeom>
        </p:spPr>
        <p:txBody>
          <a:bodyPr wrap="square">
            <a:spAutoFit/>
          </a:bodyPr>
          <a:lstStyle/>
          <a:p>
            <a:r>
              <a:rPr lang="en-US" sz="2400" b="1" dirty="0">
                <a:solidFill>
                  <a:srgbClr val="FF0000"/>
                </a:solidFill>
              </a:rPr>
              <a:t>Scottish Traditional costume. Probably the best known traditional costume in the UK is the Scottish kilt with its distinctive tartan pattern. Kilts were pleated woolen skirts, worn only by men, and fastened in front with a special pin. A goatskin bag called sporran was worn around the waist and a cloak was draped over one shoulder. Each clan or family had its own tartan design. The kilt is still worn on special occasions today.</a:t>
            </a:r>
            <a:endParaRPr lang="ru-RU" sz="2400" b="1" dirty="0">
              <a:solidFill>
                <a:srgbClr val="FF0000"/>
              </a:solidFill>
            </a:endParaRPr>
          </a:p>
        </p:txBody>
      </p:sp>
    </p:spTree>
    <p:extLst>
      <p:ext uri="{BB962C8B-B14F-4D97-AF65-F5344CB8AC3E}">
        <p14:creationId xmlns:p14="http://schemas.microsoft.com/office/powerpoint/2010/main" val="4012986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СТАРОЕ\Мои документы\ШАБЛОНЫ С ХМЕЛЕВСКОЙ\магистр.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
          <p:cNvSpPr>
            <a:spLocks noChangeArrowheads="1"/>
          </p:cNvSpPr>
          <p:nvPr/>
        </p:nvSpPr>
        <p:spPr bwMode="auto">
          <a:xfrm>
            <a:off x="4572000" y="170468"/>
            <a:ext cx="4179094" cy="181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sz="2800" b="1" dirty="0">
                <a:solidFill>
                  <a:srgbClr val="FF0000"/>
                </a:solidFill>
              </a:rPr>
              <a:t>      </a:t>
            </a:r>
            <a:r>
              <a:rPr lang="en-US" sz="2800" b="1" dirty="0">
                <a:solidFill>
                  <a:srgbClr val="FF0000"/>
                </a:solidFill>
              </a:rPr>
              <a:t>One of the most famous national costumes of the </a:t>
            </a:r>
            <a:r>
              <a:rPr lang="ru-RU" sz="2800" b="1" dirty="0">
                <a:solidFill>
                  <a:srgbClr val="FF0000"/>
                </a:solidFill>
              </a:rPr>
              <a:t>  </a:t>
            </a:r>
            <a:r>
              <a:rPr lang="en-US" sz="2800" b="1" dirty="0">
                <a:solidFill>
                  <a:srgbClr val="FF0000"/>
                </a:solidFill>
              </a:rPr>
              <a:t>world is a Scottish kilt. </a:t>
            </a:r>
            <a:r>
              <a:rPr lang="ru-RU" sz="2800" b="1" dirty="0">
                <a:solidFill>
                  <a:srgbClr val="FF0000"/>
                </a:solidFill>
                <a:cs typeface="Times New Roman" pitchFamily="16" charset="0"/>
              </a:rPr>
              <a:t> </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4691" y="202867"/>
            <a:ext cx="3150089" cy="39905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2"/>
          <p:cNvSpPr>
            <a:spLocks noChangeArrowheads="1"/>
          </p:cNvSpPr>
          <p:nvPr/>
        </p:nvSpPr>
        <p:spPr bwMode="auto">
          <a:xfrm>
            <a:off x="4571999" y="3068960"/>
            <a:ext cx="4176713" cy="224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b="1" dirty="0">
                <a:solidFill>
                  <a:srgbClr val="FF0000"/>
                </a:solidFill>
              </a:rPr>
              <a:t>Scottish takes woolen beret borderless with a pompom on top, sometimes with a cockade and a pen on the left side.</a:t>
            </a:r>
          </a:p>
        </p:txBody>
      </p:sp>
      <p:pic>
        <p:nvPicPr>
          <p:cNvPr id="7"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205" y="4653136"/>
            <a:ext cx="3348037" cy="1628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1826920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482</Words>
  <Application>Microsoft Office PowerPoint</Application>
  <PresentationFormat>Экран (4:3)</PresentationFormat>
  <Paragraphs>42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6</cp:revision>
  <dcterms:created xsi:type="dcterms:W3CDTF">2016-11-20T16:24:47Z</dcterms:created>
  <dcterms:modified xsi:type="dcterms:W3CDTF">2016-11-20T17:19:41Z</dcterms:modified>
</cp:coreProperties>
</file>