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1" r:id="rId3"/>
    <p:sldId id="257" r:id="rId4"/>
    <p:sldId id="258" r:id="rId5"/>
    <p:sldId id="259" r:id="rId6"/>
    <p:sldId id="260" r:id="rId7"/>
    <p:sldId id="262" r:id="rId8"/>
    <p:sldId id="271" r:id="rId9"/>
    <p:sldId id="266" r:id="rId10"/>
    <p:sldId id="263" r:id="rId11"/>
    <p:sldId id="265" r:id="rId12"/>
    <p:sldId id="269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78A0-F791-4969-B527-B62212D362B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51740-A0F0-4678-AA31-0EB35CA0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78A0-F791-4969-B527-B62212D362B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51740-A0F0-4678-AA31-0EB35CA0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78A0-F791-4969-B527-B62212D362B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51740-A0F0-4678-AA31-0EB35CA0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78A0-F791-4969-B527-B62212D362B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51740-A0F0-4678-AA31-0EB35CA0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78A0-F791-4969-B527-B62212D362B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51740-A0F0-4678-AA31-0EB35CA0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78A0-F791-4969-B527-B62212D362B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51740-A0F0-4678-AA31-0EB35CA0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78A0-F791-4969-B527-B62212D362B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51740-A0F0-4678-AA31-0EB35CA0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78A0-F791-4969-B527-B62212D362B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51740-A0F0-4678-AA31-0EB35CA0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78A0-F791-4969-B527-B62212D362B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51740-A0F0-4678-AA31-0EB35CA0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78A0-F791-4969-B527-B62212D362B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51740-A0F0-4678-AA31-0EB35CA0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A78A0-F791-4969-B527-B62212D362B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51740-A0F0-4678-AA31-0EB35CA0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A78A0-F791-4969-B527-B62212D362B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51740-A0F0-4678-AA31-0EB35CA0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beauty-things.com/obemnye-figur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Объёмные фигуры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7892" name="Picture 4" descr="http://skyclipart.ru/uploads/posts/2011-10/1319976130_geometr.-figur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556792"/>
            <a:ext cx="4756384" cy="4725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Развёртка призмы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6" name="Group 3"/>
          <p:cNvGrpSpPr>
            <a:grpSpLocks noChangeAspect="1"/>
          </p:cNvGrpSpPr>
          <p:nvPr/>
        </p:nvGrpSpPr>
        <p:grpSpPr bwMode="auto">
          <a:xfrm>
            <a:off x="1331640" y="1556792"/>
            <a:ext cx="6096000" cy="4724400"/>
            <a:chOff x="1854" y="2583"/>
            <a:chExt cx="9600" cy="7440"/>
          </a:xfrm>
        </p:grpSpPr>
        <p:sp>
          <p:nvSpPr>
            <p:cNvPr id="7" name="AutoShape 26"/>
            <p:cNvSpPr>
              <a:spLocks noChangeAspect="1" noChangeArrowheads="1" noTextEdit="1"/>
            </p:cNvSpPr>
            <p:nvPr/>
          </p:nvSpPr>
          <p:spPr bwMode="auto">
            <a:xfrm>
              <a:off x="1854" y="2583"/>
              <a:ext cx="9600" cy="744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Rectangle 25"/>
            <p:cNvSpPr>
              <a:spLocks noChangeArrowheads="1"/>
            </p:cNvSpPr>
            <p:nvPr/>
          </p:nvSpPr>
          <p:spPr bwMode="auto">
            <a:xfrm>
              <a:off x="4614" y="2703"/>
              <a:ext cx="4080" cy="216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Rectangle 24"/>
            <p:cNvSpPr>
              <a:spLocks noChangeArrowheads="1"/>
            </p:cNvSpPr>
            <p:nvPr/>
          </p:nvSpPr>
          <p:spPr bwMode="auto">
            <a:xfrm>
              <a:off x="4614" y="4863"/>
              <a:ext cx="4080" cy="216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Rectangle 23"/>
            <p:cNvSpPr>
              <a:spLocks noChangeArrowheads="1"/>
            </p:cNvSpPr>
            <p:nvPr/>
          </p:nvSpPr>
          <p:spPr bwMode="auto">
            <a:xfrm>
              <a:off x="4614" y="7023"/>
              <a:ext cx="4080" cy="216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AutoShape 22"/>
            <p:cNvSpPr>
              <a:spLocks noChangeArrowheads="1"/>
            </p:cNvSpPr>
            <p:nvPr/>
          </p:nvSpPr>
          <p:spPr bwMode="auto">
            <a:xfrm rot="1800000">
              <a:off x="3054" y="4743"/>
              <a:ext cx="2160" cy="1868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AutoShape 21"/>
            <p:cNvSpPr>
              <a:spLocks noChangeArrowheads="1"/>
            </p:cNvSpPr>
            <p:nvPr/>
          </p:nvSpPr>
          <p:spPr bwMode="auto">
            <a:xfrm rot="5400000">
              <a:off x="8548" y="5009"/>
              <a:ext cx="2160" cy="1868"/>
            </a:xfrm>
            <a:prstGeom prst="triangle">
              <a:avLst>
                <a:gd name="adj" fmla="val 50000"/>
              </a:avLst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AutoShape 20"/>
            <p:cNvSpPr>
              <a:spLocks noChangeArrowheads="1"/>
            </p:cNvSpPr>
            <p:nvPr/>
          </p:nvSpPr>
          <p:spPr bwMode="auto">
            <a:xfrm rot="5400000">
              <a:off x="3354" y="3603"/>
              <a:ext cx="2160" cy="360"/>
            </a:xfrm>
            <a:custGeom>
              <a:avLst/>
              <a:gdLst>
                <a:gd name="G0" fmla="+- 2850 0 0"/>
                <a:gd name="G1" fmla="+- 21600 0 2850"/>
                <a:gd name="G2" fmla="*/ 2850 1 2"/>
                <a:gd name="G3" fmla="+- 21600 0 G2"/>
                <a:gd name="G4" fmla="+/ 2850 21600 2"/>
                <a:gd name="G5" fmla="+/ G1 0 2"/>
                <a:gd name="G6" fmla="*/ 21600 21600 2850"/>
                <a:gd name="G7" fmla="*/ G6 1 2"/>
                <a:gd name="G8" fmla="+- 21600 0 G7"/>
                <a:gd name="G9" fmla="*/ 21600 1 2"/>
                <a:gd name="G10" fmla="+- 2850 0 G9"/>
                <a:gd name="G11" fmla="?: G10 G8 0"/>
                <a:gd name="G12" fmla="?: G10 G7 21600"/>
                <a:gd name="T0" fmla="*/ 20175 w 21600"/>
                <a:gd name="T1" fmla="*/ 10800 h 21600"/>
                <a:gd name="T2" fmla="*/ 10800 w 21600"/>
                <a:gd name="T3" fmla="*/ 21600 h 21600"/>
                <a:gd name="T4" fmla="*/ 1425 w 21600"/>
                <a:gd name="T5" fmla="*/ 10800 h 21600"/>
                <a:gd name="T6" fmla="*/ 10800 w 21600"/>
                <a:gd name="T7" fmla="*/ 0 h 21600"/>
                <a:gd name="T8" fmla="*/ 3225 w 21600"/>
                <a:gd name="T9" fmla="*/ 3225 h 21600"/>
                <a:gd name="T10" fmla="*/ 18375 w 21600"/>
                <a:gd name="T11" fmla="*/ 183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50" y="21600"/>
                  </a:lnTo>
                  <a:lnTo>
                    <a:pt x="1875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AutoShape 19"/>
            <p:cNvSpPr>
              <a:spLocks noChangeArrowheads="1"/>
            </p:cNvSpPr>
            <p:nvPr/>
          </p:nvSpPr>
          <p:spPr bwMode="auto">
            <a:xfrm rot="5400000">
              <a:off x="3354" y="7923"/>
              <a:ext cx="2160" cy="360"/>
            </a:xfrm>
            <a:custGeom>
              <a:avLst/>
              <a:gdLst>
                <a:gd name="G0" fmla="+- 2850 0 0"/>
                <a:gd name="G1" fmla="+- 21600 0 2850"/>
                <a:gd name="G2" fmla="*/ 2850 1 2"/>
                <a:gd name="G3" fmla="+- 21600 0 G2"/>
                <a:gd name="G4" fmla="+/ 2850 21600 2"/>
                <a:gd name="G5" fmla="+/ G1 0 2"/>
                <a:gd name="G6" fmla="*/ 21600 21600 2850"/>
                <a:gd name="G7" fmla="*/ G6 1 2"/>
                <a:gd name="G8" fmla="+- 21600 0 G7"/>
                <a:gd name="G9" fmla="*/ 21600 1 2"/>
                <a:gd name="G10" fmla="+- 2850 0 G9"/>
                <a:gd name="G11" fmla="?: G10 G8 0"/>
                <a:gd name="G12" fmla="?: G10 G7 21600"/>
                <a:gd name="T0" fmla="*/ 20175 w 21600"/>
                <a:gd name="T1" fmla="*/ 10800 h 21600"/>
                <a:gd name="T2" fmla="*/ 10800 w 21600"/>
                <a:gd name="T3" fmla="*/ 21600 h 21600"/>
                <a:gd name="T4" fmla="*/ 1425 w 21600"/>
                <a:gd name="T5" fmla="*/ 10800 h 21600"/>
                <a:gd name="T6" fmla="*/ 10800 w 21600"/>
                <a:gd name="T7" fmla="*/ 0 h 21600"/>
                <a:gd name="T8" fmla="*/ 3225 w 21600"/>
                <a:gd name="T9" fmla="*/ 3225 h 21600"/>
                <a:gd name="T10" fmla="*/ 18375 w 21600"/>
                <a:gd name="T11" fmla="*/ 183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50" y="21600"/>
                  </a:lnTo>
                  <a:lnTo>
                    <a:pt x="1875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AutoShape 18"/>
            <p:cNvSpPr>
              <a:spLocks noChangeArrowheads="1"/>
            </p:cNvSpPr>
            <p:nvPr/>
          </p:nvSpPr>
          <p:spPr bwMode="auto">
            <a:xfrm rot="-5400000">
              <a:off x="7794" y="3603"/>
              <a:ext cx="2160" cy="360"/>
            </a:xfrm>
            <a:custGeom>
              <a:avLst/>
              <a:gdLst>
                <a:gd name="G0" fmla="+- 2850 0 0"/>
                <a:gd name="G1" fmla="+- 21600 0 2850"/>
                <a:gd name="G2" fmla="*/ 2850 1 2"/>
                <a:gd name="G3" fmla="+- 21600 0 G2"/>
                <a:gd name="G4" fmla="+/ 2850 21600 2"/>
                <a:gd name="G5" fmla="+/ G1 0 2"/>
                <a:gd name="G6" fmla="*/ 21600 21600 2850"/>
                <a:gd name="G7" fmla="*/ G6 1 2"/>
                <a:gd name="G8" fmla="+- 21600 0 G7"/>
                <a:gd name="G9" fmla="*/ 21600 1 2"/>
                <a:gd name="G10" fmla="+- 2850 0 G9"/>
                <a:gd name="G11" fmla="?: G10 G8 0"/>
                <a:gd name="G12" fmla="?: G10 G7 21600"/>
                <a:gd name="T0" fmla="*/ 20175 w 21600"/>
                <a:gd name="T1" fmla="*/ 10800 h 21600"/>
                <a:gd name="T2" fmla="*/ 10800 w 21600"/>
                <a:gd name="T3" fmla="*/ 21600 h 21600"/>
                <a:gd name="T4" fmla="*/ 1425 w 21600"/>
                <a:gd name="T5" fmla="*/ 10800 h 21600"/>
                <a:gd name="T6" fmla="*/ 10800 w 21600"/>
                <a:gd name="T7" fmla="*/ 0 h 21600"/>
                <a:gd name="T8" fmla="*/ 3225 w 21600"/>
                <a:gd name="T9" fmla="*/ 3225 h 21600"/>
                <a:gd name="T10" fmla="*/ 18375 w 21600"/>
                <a:gd name="T11" fmla="*/ 183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50" y="21600"/>
                  </a:lnTo>
                  <a:lnTo>
                    <a:pt x="1875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AutoShape 17"/>
            <p:cNvSpPr>
              <a:spLocks noChangeArrowheads="1"/>
            </p:cNvSpPr>
            <p:nvPr/>
          </p:nvSpPr>
          <p:spPr bwMode="auto">
            <a:xfrm rot="-5400000">
              <a:off x="7794" y="7923"/>
              <a:ext cx="2160" cy="360"/>
            </a:xfrm>
            <a:custGeom>
              <a:avLst/>
              <a:gdLst>
                <a:gd name="G0" fmla="+- 2850 0 0"/>
                <a:gd name="G1" fmla="+- 21600 0 2850"/>
                <a:gd name="G2" fmla="*/ 2850 1 2"/>
                <a:gd name="G3" fmla="+- 21600 0 G2"/>
                <a:gd name="G4" fmla="+/ 2850 21600 2"/>
                <a:gd name="G5" fmla="+/ G1 0 2"/>
                <a:gd name="G6" fmla="*/ 21600 21600 2850"/>
                <a:gd name="G7" fmla="*/ G6 1 2"/>
                <a:gd name="G8" fmla="+- 21600 0 G7"/>
                <a:gd name="G9" fmla="*/ 21600 1 2"/>
                <a:gd name="G10" fmla="+- 2850 0 G9"/>
                <a:gd name="G11" fmla="?: G10 G8 0"/>
                <a:gd name="G12" fmla="?: G10 G7 21600"/>
                <a:gd name="T0" fmla="*/ 20175 w 21600"/>
                <a:gd name="T1" fmla="*/ 10800 h 21600"/>
                <a:gd name="T2" fmla="*/ 10800 w 21600"/>
                <a:gd name="T3" fmla="*/ 21600 h 21600"/>
                <a:gd name="T4" fmla="*/ 1425 w 21600"/>
                <a:gd name="T5" fmla="*/ 10800 h 21600"/>
                <a:gd name="T6" fmla="*/ 10800 w 21600"/>
                <a:gd name="T7" fmla="*/ 0 h 21600"/>
                <a:gd name="T8" fmla="*/ 3225 w 21600"/>
                <a:gd name="T9" fmla="*/ 3225 h 21600"/>
                <a:gd name="T10" fmla="*/ 18375 w 21600"/>
                <a:gd name="T11" fmla="*/ 183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50" y="21600"/>
                  </a:lnTo>
                  <a:lnTo>
                    <a:pt x="1875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4614" y="9183"/>
              <a:ext cx="4080" cy="360"/>
            </a:xfrm>
            <a:custGeom>
              <a:avLst/>
              <a:gdLst>
                <a:gd name="G0" fmla="+- 1022 0 0"/>
                <a:gd name="G1" fmla="+- 21600 0 1022"/>
                <a:gd name="G2" fmla="*/ 1022 1 2"/>
                <a:gd name="G3" fmla="+- 21600 0 G2"/>
                <a:gd name="G4" fmla="+/ 1022 21600 2"/>
                <a:gd name="G5" fmla="+/ G1 0 2"/>
                <a:gd name="G6" fmla="*/ 21600 21600 1022"/>
                <a:gd name="G7" fmla="*/ G6 1 2"/>
                <a:gd name="G8" fmla="+- 21600 0 G7"/>
                <a:gd name="G9" fmla="*/ 21600 1 2"/>
                <a:gd name="G10" fmla="+- 1022 0 G9"/>
                <a:gd name="G11" fmla="?: G10 G8 0"/>
                <a:gd name="G12" fmla="?: G10 G7 21600"/>
                <a:gd name="T0" fmla="*/ 21089 w 21600"/>
                <a:gd name="T1" fmla="*/ 10800 h 21600"/>
                <a:gd name="T2" fmla="*/ 10800 w 21600"/>
                <a:gd name="T3" fmla="*/ 21600 h 21600"/>
                <a:gd name="T4" fmla="*/ 511 w 21600"/>
                <a:gd name="T5" fmla="*/ 10800 h 21600"/>
                <a:gd name="T6" fmla="*/ 10800 w 21600"/>
                <a:gd name="T7" fmla="*/ 0 h 21600"/>
                <a:gd name="T8" fmla="*/ 2311 w 21600"/>
                <a:gd name="T9" fmla="*/ 2311 h 21600"/>
                <a:gd name="T10" fmla="*/ 19289 w 21600"/>
                <a:gd name="T11" fmla="*/ 1928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22" y="21600"/>
                  </a:lnTo>
                  <a:lnTo>
                    <a:pt x="20578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18" name="Group 13"/>
            <p:cNvGrpSpPr>
              <a:grpSpLocks/>
            </p:cNvGrpSpPr>
            <p:nvPr/>
          </p:nvGrpSpPr>
          <p:grpSpPr bwMode="auto">
            <a:xfrm>
              <a:off x="2534" y="5134"/>
              <a:ext cx="1183" cy="1540"/>
              <a:chOff x="2512" y="5123"/>
              <a:chExt cx="1183" cy="1540"/>
            </a:xfrm>
          </p:grpSpPr>
          <p:sp>
            <p:nvSpPr>
              <p:cNvPr id="28" name="Arc 15"/>
              <p:cNvSpPr>
                <a:spLocks/>
              </p:cNvSpPr>
              <p:nvPr/>
            </p:nvSpPr>
            <p:spPr bwMode="auto">
              <a:xfrm rot="19370768" flipH="1">
                <a:off x="2512" y="5631"/>
                <a:ext cx="1126" cy="1032"/>
              </a:xfrm>
              <a:custGeom>
                <a:avLst/>
                <a:gdLst>
                  <a:gd name="G0" fmla="+- 0 0 0"/>
                  <a:gd name="G1" fmla="+- 21336 0 0"/>
                  <a:gd name="G2" fmla="+- 21600 0 0"/>
                  <a:gd name="T0" fmla="*/ 3364 w 17055"/>
                  <a:gd name="T1" fmla="*/ 0 h 21336"/>
                  <a:gd name="T2" fmla="*/ 17055 w 17055"/>
                  <a:gd name="T3" fmla="*/ 8082 h 21336"/>
                  <a:gd name="T4" fmla="*/ 0 w 17055"/>
                  <a:gd name="T5" fmla="*/ 21336 h 21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55" h="21336" fill="none" extrusionOk="0">
                    <a:moveTo>
                      <a:pt x="3364" y="-1"/>
                    </a:moveTo>
                    <a:cubicBezTo>
                      <a:pt x="8789" y="854"/>
                      <a:pt x="13685" y="3744"/>
                      <a:pt x="17055" y="8081"/>
                    </a:cubicBezTo>
                  </a:path>
                  <a:path w="17055" h="21336" stroke="0" extrusionOk="0">
                    <a:moveTo>
                      <a:pt x="3364" y="-1"/>
                    </a:moveTo>
                    <a:cubicBezTo>
                      <a:pt x="8789" y="854"/>
                      <a:pt x="13685" y="3744"/>
                      <a:pt x="17055" y="8081"/>
                    </a:cubicBezTo>
                    <a:lnTo>
                      <a:pt x="0" y="21336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Arc 14"/>
              <p:cNvSpPr>
                <a:spLocks/>
              </p:cNvSpPr>
              <p:nvPr/>
            </p:nvSpPr>
            <p:spPr bwMode="auto">
              <a:xfrm rot="15308988" flipH="1">
                <a:off x="2652" y="5045"/>
                <a:ext cx="965" cy="1121"/>
              </a:xfrm>
              <a:custGeom>
                <a:avLst/>
                <a:gdLst>
                  <a:gd name="G0" fmla="+- 2997 0 0"/>
                  <a:gd name="G1" fmla="+- 21600 0 0"/>
                  <a:gd name="G2" fmla="+- 21600 0 0"/>
                  <a:gd name="T0" fmla="*/ 0 w 14118"/>
                  <a:gd name="T1" fmla="*/ 209 h 21600"/>
                  <a:gd name="T2" fmla="*/ 14118 w 14118"/>
                  <a:gd name="T3" fmla="*/ 3083 h 21600"/>
                  <a:gd name="T4" fmla="*/ 2997 w 1411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18" h="21600" fill="none" extrusionOk="0">
                    <a:moveTo>
                      <a:pt x="-1" y="208"/>
                    </a:moveTo>
                    <a:cubicBezTo>
                      <a:pt x="992" y="69"/>
                      <a:pt x="1994" y="-1"/>
                      <a:pt x="2997" y="0"/>
                    </a:cubicBezTo>
                    <a:cubicBezTo>
                      <a:pt x="6915" y="0"/>
                      <a:pt x="10759" y="1065"/>
                      <a:pt x="14118" y="3082"/>
                    </a:cubicBezTo>
                  </a:path>
                  <a:path w="14118" h="21600" stroke="0" extrusionOk="0">
                    <a:moveTo>
                      <a:pt x="-1" y="208"/>
                    </a:moveTo>
                    <a:cubicBezTo>
                      <a:pt x="992" y="69"/>
                      <a:pt x="1994" y="-1"/>
                      <a:pt x="2997" y="0"/>
                    </a:cubicBezTo>
                    <a:cubicBezTo>
                      <a:pt x="6915" y="0"/>
                      <a:pt x="10759" y="1065"/>
                      <a:pt x="14118" y="3082"/>
                    </a:cubicBezTo>
                    <a:lnTo>
                      <a:pt x="2997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9" name="Group 10"/>
            <p:cNvGrpSpPr>
              <a:grpSpLocks/>
            </p:cNvGrpSpPr>
            <p:nvPr/>
          </p:nvGrpSpPr>
          <p:grpSpPr bwMode="auto">
            <a:xfrm rot="10800000">
              <a:off x="9592" y="5223"/>
              <a:ext cx="1183" cy="1540"/>
              <a:chOff x="2512" y="5123"/>
              <a:chExt cx="1183" cy="1540"/>
            </a:xfrm>
          </p:grpSpPr>
          <p:sp>
            <p:nvSpPr>
              <p:cNvPr id="26" name="Arc 12"/>
              <p:cNvSpPr>
                <a:spLocks/>
              </p:cNvSpPr>
              <p:nvPr/>
            </p:nvSpPr>
            <p:spPr bwMode="auto">
              <a:xfrm rot="19370768" flipH="1">
                <a:off x="2512" y="5631"/>
                <a:ext cx="1126" cy="1032"/>
              </a:xfrm>
              <a:custGeom>
                <a:avLst/>
                <a:gdLst>
                  <a:gd name="G0" fmla="+- 0 0 0"/>
                  <a:gd name="G1" fmla="+- 21336 0 0"/>
                  <a:gd name="G2" fmla="+- 21600 0 0"/>
                  <a:gd name="T0" fmla="*/ 3364 w 17055"/>
                  <a:gd name="T1" fmla="*/ 0 h 21336"/>
                  <a:gd name="T2" fmla="*/ 17055 w 17055"/>
                  <a:gd name="T3" fmla="*/ 8082 h 21336"/>
                  <a:gd name="T4" fmla="*/ 0 w 17055"/>
                  <a:gd name="T5" fmla="*/ 21336 h 21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055" h="21336" fill="none" extrusionOk="0">
                    <a:moveTo>
                      <a:pt x="3364" y="-1"/>
                    </a:moveTo>
                    <a:cubicBezTo>
                      <a:pt x="8789" y="854"/>
                      <a:pt x="13685" y="3744"/>
                      <a:pt x="17055" y="8081"/>
                    </a:cubicBezTo>
                  </a:path>
                  <a:path w="17055" h="21336" stroke="0" extrusionOk="0">
                    <a:moveTo>
                      <a:pt x="3364" y="-1"/>
                    </a:moveTo>
                    <a:cubicBezTo>
                      <a:pt x="8789" y="854"/>
                      <a:pt x="13685" y="3744"/>
                      <a:pt x="17055" y="8081"/>
                    </a:cubicBezTo>
                    <a:lnTo>
                      <a:pt x="0" y="21336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Arc 11"/>
              <p:cNvSpPr>
                <a:spLocks/>
              </p:cNvSpPr>
              <p:nvPr/>
            </p:nvSpPr>
            <p:spPr bwMode="auto">
              <a:xfrm rot="15308988" flipH="1">
                <a:off x="2652" y="5045"/>
                <a:ext cx="965" cy="1121"/>
              </a:xfrm>
              <a:custGeom>
                <a:avLst/>
                <a:gdLst>
                  <a:gd name="G0" fmla="+- 2997 0 0"/>
                  <a:gd name="G1" fmla="+- 21600 0 0"/>
                  <a:gd name="G2" fmla="+- 21600 0 0"/>
                  <a:gd name="T0" fmla="*/ 0 w 14118"/>
                  <a:gd name="T1" fmla="*/ 209 h 21600"/>
                  <a:gd name="T2" fmla="*/ 14118 w 14118"/>
                  <a:gd name="T3" fmla="*/ 3083 h 21600"/>
                  <a:gd name="T4" fmla="*/ 2997 w 1411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18" h="21600" fill="none" extrusionOk="0">
                    <a:moveTo>
                      <a:pt x="-1" y="208"/>
                    </a:moveTo>
                    <a:cubicBezTo>
                      <a:pt x="992" y="69"/>
                      <a:pt x="1994" y="-1"/>
                      <a:pt x="2997" y="0"/>
                    </a:cubicBezTo>
                    <a:cubicBezTo>
                      <a:pt x="6915" y="0"/>
                      <a:pt x="10759" y="1065"/>
                      <a:pt x="14118" y="3082"/>
                    </a:cubicBezTo>
                  </a:path>
                  <a:path w="14118" h="21600" stroke="0" extrusionOk="0">
                    <a:moveTo>
                      <a:pt x="-1" y="208"/>
                    </a:moveTo>
                    <a:cubicBezTo>
                      <a:pt x="992" y="69"/>
                      <a:pt x="1994" y="-1"/>
                      <a:pt x="2997" y="0"/>
                    </a:cubicBezTo>
                    <a:cubicBezTo>
                      <a:pt x="6915" y="0"/>
                      <a:pt x="10759" y="1065"/>
                      <a:pt x="14118" y="3082"/>
                    </a:cubicBezTo>
                    <a:lnTo>
                      <a:pt x="2997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20" name="Line 9"/>
            <p:cNvSpPr>
              <a:spLocks noChangeShapeType="1"/>
            </p:cNvSpPr>
            <p:nvPr/>
          </p:nvSpPr>
          <p:spPr bwMode="auto">
            <a:xfrm>
              <a:off x="4593" y="3654"/>
              <a:ext cx="40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Line 8"/>
            <p:cNvSpPr>
              <a:spLocks noChangeShapeType="1"/>
            </p:cNvSpPr>
            <p:nvPr/>
          </p:nvSpPr>
          <p:spPr bwMode="auto">
            <a:xfrm>
              <a:off x="5814" y="4863"/>
              <a:ext cx="0" cy="21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Line 7"/>
            <p:cNvSpPr>
              <a:spLocks noChangeShapeType="1"/>
            </p:cNvSpPr>
            <p:nvPr/>
          </p:nvSpPr>
          <p:spPr bwMode="auto">
            <a:xfrm flipV="1">
              <a:off x="2574" y="4863"/>
              <a:ext cx="204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Text Box 6"/>
            <p:cNvSpPr txBox="1">
              <a:spLocks noChangeArrowheads="1"/>
            </p:cNvSpPr>
            <p:nvPr/>
          </p:nvSpPr>
          <p:spPr bwMode="auto">
            <a:xfrm>
              <a:off x="3174" y="4863"/>
              <a:ext cx="835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R60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" name="Text Box 5"/>
            <p:cNvSpPr txBox="1">
              <a:spLocks noChangeArrowheads="1"/>
            </p:cNvSpPr>
            <p:nvPr/>
          </p:nvSpPr>
          <p:spPr bwMode="auto">
            <a:xfrm>
              <a:off x="6174" y="3303"/>
              <a:ext cx="72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120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" name="Text Box 4"/>
            <p:cNvSpPr txBox="1">
              <a:spLocks noChangeArrowheads="1"/>
            </p:cNvSpPr>
            <p:nvPr/>
          </p:nvSpPr>
          <p:spPr bwMode="auto">
            <a:xfrm>
              <a:off x="5334" y="5703"/>
              <a:ext cx="60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60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Новогодняя игрушка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D:\Школа\Диск Конструирование 4 класс\Урок 13\игрушки из бумаги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12776"/>
            <a:ext cx="3960440" cy="4873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Цилиндр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D:\Школа\Диск Конструирование 4 класс\Урок 11\игрушки из бумаги 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484784"/>
            <a:ext cx="4968552" cy="4968552"/>
          </a:xfrm>
          <a:prstGeom prst="rect">
            <a:avLst/>
          </a:prstGeom>
          <a:noFill/>
        </p:spPr>
      </p:pic>
      <p:pic>
        <p:nvPicPr>
          <p:cNvPr id="1028" name="Picture 4" descr="http://www.historyforkids.org/scienceforkids/math/geometry/pictures/cylind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3358355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Школа\Диск Конструирование 4 класс\Урок 11\игрушки из бумаги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314897" cy="4741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Литература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Н.М. Конышева. Технология. Учебник для 3 класса. Смоленск, «Ассоциация </a:t>
            </a:r>
            <a:r>
              <a:rPr lang="en-US" dirty="0" smtClean="0"/>
              <a:t>XXI</a:t>
            </a:r>
            <a:r>
              <a:rPr lang="ru-RU" dirty="0" smtClean="0"/>
              <a:t> век», 2013</a:t>
            </a:r>
          </a:p>
          <a:p>
            <a:r>
              <a:rPr lang="ru-RU" dirty="0" smtClean="0"/>
              <a:t>Журнал «Начальная школа», № 10, 1996</a:t>
            </a:r>
          </a:p>
          <a:p>
            <a:r>
              <a:rPr lang="de-DE" dirty="0">
                <a:hlinkClick r:id="rId2"/>
              </a:rPr>
              <a:t>http://</a:t>
            </a:r>
            <a:r>
              <a:rPr lang="de-DE" dirty="0" smtClean="0">
                <a:hlinkClick r:id="rId2"/>
              </a:rPr>
              <a:t>beauty-things.com/obemnye-figury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41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D:\Школа\Рисунки\мои рисунки\фон\62_Sbornik_fons_po\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3328" y="1916832"/>
            <a:ext cx="3193087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http://wilsonniblett.files.wordpress.com/2006/12/xmasart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4664"/>
            <a:ext cx="3359324" cy="2491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498" y="1412776"/>
            <a:ext cx="4101502" cy="504055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На высокой, на горе,</a:t>
            </a:r>
          </a:p>
          <a:p>
            <a:pPr marL="0" indent="0">
              <a:buNone/>
            </a:pPr>
            <a:r>
              <a:rPr lang="ru-RU" dirty="0"/>
              <a:t>В синеве и  в серебре,</a:t>
            </a:r>
          </a:p>
          <a:p>
            <a:pPr marL="0" indent="0">
              <a:buNone/>
            </a:pPr>
            <a:r>
              <a:rPr lang="ru-RU" dirty="0" smtClean="0"/>
              <a:t>Не высокий и не низкий,</a:t>
            </a:r>
          </a:p>
          <a:p>
            <a:pPr marL="0" indent="0">
              <a:buNone/>
            </a:pPr>
            <a:r>
              <a:rPr lang="ru-RU" dirty="0" smtClean="0"/>
              <a:t>Не далёкий и не близкий,</a:t>
            </a:r>
          </a:p>
          <a:p>
            <a:pPr marL="0" indent="0">
              <a:buNone/>
            </a:pPr>
            <a:r>
              <a:rPr lang="ru-RU" dirty="0" smtClean="0"/>
              <a:t>В стороне от всех дорог,</a:t>
            </a:r>
          </a:p>
          <a:p>
            <a:pPr marL="0" indent="0">
              <a:buNone/>
            </a:pPr>
            <a:r>
              <a:rPr lang="ru-RU" dirty="0" smtClean="0"/>
              <a:t>Стоит чудо- теремок.</a:t>
            </a:r>
          </a:p>
          <a:p>
            <a:pPr marL="0" indent="0">
              <a:buNone/>
            </a:pPr>
            <a:r>
              <a:rPr lang="ru-RU" dirty="0" smtClean="0"/>
              <a:t>Крыша – словно в инее:</a:t>
            </a:r>
          </a:p>
          <a:p>
            <a:pPr marL="0" indent="0">
              <a:buNone/>
            </a:pPr>
            <a:r>
              <a:rPr lang="ru-RU" dirty="0" smtClean="0"/>
              <a:t>Серебристо-синяя.</a:t>
            </a:r>
          </a:p>
          <a:p>
            <a:pPr marL="0" indent="0">
              <a:buNone/>
            </a:pPr>
            <a:r>
              <a:rPr lang="ru-RU" dirty="0" smtClean="0"/>
              <a:t>Стены цвета красного,</a:t>
            </a:r>
          </a:p>
          <a:p>
            <a:pPr marL="0" indent="0">
              <a:buNone/>
            </a:pPr>
            <a:r>
              <a:rPr lang="ru-RU" dirty="0" smtClean="0"/>
              <a:t>Сказочно прекрасные.</a:t>
            </a:r>
          </a:p>
          <a:p>
            <a:pPr marL="0" indent="0">
              <a:buNone/>
            </a:pPr>
            <a:r>
              <a:rPr lang="ru-RU" dirty="0" smtClean="0"/>
              <a:t>А над крышею звезда.</a:t>
            </a:r>
          </a:p>
          <a:p>
            <a:pPr marL="0" indent="0">
              <a:buNone/>
            </a:pPr>
            <a:r>
              <a:rPr lang="ru-RU" dirty="0" smtClean="0"/>
              <a:t>Не войти ли нам сюда?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547664" y="404664"/>
            <a:ext cx="6332240" cy="89396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Упаковка домик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Упаковка - домик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0587" y="2276872"/>
            <a:ext cx="2873849" cy="3790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http://img0.liveinternet.ru/images/attach/c/2/65/558/65558728_0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584" y="116632"/>
            <a:ext cx="4369856" cy="3456384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317634" y="1628800"/>
            <a:ext cx="3844950" cy="45365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его изготовления нам потребуется: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Плотная бумага или тонкий картон;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Цветная бумага для аппликаций;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Красивая тесьма для завязки;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Ножницы, клей ПВА, линейка, карандаш.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особенного в устройстве домика?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600200"/>
            <a:ext cx="3970784" cy="452596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Четыре одинаковые стены и квадратное донышко.</a:t>
            </a:r>
          </a:p>
          <a:p>
            <a:r>
              <a:rPr lang="ru-RU" dirty="0" smtClean="0"/>
              <a:t>А крыша из четырёх треугольников может открываться.</a:t>
            </a:r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329905" cy="439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Построим развёртку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6246733" cy="493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Украсим домик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593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7130580" cy="5114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40152" y="608801"/>
            <a:ext cx="2952328" cy="302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251520" y="548680"/>
            <a:ext cx="5544616" cy="61206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Если проявить усердие и поработать чуть дольше – домик выйдет ещё интереснее. Например, крышу можно оформить вырезанными полосками цветной бумаги, похожими на черепицу.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надо заготовить много полосок шириной около 10 мм; длина их будет различной: верхние короче, нижние длиннее.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старайся отмерить полоски точно по размеру крыши: гораздо проще их обрезать уже после приклеивания, по краю крыши.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40152" y="4363432"/>
            <a:ext cx="2870487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Порядок работы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8940"/>
          <a:stretch/>
        </p:blipFill>
        <p:spPr bwMode="auto">
          <a:xfrm>
            <a:off x="4716016" y="1412776"/>
            <a:ext cx="2175789" cy="246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251520" y="1268760"/>
            <a:ext cx="4161786" cy="5400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Начинаем приклеивать с нижней полоски, а следующая слегка перекрывает её.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Зубчики клеем не намазываем – так будет больше похоже на черепицу.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Оклеенный домик в развёрнутом виде нужно положить под пресс до полного высыхания, иначе он покоробится.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Склеим домик, свяжем красивой тесьмой крышу.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13198" y="3930347"/>
            <a:ext cx="2377941" cy="243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0056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Призма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12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22"/>
          <a:stretch/>
        </p:blipFill>
        <p:spPr bwMode="auto">
          <a:xfrm>
            <a:off x="1691680" y="1556658"/>
            <a:ext cx="5296837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286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Объёмные фигуры</vt:lpstr>
      <vt:lpstr>Презентация PowerPoint</vt:lpstr>
      <vt:lpstr>Упаковка - домик</vt:lpstr>
      <vt:lpstr>Что особенного в устройстве домика?</vt:lpstr>
      <vt:lpstr>Построим развёртку</vt:lpstr>
      <vt:lpstr>Украсим домик</vt:lpstr>
      <vt:lpstr>Презентация PowerPoint</vt:lpstr>
      <vt:lpstr>Порядок работы</vt:lpstr>
      <vt:lpstr>Призма </vt:lpstr>
      <vt:lpstr>Развёртка призмы</vt:lpstr>
      <vt:lpstr>Новогодняя игрушка</vt:lpstr>
      <vt:lpstr>Цилиндр </vt:lpstr>
      <vt:lpstr>Презентация PowerPoint</vt:lpstr>
      <vt:lpstr>Литература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Упаковка домик</dc:title>
  <dc:creator>Пользователь</dc:creator>
  <cp:lastModifiedBy>Светочка</cp:lastModifiedBy>
  <cp:revision>24</cp:revision>
  <dcterms:created xsi:type="dcterms:W3CDTF">2012-11-20T15:46:15Z</dcterms:created>
  <dcterms:modified xsi:type="dcterms:W3CDTF">2016-11-21T17:02:06Z</dcterms:modified>
</cp:coreProperties>
</file>