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407" autoAdjust="0"/>
  </p:normalViewPr>
  <p:slideViewPr>
    <p:cSldViewPr snapToGrid="0">
      <p:cViewPr varScale="1">
        <p:scale>
          <a:sx n="77" d="100"/>
          <a:sy n="77" d="100"/>
        </p:scale>
        <p:origin x="25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33DAC-01FE-4F50-883D-EA2A82B65C51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287AD-61AD-47F5-B916-29D86DE4AC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50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287AD-61AD-47F5-B916-29D86DE4ACD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01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287AD-61AD-47F5-B916-29D86DE4ACD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4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65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11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56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949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0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2959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367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307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16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5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5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65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9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63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7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02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261576-152C-4E4F-B661-88175FCFB9E0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64C94A-7211-4EE8-AC45-1BBB08792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3244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6081" y="1"/>
            <a:ext cx="11404869" cy="31669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Экологическое    </a:t>
            </a:r>
            <a:r>
              <a:rPr lang="ru-RU" b="1" dirty="0">
                <a:solidFill>
                  <a:srgbClr val="0070C0"/>
                </a:solidFill>
              </a:rPr>
              <a:t>воспитание   детей старшего дошкольного возраста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4800" y="2600357"/>
            <a:ext cx="4482933" cy="403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1983575" y="0"/>
            <a:ext cx="8229600" cy="151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заключение</a:t>
            </a:r>
          </a:p>
        </p:txBody>
      </p:sp>
      <p:sp>
        <p:nvSpPr>
          <p:cNvPr id="3" name="Rectangle 4"/>
          <p:cNvSpPr>
            <a:spLocks noGrp="1" noChangeArrowheads="1"/>
          </p:cNvSpPr>
          <p:nvPr/>
        </p:nvSpPr>
        <p:spPr bwMode="auto">
          <a:xfrm>
            <a:off x="1352203" y="3513117"/>
            <a:ext cx="8229600" cy="151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Я считаю, что в проделанной мною работе есть положительные результаты:</a:t>
            </a:r>
          </a:p>
          <a:p>
            <a:pPr eaLnBrk="1" hangingPunct="1">
              <a:defRPr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формированы начала экологической культуры у детей 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формировано осознанно правильное отношение к объектам и явлениям природы, экологическое мышление;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Дети учатся практическим действиям по охране природы;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Развиваются умственные способности детей, которые проявляются в умении экспериментировать, анализировать, делать выводы;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 детей появилось желание общаться с природой и отражать свои впечатления через различные виды деятельности.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  <a:defRPr/>
            </a:pPr>
            <a:endParaRPr lang="ru-RU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0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08278" y="2274278"/>
            <a:ext cx="4378566" cy="4788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-87737" y="-865615"/>
            <a:ext cx="5778674" cy="865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Все хорошее в людях -из детства!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Как истоки добра пробудить?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Прикоснуться к природе всем сердцем: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Удивиться, узнать, полюбить!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Мы хотим, чтоб земля расцветала, 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И росли, как цветы, малыши,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Чтоб для них экология стала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Не наукой , а частью души!</a:t>
            </a:r>
          </a:p>
          <a:p>
            <a:pPr eaLnBrk="1" hangingPunct="1">
              <a:defRPr/>
            </a:pPr>
            <a:endParaRPr 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6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1756" y="0"/>
            <a:ext cx="61197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Экологическое воспитание – это воспитание нравственности, духовности, интеллекта.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3974" y="2062103"/>
            <a:ext cx="114715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Каждый из тех, кто принёс и приносит вред природе, когда-то был ребёнком. Вот почему так велика роль дошкольных учреждений в экологическом воспитании детей, начиная с раннего возраста. Именно в 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Times New Roman" pitchFamily="18" charset="0"/>
              </a:rPr>
              <a:t>дошкольном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возрасте усвоение основ экологических знаний наиболее продуктивно, так как малыш воспринимает природу очень эмоционально, как нечто живое. Влияние природы на ребёнка огромно: она встречает малыша морем звуков и запахов, тайнами и загадками, заставляет остановиться, присмотреться, задуматься. Красота окружающего мира рождает чувство привязанности к тому месту, где родился и живёшь, и, в конечном счёте, любовь к Отечеству.</a:t>
            </a:r>
          </a:p>
        </p:txBody>
      </p:sp>
    </p:spTree>
    <p:extLst>
      <p:ext uri="{BB962C8B-B14F-4D97-AF65-F5344CB8AC3E}">
        <p14:creationId xmlns:p14="http://schemas.microsoft.com/office/powerpoint/2010/main" val="20847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139624" y="-2415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Цель</a:t>
            </a:r>
          </a:p>
        </p:txBody>
      </p:sp>
      <p:sp>
        <p:nvSpPr>
          <p:cNvPr id="3" name="Rectangle 4"/>
          <p:cNvSpPr>
            <a:spLocks noGrp="1" noChangeArrowheads="1"/>
          </p:cNvSpPr>
          <p:nvPr/>
        </p:nvSpPr>
        <p:spPr bwMode="auto">
          <a:xfrm>
            <a:off x="0" y="-279516"/>
            <a:ext cx="6699738" cy="271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endParaRPr lang="ru-RU" dirty="0" smtClean="0">
              <a:solidFill>
                <a:srgbClr val="0099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chemeClr val="bg2"/>
                </a:solidFill>
              </a:rPr>
              <a:t>  </a:t>
            </a:r>
            <a:r>
              <a:rPr lang="ru-RU" sz="4000" dirty="0" smtClean="0"/>
              <a:t>воспитание экологически грамотного, социально активного дошкольника, ответственного за состояние окружающей среды, бережно относящегося к богатствам природы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97480" y="1559588"/>
            <a:ext cx="3954252" cy="336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16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-821376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Задачи</a:t>
            </a:r>
          </a:p>
        </p:txBody>
      </p:sp>
      <p:sp>
        <p:nvSpPr>
          <p:cNvPr id="3" name="Rectangle 4"/>
          <p:cNvSpPr>
            <a:spLocks noGrp="1" noChangeArrowheads="1"/>
          </p:cNvSpPr>
          <p:nvPr/>
        </p:nvSpPr>
        <p:spPr bwMode="auto">
          <a:xfrm>
            <a:off x="104898" y="104488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609600" indent="-609600"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dirty="0" smtClean="0"/>
              <a:t>Формировать систему экологических знаний и представлений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ru-RU" sz="2800" dirty="0"/>
              <a:t> </a:t>
            </a:r>
            <a:r>
              <a:rPr lang="ru-RU" sz="2800" dirty="0" smtClean="0"/>
              <a:t>     ( интеллектуальное развитие)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dirty="0" smtClean="0"/>
              <a:t>Развивать эстетические чувства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dirty="0" smtClean="0"/>
              <a:t>Участие детей в посильной для них деятельности по уходу за растениями и животными, по охране и защите природы.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dirty="0" smtClean="0"/>
              <a:t>Выявить эффективность проделанной работы.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62904" y="2103570"/>
            <a:ext cx="3922508" cy="393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2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1886197" y="0"/>
            <a:ext cx="8229600" cy="147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Содержание работы по экологическому воспитанию старших дошкольников</a:t>
            </a:r>
          </a:p>
        </p:txBody>
      </p:sp>
      <p:sp>
        <p:nvSpPr>
          <p:cNvPr id="3" name="Rectangle 5"/>
          <p:cNvSpPr>
            <a:spLocks noGrp="1" noChangeArrowheads="1"/>
          </p:cNvSpPr>
          <p:nvPr/>
        </p:nvSpPr>
        <p:spPr bwMode="auto">
          <a:xfrm>
            <a:off x="882237" y="1603027"/>
            <a:ext cx="4402281" cy="412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Познавательные занятия.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Экскурсия в природу.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Трудовая деятельность в уголке природы, на участке и на огороде.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Чтение литературы, рассматривание демонстрационного материала, заучивание стихов, пословиц, поговорок и др.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sp>
        <p:nvSpPr>
          <p:cNvPr id="4" name="Rectangle 6"/>
          <p:cNvSpPr>
            <a:spLocks noGrp="1" noChangeArrowheads="1"/>
          </p:cNvSpPr>
          <p:nvPr/>
        </p:nvSpPr>
        <p:spPr bwMode="auto">
          <a:xfrm>
            <a:off x="6258295" y="1603027"/>
            <a:ext cx="4623955" cy="39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Дидактические, сюжетно-ролевые, подвижные игры.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Проведение музыкальных и спортивных развлечений.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Оформление выставки детских работ.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Наблюдение за животным и растительным миром, за трудом взрослых.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Экспериментирование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53841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30703" y="2558857"/>
            <a:ext cx="3798869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46990" y="2558856"/>
            <a:ext cx="3798869" cy="3429000"/>
          </a:xfrm>
          <a:prstGeom prst="rect">
            <a:avLst/>
          </a:prstGeom>
        </p:spPr>
      </p:pic>
      <p:sp>
        <p:nvSpPr>
          <p:cNvPr id="4" name="Rectangle 7"/>
          <p:cNvSpPr>
            <a:spLocks noGrp="1" noChangeArrowheads="1"/>
          </p:cNvSpPr>
          <p:nvPr/>
        </p:nvSpPr>
        <p:spPr bwMode="auto">
          <a:xfrm>
            <a:off x="1947949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solidFill>
                  <a:srgbClr val="0070C0"/>
                </a:solidFill>
              </a:rPr>
              <a:t>Формы работы с детьми</a:t>
            </a:r>
          </a:p>
        </p:txBody>
      </p:sp>
    </p:spTree>
    <p:extLst>
      <p:ext uri="{BB962C8B-B14F-4D97-AF65-F5344CB8AC3E}">
        <p14:creationId xmlns:p14="http://schemas.microsoft.com/office/powerpoint/2010/main" val="40656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/>
        </p:nvSpPr>
        <p:spPr bwMode="auto">
          <a:xfrm>
            <a:off x="1997825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mtClean="0">
                <a:solidFill>
                  <a:srgbClr val="0070C0"/>
                </a:solidFill>
              </a:rPr>
              <a:t>Формы работы с детьми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8661" y="2219178"/>
            <a:ext cx="3928403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09338" y="2219178"/>
            <a:ext cx="392840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 bwMode="auto">
          <a:xfrm>
            <a:off x="1886197" y="0"/>
            <a:ext cx="8229600" cy="17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 dirty="0" smtClean="0">
                <a:solidFill>
                  <a:srgbClr val="0070C0"/>
                </a:solidFill>
                <a:effectLst/>
              </a:rPr>
              <a:t>Формы работы с родителями  по экологическому воспитанию</a:t>
            </a:r>
          </a:p>
        </p:txBody>
      </p:sp>
      <p:sp>
        <p:nvSpPr>
          <p:cNvPr id="3" name="Rectangle 5"/>
          <p:cNvSpPr>
            <a:spLocks noGrp="1" noChangeArrowheads="1"/>
          </p:cNvSpPr>
          <p:nvPr/>
        </p:nvSpPr>
        <p:spPr bwMode="auto">
          <a:xfrm>
            <a:off x="692233" y="1767939"/>
            <a:ext cx="4748644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/>
              <a:t>Анкетирование, проведение опросов</a:t>
            </a:r>
          </a:p>
          <a:p>
            <a:pPr eaLnBrk="1" hangingPunct="1">
              <a:defRPr/>
            </a:pPr>
            <a:r>
              <a:rPr lang="ru-RU" sz="2000" b="1" dirty="0" smtClean="0"/>
              <a:t>Совместные досуги, праздники, КВНы, викторины</a:t>
            </a:r>
          </a:p>
          <a:p>
            <a:pPr eaLnBrk="1" hangingPunct="1">
              <a:defRPr/>
            </a:pPr>
            <a:r>
              <a:rPr lang="ru-RU" sz="2000" b="1" dirty="0" smtClean="0"/>
              <a:t>Театрализованная деятельность, участие в выставках, смотрах-конкурсах</a:t>
            </a:r>
          </a:p>
          <a:p>
            <a:pPr eaLnBrk="1" hangingPunct="1">
              <a:defRPr/>
            </a:pPr>
            <a:r>
              <a:rPr lang="ru-RU" sz="2000" b="1" dirty="0" smtClean="0"/>
              <a:t>Беседы за круглым столом, родительские собрания, консультации</a:t>
            </a:r>
          </a:p>
          <a:p>
            <a:pPr eaLnBrk="1" hangingPunct="1">
              <a:defRPr/>
            </a:pPr>
            <a:r>
              <a:rPr lang="ru-RU" sz="2000" b="1" dirty="0" smtClean="0"/>
              <a:t> Ширмы, экологический стенды</a:t>
            </a:r>
          </a:p>
          <a:p>
            <a:pPr eaLnBrk="1" hangingPunct="1">
              <a:defRPr/>
            </a:pPr>
            <a:endParaRPr lang="ru-RU" sz="2000" b="1" dirty="0" smtClean="0">
              <a:solidFill>
                <a:schemeClr val="accent2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/>
        </p:nvSpPr>
        <p:spPr bwMode="auto">
          <a:xfrm>
            <a:off x="6000997" y="1767939"/>
            <a:ext cx="467492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/>
              <a:t>Дискуссии, семинары- практикумы, обмен опытом между родителями</a:t>
            </a:r>
          </a:p>
          <a:p>
            <a:pPr eaLnBrk="1" hangingPunct="1">
              <a:defRPr/>
            </a:pPr>
            <a:r>
              <a:rPr lang="ru-RU" sz="2000" b="1" dirty="0" smtClean="0"/>
              <a:t>Информационные проспекты для родителей</a:t>
            </a:r>
          </a:p>
          <a:p>
            <a:pPr eaLnBrk="1" hangingPunct="1">
              <a:defRPr/>
            </a:pPr>
            <a:r>
              <a:rPr lang="ru-RU" sz="2000" b="1" dirty="0" smtClean="0"/>
              <a:t>Организация дней открытых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 smtClean="0"/>
              <a:t>     дверей </a:t>
            </a:r>
          </a:p>
          <a:p>
            <a:pPr eaLnBrk="1" hangingPunct="1">
              <a:defRPr/>
            </a:pPr>
            <a:r>
              <a:rPr lang="ru-RU" sz="2000" b="1" dirty="0" smtClean="0"/>
              <a:t>Выпуск газет, фотогазет, экологических альбомов, плакатов, консультаций, папок- передвижек.</a:t>
            </a:r>
          </a:p>
          <a:p>
            <a:pPr eaLnBrk="1" hangingPunct="1">
              <a:defRPr/>
            </a:pPr>
            <a:endParaRPr lang="ru-RU" sz="20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5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0674" y="3136268"/>
            <a:ext cx="3874101" cy="30527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65399" y="3328751"/>
            <a:ext cx="3698255" cy="2843684"/>
          </a:xfrm>
          <a:prstGeom prst="rect">
            <a:avLst/>
          </a:prstGeom>
        </p:spPr>
      </p:pic>
      <p:sp>
        <p:nvSpPr>
          <p:cNvPr id="4" name="Rectangle 4"/>
          <p:cNvSpPr>
            <a:spLocks noGrp="1" noChangeArrowheads="1"/>
          </p:cNvSpPr>
          <p:nvPr/>
        </p:nvSpPr>
        <p:spPr bwMode="auto">
          <a:xfrm>
            <a:off x="1983575" y="0"/>
            <a:ext cx="8229600" cy="151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Конкурс детских рисунков «Сохраним лес от пожаров»</a:t>
            </a:r>
          </a:p>
        </p:txBody>
      </p:sp>
    </p:spTree>
    <p:extLst>
      <p:ext uri="{BB962C8B-B14F-4D97-AF65-F5344CB8AC3E}">
        <p14:creationId xmlns:p14="http://schemas.microsoft.com/office/powerpoint/2010/main" val="51985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188</TotalTime>
  <Words>472</Words>
  <Application>Microsoft Office PowerPoint</Application>
  <PresentationFormat>Широкоэкранный</PresentationFormat>
  <Paragraphs>55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Экологическое    воспитание   детей старшего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   воспитание   детей старшего дошкольного возраста</dc:title>
  <dc:creator>Оля</dc:creator>
  <cp:lastModifiedBy>Оля</cp:lastModifiedBy>
  <cp:revision>20</cp:revision>
  <dcterms:created xsi:type="dcterms:W3CDTF">2014-11-11T16:32:09Z</dcterms:created>
  <dcterms:modified xsi:type="dcterms:W3CDTF">2016-11-21T08:19:29Z</dcterms:modified>
</cp:coreProperties>
</file>