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9" r:id="rId1"/>
  </p:sldMasterIdLst>
  <p:notesMasterIdLst>
    <p:notesMasterId r:id="rId27"/>
  </p:notesMasterIdLst>
  <p:handoutMasterIdLst>
    <p:handoutMasterId r:id="rId28"/>
  </p:handoutMasterIdLst>
  <p:sldIdLst>
    <p:sldId id="267" r:id="rId2"/>
    <p:sldId id="269" r:id="rId3"/>
    <p:sldId id="270" r:id="rId4"/>
    <p:sldId id="271" r:id="rId5"/>
    <p:sldId id="272" r:id="rId6"/>
    <p:sldId id="273" r:id="rId7"/>
    <p:sldId id="274" r:id="rId8"/>
    <p:sldId id="278" r:id="rId9"/>
    <p:sldId id="277" r:id="rId10"/>
    <p:sldId id="276" r:id="rId11"/>
    <p:sldId id="275" r:id="rId12"/>
    <p:sldId id="282" r:id="rId13"/>
    <p:sldId id="281" r:id="rId14"/>
    <p:sldId id="280" r:id="rId15"/>
    <p:sldId id="291" r:id="rId16"/>
    <p:sldId id="279" r:id="rId17"/>
    <p:sldId id="265" r:id="rId18"/>
    <p:sldId id="283" r:id="rId19"/>
    <p:sldId id="284" r:id="rId20"/>
    <p:sldId id="285" r:id="rId21"/>
    <p:sldId id="286" r:id="rId22"/>
    <p:sldId id="287" r:id="rId23"/>
    <p:sldId id="288" r:id="rId24"/>
    <p:sldId id="292" r:id="rId25"/>
    <p:sldId id="294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60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ru-RU" smtClean="0"/>
              <a:t>14.12.2011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5737EE-270D-4744-A495-837CC5DB4C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864126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ru-RU" smtClean="0"/>
              <a:t>14.12.2011</a:t>
            </a:r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B40321-745F-45D0-96BB-62FCE0B5B0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05233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B40321-745F-45D0-96BB-62FCE0B5B0FF}" type="slidenum">
              <a:rPr lang="ru-RU" smtClean="0"/>
              <a:t>1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14.12.2011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072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 descr="Canvas"/>
          <p:cNvSpPr>
            <a:spLocks noChangeArrowheads="1"/>
          </p:cNvSpPr>
          <p:nvPr/>
        </p:nvSpPr>
        <p:spPr bwMode="white">
          <a:xfrm>
            <a:off x="528638" y="201613"/>
            <a:ext cx="8397875" cy="6467475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ru-RU" sz="2400" smtClean="0">
              <a:solidFill>
                <a:srgbClr val="000000"/>
              </a:solidFill>
            </a:endParaRPr>
          </a:p>
        </p:txBody>
      </p:sp>
      <p:pic>
        <p:nvPicPr>
          <p:cNvPr id="8195" name="Picture 3" descr="minispi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50800"/>
            <a:ext cx="11811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6" name="Rectangle 4" descr="Canvas"/>
          <p:cNvSpPr>
            <a:spLocks noChangeArrowheads="1"/>
          </p:cNvSpPr>
          <p:nvPr/>
        </p:nvSpPr>
        <p:spPr bwMode="white">
          <a:xfrm>
            <a:off x="596900" y="4130675"/>
            <a:ext cx="1041400" cy="4572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ru-RU" sz="2400" smtClean="0">
              <a:solidFill>
                <a:srgbClr val="000000"/>
              </a:solidFill>
            </a:endParaRPr>
          </a:p>
        </p:txBody>
      </p:sp>
      <p:pic>
        <p:nvPicPr>
          <p:cNvPr id="8197" name="Picture 5" descr="minispi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99"/>
          <a:stretch>
            <a:fillRect/>
          </a:stretch>
        </p:blipFill>
        <p:spPr bwMode="ltGray">
          <a:xfrm>
            <a:off x="0" y="4222750"/>
            <a:ext cx="118110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914400" y="20574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625600" y="3886200"/>
            <a:ext cx="6400800" cy="177165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8200" name="Rectangle 8"/>
          <p:cNvSpPr>
            <a:spLocks noGrp="1" noChangeArrowheads="1"/>
          </p:cNvSpPr>
          <p:nvPr>
            <p:ph type="dt" sz="quarter" idx="2"/>
          </p:nvPr>
        </p:nvSpPr>
        <p:spPr>
          <a:xfrm>
            <a:off x="1084263" y="60960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>
                <a:solidFill>
                  <a:srgbClr val="000000"/>
                </a:solidFill>
              </a:rPr>
              <a:t>Беллер Надежда Константиновна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8201" name="Rectangle 9"/>
          <p:cNvSpPr>
            <a:spLocks noGrp="1" noChangeArrowheads="1"/>
          </p:cNvSpPr>
          <p:nvPr>
            <p:ph type="ftr" sz="quarter" idx="3"/>
          </p:nvPr>
        </p:nvSpPr>
        <p:spPr>
          <a:xfrm>
            <a:off x="3522663" y="60960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ru-RU">
                <a:solidFill>
                  <a:srgbClr val="000000"/>
                </a:solidFill>
              </a:rPr>
              <a:t>Электронное пособие </a:t>
            </a:r>
          </a:p>
        </p:txBody>
      </p:sp>
      <p:sp>
        <p:nvSpPr>
          <p:cNvPr id="8202" name="Rectangle 1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951663" y="60960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D42DEE5-B1A2-4D72-83CB-C0C213728CD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1892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>
                <a:solidFill>
                  <a:srgbClr val="000000"/>
                </a:solidFill>
              </a:rPr>
              <a:t>Беллер Надежда Константиновна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>
                <a:solidFill>
                  <a:srgbClr val="000000"/>
                </a:solidFill>
              </a:rPr>
              <a:t>Электронное пособие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FD86A7-C107-4DB6-B4B5-B2AC8003AC9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990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81000"/>
            <a:ext cx="55626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>
                <a:solidFill>
                  <a:srgbClr val="000000"/>
                </a:solidFill>
              </a:rPr>
              <a:t>Беллер Надежда Константиновна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>
                <a:solidFill>
                  <a:srgbClr val="000000"/>
                </a:solidFill>
              </a:rPr>
              <a:t>Электронное пособие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F03C45-01BF-489F-9155-3B506E14C34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288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>
                <a:solidFill>
                  <a:srgbClr val="000000"/>
                </a:solidFill>
              </a:rPr>
              <a:t>Беллер Надежда Константиновна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>
                <a:solidFill>
                  <a:srgbClr val="000000"/>
                </a:solidFill>
              </a:rPr>
              <a:t>Электронное пособие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74A208-E027-42FB-9E48-E8A4E0829FE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92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>
                <a:solidFill>
                  <a:srgbClr val="000000"/>
                </a:solidFill>
              </a:rPr>
              <a:t>Беллер Надежда Константиновна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>
                <a:solidFill>
                  <a:srgbClr val="000000"/>
                </a:solidFill>
              </a:rPr>
              <a:t>Электронное пособие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303834-2D1C-4AFA-B390-7FB72F6DF7A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481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17526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0" y="17526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>
                <a:solidFill>
                  <a:srgbClr val="000000"/>
                </a:solidFill>
              </a:rPr>
              <a:t>Беллер Надежда Константиновна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>
                <a:solidFill>
                  <a:srgbClr val="000000"/>
                </a:solidFill>
              </a:rPr>
              <a:t>Электронное пособие 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82C7D7-F8B3-403A-BDBB-EC7D5DF9707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384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>
                <a:solidFill>
                  <a:srgbClr val="000000"/>
                </a:solidFill>
              </a:rPr>
              <a:t>Беллер Надежда Константиновна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>
                <a:solidFill>
                  <a:srgbClr val="000000"/>
                </a:solidFill>
              </a:rPr>
              <a:t>Электронное пособие 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5A5AA7-FB65-40ED-8A5F-BAEB2838D34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12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>
                <a:solidFill>
                  <a:srgbClr val="000000"/>
                </a:solidFill>
              </a:rPr>
              <a:t>Беллер Надежда Константиновна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>
                <a:solidFill>
                  <a:srgbClr val="000000"/>
                </a:solidFill>
              </a:rPr>
              <a:t>Электронное пособие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FC2274-94D9-46E3-BD9B-8E28F1A4939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627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>
                <a:solidFill>
                  <a:srgbClr val="000000"/>
                </a:solidFill>
              </a:rPr>
              <a:t>Беллер Надежда Константиновна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>
                <a:solidFill>
                  <a:srgbClr val="000000"/>
                </a:solidFill>
              </a:rPr>
              <a:t>Электронное пособие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2FC8FF-EE7E-456C-968C-A2C3A72FAAA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585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>
                <a:solidFill>
                  <a:srgbClr val="000000"/>
                </a:solidFill>
              </a:rPr>
              <a:t>Беллер Надежда Константиновна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>
                <a:solidFill>
                  <a:srgbClr val="000000"/>
                </a:solidFill>
              </a:rPr>
              <a:t>Электронное пособие 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792CF8-17B8-4E6C-9429-1E6A746127C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49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>
                <a:solidFill>
                  <a:srgbClr val="000000"/>
                </a:solidFill>
              </a:rPr>
              <a:t>Беллер Надежда Константиновна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>
                <a:solidFill>
                  <a:srgbClr val="000000"/>
                </a:solidFill>
              </a:rPr>
              <a:t>Электронное пособие 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2558C1-F988-4138-9817-36296FA9E2E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797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solidFill>
          <a:srgbClr val="906D58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ltGray">
          <a:xfrm>
            <a:off x="609600" y="228600"/>
            <a:ext cx="8239125" cy="6391275"/>
          </a:xfrm>
          <a:prstGeom prst="rect">
            <a:avLst/>
          </a:prstGeom>
          <a:solidFill>
            <a:srgbClr val="EDE7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ru-RU" sz="2400" smtClean="0">
              <a:solidFill>
                <a:srgbClr val="000000"/>
              </a:solidFill>
            </a:endParaRPr>
          </a:p>
        </p:txBody>
      </p:sp>
      <p:sp>
        <p:nvSpPr>
          <p:cNvPr id="7171" name="Line 3"/>
          <p:cNvSpPr>
            <a:spLocks noChangeShapeType="1"/>
          </p:cNvSpPr>
          <p:nvPr/>
        </p:nvSpPr>
        <p:spPr bwMode="ltGray">
          <a:xfrm>
            <a:off x="1016000" y="1600200"/>
            <a:ext cx="7670800" cy="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smtClean="0">
              <a:solidFill>
                <a:srgbClr val="000000"/>
              </a:solidFill>
            </a:endParaRPr>
          </a:p>
        </p:txBody>
      </p:sp>
      <p:pic>
        <p:nvPicPr>
          <p:cNvPr id="7172" name="Picture 4" descr="minispi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33"/>
          <a:stretch>
            <a:fillRect/>
          </a:stretch>
        </p:blipFill>
        <p:spPr bwMode="ltGray">
          <a:xfrm>
            <a:off x="0" y="50800"/>
            <a:ext cx="1181100" cy="405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minispi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99"/>
          <a:stretch>
            <a:fillRect/>
          </a:stretch>
        </p:blipFill>
        <p:spPr bwMode="ltGray">
          <a:xfrm>
            <a:off x="0" y="4222750"/>
            <a:ext cx="118110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81000"/>
            <a:ext cx="7620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752600"/>
            <a:ext cx="7620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14413" y="6107113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srgbClr val="000000"/>
                </a:solidFill>
              </a:rPr>
              <a:t>Беллер Надежда Константиновна</a:t>
            </a: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52813" y="6107113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srgbClr val="000000"/>
                </a:solidFill>
              </a:rPr>
              <a:t>Электронное пособие </a:t>
            </a:r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81813" y="6107113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2FC1E94-86A8-481C-975E-DA7927FD1841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610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hf sldNum="0" hdr="0" ft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hyperlink" Target="&#1054;&#1088;&#1075;&#1072;&#1085;&#1080;&#1079;&#1072;&#1094;&#1080;&#1103;%20&#1088;&#1072;&#1073;&#1086;&#1090;&#1099;%20&#1089;%20&#1076;&#1077;&#1090;&#1100;&#1084;&#1080;%20&#1089;%20&#1054;&#1042;&#1047;%20&#1074;%20&#1086;&#1073;&#1097;&#1077;&#1086;&#1073;&#1088;%20&#1096;&#1082;&#1086;&#1083;&#1077;.pptx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381000"/>
            <a:ext cx="7721600" cy="1011237"/>
          </a:xfrm>
        </p:spPr>
        <p:txBody>
          <a:bodyPr/>
          <a:lstStyle/>
          <a:p>
            <a:pPr algn="l"/>
            <a:r>
              <a:rPr lang="ru-RU" sz="3200" dirty="0" smtClean="0"/>
              <a:t>МКОУ Причулымская СОШ</a:t>
            </a:r>
            <a:endParaRPr lang="ru-RU" sz="3200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115616" y="1392237"/>
            <a:ext cx="6910784" cy="4265613"/>
          </a:xfrm>
        </p:spPr>
        <p:txBody>
          <a:bodyPr/>
          <a:lstStyle/>
          <a:p>
            <a:endParaRPr lang="ru-RU" sz="1800" dirty="0"/>
          </a:p>
        </p:txBody>
      </p:sp>
      <p:pic>
        <p:nvPicPr>
          <p:cNvPr id="2054" name="Picture 6" descr="an00790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81000"/>
            <a:ext cx="1939925" cy="20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>
            <a:hlinkClick r:id="rId4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24" y="1716088"/>
            <a:ext cx="7458101" cy="3945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632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95300" y="374594"/>
            <a:ext cx="7750125" cy="6150750"/>
          </a:xfrm>
        </p:spPr>
        <p:txBody>
          <a:bodyPr/>
          <a:lstStyle/>
          <a:p>
            <a:pPr algn="l"/>
            <a:r>
              <a:rPr lang="ru-RU" sz="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направления </a:t>
            </a:r>
          </a:p>
          <a:p>
            <a:pPr algn="l"/>
            <a:r>
              <a:rPr lang="ru-RU" sz="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коррекционной работы</a:t>
            </a:r>
          </a:p>
          <a:p>
            <a:pPr algn="l"/>
            <a:r>
              <a:rPr lang="ru-RU" sz="3500" dirty="0" smtClean="0"/>
              <a:t>4. Развитие различных видов мышления: </a:t>
            </a:r>
          </a:p>
          <a:p>
            <a:pPr algn="l"/>
            <a:r>
              <a:rPr lang="ru-RU" sz="3500" dirty="0" smtClean="0"/>
              <a:t>- развитие наглядно-образного мышления; </a:t>
            </a:r>
          </a:p>
          <a:p>
            <a:pPr algn="l"/>
            <a:r>
              <a:rPr lang="ru-RU" sz="3500" dirty="0" smtClean="0"/>
              <a:t>- развитие словесно-логического мышления (умение видеть и устанавливать логические связи между предметами, явлениями и событиями) </a:t>
            </a:r>
          </a:p>
          <a:p>
            <a:pPr algn="l"/>
            <a:endParaRPr lang="ru-RU" sz="4000" dirty="0"/>
          </a:p>
        </p:txBody>
      </p:sp>
      <p:pic>
        <p:nvPicPr>
          <p:cNvPr id="2054" name="Picture 6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74594"/>
            <a:ext cx="1939925" cy="20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380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95300" y="374594"/>
            <a:ext cx="7750125" cy="5574686"/>
          </a:xfrm>
        </p:spPr>
        <p:txBody>
          <a:bodyPr/>
          <a:lstStyle/>
          <a:p>
            <a:pPr algn="l"/>
            <a:r>
              <a:rPr lang="ru-RU" sz="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направления </a:t>
            </a:r>
          </a:p>
          <a:p>
            <a:pPr algn="l"/>
            <a:r>
              <a:rPr lang="ru-RU" sz="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коррекционной работы</a:t>
            </a:r>
          </a:p>
          <a:p>
            <a:pPr algn="l"/>
            <a:endParaRPr lang="ru-RU" sz="3800" dirty="0" smtClean="0"/>
          </a:p>
          <a:p>
            <a:pPr algn="l"/>
            <a:r>
              <a:rPr lang="ru-RU" sz="4000" dirty="0" smtClean="0"/>
              <a:t>5. Коррекция нарушений в развитии эмоционально-личностной сферы (релаксационные упражнения для мимики лица, драматизация, чтение по ролям и т.д.)</a:t>
            </a:r>
            <a:endParaRPr lang="ru-RU" sz="4000" dirty="0"/>
          </a:p>
        </p:txBody>
      </p:sp>
      <p:pic>
        <p:nvPicPr>
          <p:cNvPr id="2054" name="Picture 6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74594"/>
            <a:ext cx="1939925" cy="20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8756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95300" y="374594"/>
            <a:ext cx="7750125" cy="5574686"/>
          </a:xfrm>
        </p:spPr>
        <p:txBody>
          <a:bodyPr/>
          <a:lstStyle/>
          <a:p>
            <a:pPr algn="l"/>
            <a:r>
              <a:rPr lang="ru-RU" sz="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направления </a:t>
            </a:r>
          </a:p>
          <a:p>
            <a:pPr algn="l"/>
            <a:r>
              <a:rPr lang="ru-RU" sz="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коррекционной работы</a:t>
            </a:r>
          </a:p>
          <a:p>
            <a:pPr algn="l"/>
            <a:endParaRPr lang="ru-RU" sz="3800" dirty="0" smtClean="0"/>
          </a:p>
          <a:p>
            <a:pPr algn="l"/>
            <a:r>
              <a:rPr lang="ru-RU" sz="3800" dirty="0" smtClean="0"/>
              <a:t>6. Развитие речи, овладение техникой речи</a:t>
            </a:r>
          </a:p>
          <a:p>
            <a:pPr algn="l"/>
            <a:endParaRPr lang="ru-RU" sz="4000" dirty="0"/>
          </a:p>
        </p:txBody>
      </p:sp>
      <p:pic>
        <p:nvPicPr>
          <p:cNvPr id="2054" name="Picture 6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74594"/>
            <a:ext cx="1939925" cy="20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337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95300" y="1052736"/>
            <a:ext cx="7750125" cy="4896544"/>
          </a:xfrm>
        </p:spPr>
        <p:txBody>
          <a:bodyPr/>
          <a:lstStyle/>
          <a:p>
            <a:pPr algn="l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направления </a:t>
            </a:r>
          </a:p>
          <a:p>
            <a:pPr algn="l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коррекционной работы</a:t>
            </a:r>
          </a:p>
          <a:p>
            <a:pPr algn="l"/>
            <a:endParaRPr lang="ru-RU" sz="4000" dirty="0" smtClean="0"/>
          </a:p>
          <a:p>
            <a:pPr algn="l"/>
            <a:r>
              <a:rPr lang="ru-RU" sz="4000" dirty="0" smtClean="0"/>
              <a:t>7. Расширение представлений об окружающем мире и обогащение словаря</a:t>
            </a:r>
            <a:endParaRPr lang="ru-RU" sz="4000" dirty="0"/>
          </a:p>
        </p:txBody>
      </p:sp>
      <p:pic>
        <p:nvPicPr>
          <p:cNvPr id="2054" name="Picture 6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74594"/>
            <a:ext cx="1939925" cy="20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26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95300" y="1052736"/>
            <a:ext cx="7750125" cy="4896544"/>
          </a:xfrm>
        </p:spPr>
        <p:txBody>
          <a:bodyPr/>
          <a:lstStyle/>
          <a:p>
            <a:pPr algn="l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направления </a:t>
            </a:r>
          </a:p>
          <a:p>
            <a:pPr algn="l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коррекционной работы</a:t>
            </a:r>
          </a:p>
          <a:p>
            <a:pPr algn="l"/>
            <a:endParaRPr lang="ru-RU" sz="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ru-RU" sz="4000" dirty="0" smtClean="0"/>
              <a:t>8. Коррекция индивидуальных пробелов в знаниях</a:t>
            </a:r>
            <a:endParaRPr lang="ru-RU" sz="4000" dirty="0"/>
          </a:p>
        </p:txBody>
      </p:sp>
      <p:pic>
        <p:nvPicPr>
          <p:cNvPr id="2054" name="Picture 6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74594"/>
            <a:ext cx="1939925" cy="20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388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95300" y="374594"/>
            <a:ext cx="7750125" cy="6294766"/>
          </a:xfrm>
        </p:spPr>
        <p:txBody>
          <a:bodyPr/>
          <a:lstStyle/>
          <a:p>
            <a:pPr algn="l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направления </a:t>
            </a:r>
          </a:p>
          <a:p>
            <a:pPr algn="l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коррекционной работы:</a:t>
            </a:r>
          </a:p>
          <a:p>
            <a:pPr marL="457200" indent="-457200" algn="l">
              <a:buAutoNum type="arabicPeriod"/>
            </a:pPr>
            <a:r>
              <a:rPr lang="ru-RU" sz="2400" dirty="0" smtClean="0"/>
              <a:t>Совершенствование </a:t>
            </a:r>
            <a:r>
              <a:rPr lang="ru-RU" sz="2400" dirty="0" smtClean="0"/>
              <a:t>движений и </a:t>
            </a:r>
            <a:r>
              <a:rPr lang="ru-RU" sz="2400" dirty="0" err="1" smtClean="0"/>
              <a:t>сенсо</a:t>
            </a:r>
            <a:r>
              <a:rPr lang="ru-RU" sz="2400" dirty="0" smtClean="0"/>
              <a:t>-</a:t>
            </a:r>
          </a:p>
          <a:p>
            <a:pPr algn="l"/>
            <a:r>
              <a:rPr lang="ru-RU" sz="2400" dirty="0" smtClean="0"/>
              <a:t>моторного </a:t>
            </a:r>
            <a:r>
              <a:rPr lang="ru-RU" sz="2400" dirty="0" smtClean="0"/>
              <a:t>развития</a:t>
            </a:r>
          </a:p>
          <a:p>
            <a:pPr algn="l"/>
            <a:r>
              <a:rPr lang="ru-RU" sz="2400" dirty="0" smtClean="0"/>
              <a:t>2. Коррекция отдельных сторон  психической деятельности</a:t>
            </a:r>
          </a:p>
          <a:p>
            <a:pPr algn="l"/>
            <a:r>
              <a:rPr lang="ru-RU" sz="2400" dirty="0" smtClean="0"/>
              <a:t>3. Развитие основных мыслительных операций</a:t>
            </a:r>
          </a:p>
          <a:p>
            <a:pPr algn="l"/>
            <a:r>
              <a:rPr lang="ru-RU" sz="2400" dirty="0" smtClean="0"/>
              <a:t>4 Развитие различных видов мышления</a:t>
            </a:r>
          </a:p>
          <a:p>
            <a:pPr algn="l"/>
            <a:r>
              <a:rPr lang="ru-RU" sz="2400" dirty="0" smtClean="0"/>
              <a:t>5. Коррекция нарушений в развитии эмоционально-личностной сферы</a:t>
            </a:r>
          </a:p>
          <a:p>
            <a:pPr algn="l"/>
            <a:r>
              <a:rPr lang="ru-RU" sz="2400" dirty="0" smtClean="0"/>
              <a:t>6. Развитие речи, овладение техникой речи</a:t>
            </a:r>
          </a:p>
          <a:p>
            <a:pPr algn="l"/>
            <a:r>
              <a:rPr lang="ru-RU" sz="2400" dirty="0" smtClean="0"/>
              <a:t>7. Расширение представлений об окружающем мире и обогащение словаря. </a:t>
            </a:r>
          </a:p>
          <a:p>
            <a:pPr algn="l"/>
            <a:r>
              <a:rPr lang="ru-RU" sz="2400" dirty="0" smtClean="0"/>
              <a:t>8. Коррекция индивидуальных пробелов в знаниях</a:t>
            </a:r>
            <a:endParaRPr lang="ru-RU" sz="2400" dirty="0"/>
          </a:p>
        </p:txBody>
      </p:sp>
      <p:pic>
        <p:nvPicPr>
          <p:cNvPr id="2054" name="Picture 6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2400"/>
            <a:ext cx="1939925" cy="20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015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95300" y="374594"/>
            <a:ext cx="7897180" cy="6222758"/>
          </a:xfrm>
        </p:spPr>
        <p:txBody>
          <a:bodyPr/>
          <a:lstStyle/>
          <a:p>
            <a:pPr algn="l"/>
            <a:r>
              <a:rPr lang="ru-RU" sz="4000" b="1" dirty="0" smtClean="0"/>
              <a:t>Пример постановки коррекционно-</a:t>
            </a:r>
          </a:p>
          <a:p>
            <a:pPr algn="l"/>
            <a:r>
              <a:rPr lang="ru-RU" sz="4000" b="1" dirty="0" smtClean="0"/>
              <a:t>развивающей цели: </a:t>
            </a:r>
          </a:p>
          <a:p>
            <a:pPr algn="l"/>
            <a:r>
              <a:rPr lang="ru-RU" sz="4000" dirty="0" smtClean="0"/>
              <a:t>1) развивать слуховое восприятие учащихся на основе упражнений в узнавании и соотнесении;</a:t>
            </a:r>
          </a:p>
          <a:p>
            <a:pPr algn="l"/>
            <a:r>
              <a:rPr lang="ru-RU" sz="4000" dirty="0" smtClean="0"/>
              <a:t> 2) корректировать зрительное восприятие на основе упражнений на внимание.</a:t>
            </a:r>
            <a:endParaRPr lang="ru-RU" sz="4000" dirty="0"/>
          </a:p>
        </p:txBody>
      </p:sp>
      <p:pic>
        <p:nvPicPr>
          <p:cNvPr id="2054" name="Picture 6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74594"/>
            <a:ext cx="1939925" cy="20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446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381000"/>
            <a:ext cx="7721600" cy="1011237"/>
          </a:xfrm>
        </p:spPr>
        <p:txBody>
          <a:bodyPr/>
          <a:lstStyle/>
          <a:p>
            <a:pPr algn="l"/>
            <a:r>
              <a:rPr lang="ru-RU" sz="32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</a:t>
            </a:r>
            <a:r>
              <a:rPr lang="ru-RU" sz="3200" b="1" i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поурочном планировании </a:t>
            </a:r>
            <a:br>
              <a:rPr lang="ru-RU" sz="3200" b="1" i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200" b="1" i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     педагога</a:t>
            </a:r>
            <a:endParaRPr lang="ru-RU" sz="3200" b="1" i="1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899592" y="1628800"/>
            <a:ext cx="8784976" cy="4824536"/>
          </a:xfrm>
        </p:spPr>
        <p:txBody>
          <a:bodyPr/>
          <a:lstStyle/>
          <a:p>
            <a:pPr algn="l"/>
            <a:r>
              <a:rPr lang="ru-RU" sz="3600" dirty="0" smtClean="0"/>
              <a:t>важно отдельно отразить                          план  деятельности  на  уроке  (занятии)    для каждого интегрированного ребенка. Рекомендуется составление общего      плана  для  класса  с включением в него блоков-заданий  для  детей  с ЗПР, находящихся  в  классе  с  детьми  «нормы».</a:t>
            </a:r>
            <a:endParaRPr lang="ru-RU" sz="3600" dirty="0"/>
          </a:p>
        </p:txBody>
      </p:sp>
      <p:pic>
        <p:nvPicPr>
          <p:cNvPr id="2054" name="Picture 6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81000"/>
            <a:ext cx="1939925" cy="20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536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381000"/>
            <a:ext cx="8229600" cy="5856312"/>
          </a:xfrm>
        </p:spPr>
        <p:txBody>
          <a:bodyPr/>
          <a:lstStyle/>
          <a:p>
            <a:pPr algn="l"/>
            <a:r>
              <a:rPr lang="ru-RU" sz="3800" dirty="0">
                <a:solidFill>
                  <a:srgbClr val="002060"/>
                </a:solidFill>
              </a:rPr>
              <a:t>С</a:t>
            </a:r>
            <a:r>
              <a:rPr lang="ru-RU" sz="3800" dirty="0" smtClean="0">
                <a:solidFill>
                  <a:srgbClr val="002060"/>
                </a:solidFill>
              </a:rPr>
              <a:t>оздание благоприятного психологического климата                   в процессе обучения,            отношения взаимного доверия  и уважения между педагогом и учащимися, атмосфера  предотвращения психотравмирующих ситуаций в классе, группе </a:t>
            </a:r>
            <a:r>
              <a:rPr lang="ru-RU" sz="3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 </a:t>
            </a:r>
            <a:r>
              <a:rPr lang="ru-RU" sz="38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слагаемые психогигиенического воздействия на ученика</a:t>
            </a:r>
            <a:endParaRPr lang="ru-RU" sz="3800" i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054" name="Picture 6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81000"/>
            <a:ext cx="1939925" cy="20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25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381000"/>
            <a:ext cx="7978080" cy="5496272"/>
          </a:xfrm>
        </p:spPr>
        <p:txBody>
          <a:bodyPr/>
          <a:lstStyle/>
          <a:p>
            <a:pPr algn="l"/>
            <a:r>
              <a:rPr lang="ru-R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Грамотная  организация интегрированного  обучения  детей  с  задержкой психического развития в среде нормально развивающихся сверстников – непростая задача для общеобразовательного </a:t>
            </a:r>
            <a:r>
              <a:rPr lang="en-US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учреждения</a:t>
            </a:r>
            <a:endParaRPr lang="ru-RU" sz="4000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054" name="Picture 6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437112"/>
            <a:ext cx="1939925" cy="20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734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0"/>
            <a:ext cx="7721600" cy="2403475"/>
          </a:xfrm>
        </p:spPr>
        <p:txBody>
          <a:bodyPr/>
          <a:lstStyle/>
          <a:p>
            <a:pPr algn="l"/>
            <a:r>
              <a:rPr lang="ru-RU" sz="32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деятельность учителя, </a:t>
            </a:r>
            <a:br>
              <a:rPr lang="ru-RU" sz="32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2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работающего в условиях интегрированного обучения </a:t>
            </a:r>
            <a:br>
              <a:rPr lang="ru-RU" sz="32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2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детей с ЗПР, входит:</a:t>
            </a:r>
            <a:endParaRPr lang="ru-RU" sz="3200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115616" y="2132856"/>
            <a:ext cx="7848873" cy="4536504"/>
          </a:xfrm>
        </p:spPr>
        <p:txBody>
          <a:bodyPr/>
          <a:lstStyle/>
          <a:p>
            <a:pPr algn="l"/>
            <a:r>
              <a:rPr lang="ru-RU" sz="2400" dirty="0" smtClean="0"/>
              <a:t>1) диагностика уровня развития ребенка </a:t>
            </a:r>
          </a:p>
          <a:p>
            <a:pPr algn="l"/>
            <a:r>
              <a:rPr lang="ru-RU" sz="2400" dirty="0" smtClean="0"/>
              <a:t>2) составление на основе диагностических данных индивидуального образовательного маршрута ребенка</a:t>
            </a:r>
          </a:p>
          <a:p>
            <a:pPr algn="l"/>
            <a:r>
              <a:rPr lang="ru-RU" sz="2400" dirty="0" smtClean="0"/>
              <a:t>3) отслеживание динамики развития ребенка</a:t>
            </a:r>
          </a:p>
          <a:p>
            <a:pPr algn="l"/>
            <a:r>
              <a:rPr lang="ru-RU" sz="2400" dirty="0" smtClean="0"/>
              <a:t>4) взаимодействие со специалистами и родителями</a:t>
            </a:r>
          </a:p>
          <a:p>
            <a:pPr algn="l"/>
            <a:r>
              <a:rPr lang="ru-RU" sz="2400" dirty="0" smtClean="0"/>
              <a:t>5) охрана и укрепление соматического и психоневрологического здоровья ребенка</a:t>
            </a:r>
          </a:p>
          <a:p>
            <a:pPr algn="l"/>
            <a:r>
              <a:rPr lang="ru-RU" sz="2400" dirty="0" smtClean="0"/>
              <a:t>6) реализация коррекционной направленности учебно-воспитательного процесса через проведение уроков, индивидуальных и групповых коррекционных занятий, классных часов, праздников, экскурсий и т.п.</a:t>
            </a:r>
            <a:endParaRPr lang="ru-RU" sz="2400" dirty="0"/>
          </a:p>
        </p:txBody>
      </p:sp>
      <p:pic>
        <p:nvPicPr>
          <p:cNvPr id="2054" name="Picture 6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74594"/>
            <a:ext cx="1939925" cy="20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996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620688"/>
            <a:ext cx="8229600" cy="4392488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НАПРАВЛЕНИЯ </a:t>
            </a:r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реализации системы  КРО               </a:t>
            </a:r>
            <a:b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в  дифференцированных          условиях  общеобразовательных учреждений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054" name="Picture 6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581128"/>
            <a:ext cx="1939925" cy="20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2004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99591" y="188640"/>
            <a:ext cx="8060605" cy="5256584"/>
          </a:xfrm>
        </p:spPr>
        <p:txBody>
          <a:bodyPr/>
          <a:lstStyle/>
          <a:p>
            <a:pPr algn="l"/>
            <a:r>
              <a:rPr lang="ru-RU" sz="2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8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1. Обеспечение взаимодействия    </a:t>
            </a:r>
            <a:r>
              <a:rPr lang="en-US" sz="3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3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дошкольных  и  школьных                                образовательных учреждений и</a:t>
            </a:r>
            <a:r>
              <a:rPr lang="en-US" sz="3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3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специального  типов  и параллельных  консультативно-диагностических  служб  на  основе комплексного  подхода  к  решению  задач предупреждения  и  преодоления  трудностей в  обучении  у  детей  дошкольного  и школьного  возраста</a:t>
            </a:r>
            <a:br>
              <a:rPr lang="ru-RU" sz="3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2. Построение  модели  общего  и индивидуализированного  коррекционно-развивающего  педагогического  процесса для  детей  с  трудностями  в  обучении </a:t>
            </a:r>
            <a:endParaRPr lang="ru-RU" sz="3000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054" name="Picture 6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1" y="260648"/>
            <a:ext cx="1939925" cy="20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322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381000"/>
            <a:ext cx="8229600" cy="6144344"/>
          </a:xfrm>
        </p:spPr>
        <p:txBody>
          <a:bodyPr/>
          <a:lstStyle/>
          <a:p>
            <a:pPr algn="l"/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3. Обеспечение непрерывности</a:t>
            </a:r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реабилитационного процесса в среднем </a:t>
            </a:r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звене (на 2-й ступени обучения) </a:t>
            </a:r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 основе разработки </a:t>
            </a:r>
            <a:r>
              <a:rPr lang="ru-RU" sz="28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разноуровневого</a:t>
            </a: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содержания обучения детей с </a:t>
            </a:r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трудностями в обучении</a:t>
            </a:r>
            <a:b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4. Внедрение модели социальной профилактики в условиях школы</a:t>
            </a:r>
            <a:b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5. Интеграция детей в общество путем усиления трудовой и профессионально-трудовой подготовки</a:t>
            </a:r>
            <a:b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6. Подготовка (вузовская) специалистов (психологов, дефектологов, логопедов, социальных педагогов) для коррекционно-развивающей работы с детьми </a:t>
            </a:r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054" name="Picture 6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20688"/>
            <a:ext cx="1939925" cy="20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305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692696"/>
            <a:ext cx="8229600" cy="5544616"/>
          </a:xfrm>
        </p:spPr>
        <p:txBody>
          <a:bodyPr/>
          <a:lstStyle/>
          <a:p>
            <a:pPr lvl="0" algn="l">
              <a:spcBef>
                <a:spcPct val="20000"/>
              </a:spcBef>
            </a:pPr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Показатели качества подготовки </a:t>
            </a: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выпускника </a:t>
            </a:r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 ОВЗ (7-8 вида</a:t>
            </a: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3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3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 </a:t>
            </a:r>
            <a:r>
              <a:rPr lang="ru-RU" sz="300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социально  адаптированный  </a:t>
            </a:r>
            <a:r>
              <a:rPr lang="ru-RU" sz="30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к </a:t>
            </a:r>
            <a:r>
              <a:rPr lang="ru-RU" sz="300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 жизни  в </a:t>
            </a:r>
            <a:r>
              <a:rPr lang="ru-RU" sz="30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обществе;</a:t>
            </a:r>
            <a:br>
              <a:rPr lang="ru-RU" sz="30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</a:br>
            <a:r>
              <a:rPr lang="ru-RU" sz="300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* успешно  реализующий  </a:t>
            </a:r>
            <a:r>
              <a:rPr lang="ru-RU" sz="30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себя </a:t>
            </a:r>
            <a:r>
              <a:rPr lang="ru-RU" sz="300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 в  </a:t>
            </a:r>
            <a:r>
              <a:rPr lang="ru-RU" sz="30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различных сферах </a:t>
            </a:r>
            <a:r>
              <a:rPr lang="ru-RU" sz="300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 жизнедеятельности</a:t>
            </a:r>
            <a:r>
              <a:rPr lang="ru-RU" sz="30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;</a:t>
            </a:r>
            <a:br>
              <a:rPr lang="ru-RU" sz="30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</a:br>
            <a:r>
              <a:rPr lang="ru-RU" sz="300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* умеющий мобильно </a:t>
            </a:r>
            <a:r>
              <a:rPr lang="ru-RU" sz="30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перестраиваться </a:t>
            </a:r>
            <a:r>
              <a:rPr lang="ru-RU" sz="300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 под </a:t>
            </a:r>
            <a:r>
              <a:rPr lang="ru-RU" sz="30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влиянием изменяющихся условий;</a:t>
            </a:r>
            <a:br>
              <a:rPr lang="ru-RU" sz="30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</a:br>
            <a:r>
              <a:rPr lang="ru-RU" sz="300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* обладающий  </a:t>
            </a:r>
            <a:r>
              <a:rPr lang="ru-RU" sz="30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максимальной самостоятельностью</a:t>
            </a:r>
            <a:br>
              <a:rPr lang="ru-RU" sz="30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</a:br>
            <a:r>
              <a:rPr lang="ru-RU" sz="28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/>
            </a:r>
            <a:br>
              <a:rPr lang="ru-RU" sz="28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</a:br>
            <a:endParaRPr lang="ru-RU" sz="3800" b="1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054" name="Picture 6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521371"/>
            <a:ext cx="1939925" cy="20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4998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764703"/>
            <a:ext cx="8229600" cy="5838899"/>
          </a:xfrm>
        </p:spPr>
        <p:txBody>
          <a:bodyPr/>
          <a:lstStyle/>
          <a:p>
            <a:pPr lvl="0" algn="l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Модель 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выпускника с ОВЗ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школы 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(7-8 вида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  <a:r>
              <a:rPr lang="en-US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</a:t>
            </a:r>
            <a:r>
              <a:rPr lang="ru-RU" sz="2800" b="1" dirty="0"/>
              <a:t>с</a:t>
            </a:r>
            <a:r>
              <a:rPr lang="ru-RU" sz="2800" b="1" dirty="0" smtClean="0"/>
              <a:t>формирована  общественная  культура </a:t>
            </a:r>
            <a:r>
              <a:rPr lang="ru-RU" sz="2800" b="1" dirty="0"/>
              <a:t>личности;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en-US" sz="2800" dirty="0" smtClean="0"/>
              <a:t>*</a:t>
            </a:r>
            <a:r>
              <a:rPr lang="ru-RU" sz="2800" dirty="0" smtClean="0"/>
              <a:t>р</a:t>
            </a:r>
            <a:r>
              <a:rPr lang="ru-RU" sz="2800" b="1" dirty="0" smtClean="0"/>
              <a:t>азвиты  социально-значимые  качества</a:t>
            </a:r>
            <a:r>
              <a:rPr lang="ru-RU" sz="2800" b="1" dirty="0"/>
              <a:t>;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*в</a:t>
            </a:r>
            <a:r>
              <a:rPr lang="ru-RU" sz="2800" b="1" dirty="0" smtClean="0"/>
              <a:t>оспитаны  компенсаторные  умения  и  навыки</a:t>
            </a:r>
            <a:r>
              <a:rPr lang="ru-RU" sz="2800" b="1" dirty="0"/>
              <a:t>, </a:t>
            </a:r>
            <a:r>
              <a:rPr lang="ru-RU" sz="2800" b="1" dirty="0" smtClean="0"/>
              <a:t>обеспечивающие  </a:t>
            </a:r>
            <a:r>
              <a:rPr lang="ru-RU" sz="2800" b="1" dirty="0"/>
              <a:t>социальную </a:t>
            </a:r>
            <a:r>
              <a:rPr lang="ru-RU" sz="2800" b="1" dirty="0" smtClean="0"/>
              <a:t> адаптацию  в </a:t>
            </a:r>
            <a:r>
              <a:rPr lang="ru-RU" sz="2800" b="1" dirty="0"/>
              <a:t>обществе;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 smtClean="0"/>
              <a:t>*уважающий  права  и  свободу  </a:t>
            </a:r>
            <a:r>
              <a:rPr lang="ru-RU" sz="2800" b="1" dirty="0"/>
              <a:t>граждан;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 smtClean="0"/>
              <a:t>*ответственно  относящийся  к  себе                        и  своему  </a:t>
            </a:r>
            <a:r>
              <a:rPr lang="ru-RU" sz="2800" b="1" dirty="0"/>
              <a:t>здоровью;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 smtClean="0"/>
              <a:t>*способный  </a:t>
            </a:r>
            <a:r>
              <a:rPr lang="ru-RU" sz="2800" b="1" dirty="0"/>
              <a:t>получить </a:t>
            </a:r>
            <a:r>
              <a:rPr lang="ru-RU" sz="2800" b="1" dirty="0" smtClean="0"/>
              <a:t> дальнейшее профессиональное   </a:t>
            </a:r>
            <a:r>
              <a:rPr lang="ru-RU" sz="2800" b="1" dirty="0"/>
              <a:t>образование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 </a:t>
            </a:r>
            <a:br>
              <a:rPr lang="ru-RU" sz="2800" dirty="0"/>
            </a:br>
            <a:endParaRPr lang="ru-RU" sz="2800" b="1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054" name="Picture 6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1" y="4581128"/>
            <a:ext cx="1939925" cy="20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678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764703"/>
            <a:ext cx="8229600" cy="3816425"/>
          </a:xfrm>
        </p:spPr>
        <p:txBody>
          <a:bodyPr/>
          <a:lstStyle/>
          <a:p>
            <a:pPr lvl="0"/>
            <a:r>
              <a:rPr lang="ru-RU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</a:t>
            </a:r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ДАЧИ   ВАМ!</a:t>
            </a:r>
            <a:b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СПАСИБО ЗА ВНИМАНИЕ!</a:t>
            </a:r>
            <a:endParaRPr lang="ru-RU" b="1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054" name="Picture 6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1" y="4581128"/>
            <a:ext cx="1939925" cy="20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794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95300" y="764704"/>
            <a:ext cx="7750125" cy="5184576"/>
          </a:xfrm>
        </p:spPr>
        <p:txBody>
          <a:bodyPr/>
          <a:lstStyle/>
          <a:p>
            <a:pPr algn="l"/>
            <a:r>
              <a:rPr lang="ru-RU" sz="4000" dirty="0" smtClean="0"/>
              <a:t>Каждая форма </a:t>
            </a:r>
          </a:p>
          <a:p>
            <a:pPr algn="l"/>
            <a:r>
              <a:rPr lang="ru-RU" sz="4000" dirty="0" smtClean="0"/>
              <a:t>педагогического общения</a:t>
            </a:r>
          </a:p>
          <a:p>
            <a:pPr algn="l"/>
            <a:r>
              <a:rPr lang="ru-RU" sz="4000" dirty="0" smtClean="0"/>
              <a:t> должна иметь три четко определенные цели: образовательную, </a:t>
            </a:r>
          </a:p>
          <a:p>
            <a:pPr algn="l"/>
            <a:r>
              <a:rPr lang="ru-RU" sz="4000" dirty="0" smtClean="0"/>
              <a:t>воспитательную и </a:t>
            </a:r>
          </a:p>
          <a:p>
            <a:pPr algn="l"/>
            <a:r>
              <a:rPr lang="ru-RU" sz="4000" dirty="0" smtClean="0"/>
              <a:t>коррекционно-развивающую</a:t>
            </a:r>
            <a:endParaRPr lang="ru-RU" sz="4000" dirty="0"/>
          </a:p>
        </p:txBody>
      </p:sp>
      <p:pic>
        <p:nvPicPr>
          <p:cNvPr id="2054" name="Picture 6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74594"/>
            <a:ext cx="1939925" cy="20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773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95300" y="548680"/>
            <a:ext cx="7750125" cy="5400600"/>
          </a:xfrm>
        </p:spPr>
        <p:txBody>
          <a:bodyPr/>
          <a:lstStyle/>
          <a:p>
            <a:pPr algn="l"/>
            <a:r>
              <a:rPr lang="ru-RU" sz="4000" b="1" dirty="0" smtClean="0"/>
              <a:t>Образовательная цель      </a:t>
            </a:r>
            <a:r>
              <a:rPr lang="ru-RU" sz="4000" dirty="0" smtClean="0"/>
              <a:t>должна определять                 задачи усвоения учебного программного материала, овладения детьми определенными учебными знаниями, умениями и навыками. Формулировка отражает содержание занятия.</a:t>
            </a:r>
            <a:endParaRPr lang="ru-RU" sz="4000" dirty="0"/>
          </a:p>
        </p:txBody>
      </p:sp>
      <p:pic>
        <p:nvPicPr>
          <p:cNvPr id="2054" name="Picture 6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74594"/>
            <a:ext cx="1939925" cy="20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485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95300" y="548680"/>
            <a:ext cx="7750125" cy="5832648"/>
          </a:xfrm>
        </p:spPr>
        <p:txBody>
          <a:bodyPr/>
          <a:lstStyle/>
          <a:p>
            <a:pPr algn="l"/>
            <a:r>
              <a:rPr lang="ru-RU" sz="4000" b="1" dirty="0" smtClean="0"/>
              <a:t>Воспитательная цель          </a:t>
            </a:r>
            <a:r>
              <a:rPr lang="ru-RU" sz="4000" dirty="0" smtClean="0"/>
              <a:t>должна определять                задачи формирования         высших ценностей, совершенствования моделей поведения, овладения детьми коммуникативными умениями, развития социальной активности и т.д. </a:t>
            </a:r>
            <a:endParaRPr lang="ru-RU" sz="4000" dirty="0"/>
          </a:p>
        </p:txBody>
      </p:sp>
      <p:pic>
        <p:nvPicPr>
          <p:cNvPr id="2054" name="Picture 6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74594"/>
            <a:ext cx="1939925" cy="20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279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95300" y="374594"/>
            <a:ext cx="8473244" cy="6294766"/>
          </a:xfrm>
        </p:spPr>
        <p:txBody>
          <a:bodyPr/>
          <a:lstStyle/>
          <a:p>
            <a:pPr algn="l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Коррекционно-развивающая цель </a:t>
            </a:r>
            <a:r>
              <a:rPr lang="ru-RU" sz="4000" dirty="0" smtClean="0"/>
              <a:t>должна четко ориентировать</a:t>
            </a:r>
          </a:p>
          <a:p>
            <a:pPr algn="l"/>
            <a:r>
              <a:rPr lang="ru-RU" sz="4000" dirty="0" smtClean="0"/>
              <a:t> педагога на развитие психических процессов, эмоционально-волевой сферы ребенка, на исправление и компенсацию имеющихся недостатков специальными педагогическими и психологическими                  приемами </a:t>
            </a:r>
            <a:endParaRPr lang="ru-RU" sz="4000" dirty="0"/>
          </a:p>
        </p:txBody>
      </p:sp>
      <p:pic>
        <p:nvPicPr>
          <p:cNvPr id="2054" name="Picture 6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5765" y="4444970"/>
            <a:ext cx="1939925" cy="20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667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95300" y="374594"/>
            <a:ext cx="7750125" cy="5862718"/>
          </a:xfrm>
        </p:spPr>
        <p:txBody>
          <a:bodyPr/>
          <a:lstStyle/>
          <a:p>
            <a:pPr algn="l"/>
            <a:r>
              <a:rPr lang="ru-RU" sz="4000" dirty="0"/>
              <a:t>О</a:t>
            </a:r>
            <a:r>
              <a:rPr lang="ru-RU" sz="4000" dirty="0" smtClean="0"/>
              <a:t>сновные направления </a:t>
            </a:r>
          </a:p>
          <a:p>
            <a:pPr algn="l"/>
            <a:r>
              <a:rPr lang="ru-RU" sz="4000" dirty="0" smtClean="0"/>
              <a:t>коррекционной работы</a:t>
            </a:r>
          </a:p>
          <a:p>
            <a:pPr algn="l"/>
            <a:endParaRPr lang="ru-RU" sz="4000" dirty="0" smtClean="0"/>
          </a:p>
          <a:p>
            <a:pPr algn="l"/>
            <a:r>
              <a:rPr lang="ru-RU" dirty="0" smtClean="0"/>
              <a:t>1. Совершенствование движений и сенсомоторного развития: </a:t>
            </a:r>
          </a:p>
          <a:p>
            <a:pPr algn="l"/>
            <a:r>
              <a:rPr lang="ru-RU" dirty="0" smtClean="0"/>
              <a:t>- развитие мелкой моторики кисти и пальцев рук; </a:t>
            </a:r>
          </a:p>
          <a:p>
            <a:pPr algn="l"/>
            <a:r>
              <a:rPr lang="ru-RU" dirty="0" smtClean="0"/>
              <a:t>- развитие навыков каллиграфии; </a:t>
            </a:r>
          </a:p>
          <a:p>
            <a:pPr algn="l"/>
            <a:r>
              <a:rPr lang="ru-RU" dirty="0" smtClean="0"/>
              <a:t>- развитие артикуляционной моторики </a:t>
            </a:r>
          </a:p>
          <a:p>
            <a:pPr algn="l"/>
            <a:endParaRPr lang="ru-RU" sz="4000" dirty="0"/>
          </a:p>
        </p:txBody>
      </p:sp>
      <p:pic>
        <p:nvPicPr>
          <p:cNvPr id="2054" name="Picture 6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74594"/>
            <a:ext cx="1939925" cy="20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682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95300" y="188640"/>
            <a:ext cx="8148700" cy="6336704"/>
          </a:xfrm>
        </p:spPr>
        <p:txBody>
          <a:bodyPr/>
          <a:lstStyle/>
          <a:p>
            <a:pPr algn="l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направления </a:t>
            </a:r>
          </a:p>
          <a:p>
            <a:pPr algn="l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коррекционной работы</a:t>
            </a:r>
          </a:p>
          <a:p>
            <a:pPr algn="l"/>
            <a:r>
              <a:rPr lang="ru-RU" sz="2600" dirty="0" smtClean="0"/>
              <a:t>2. Коррекция отдельных сторон              психической деятельности: </a:t>
            </a:r>
          </a:p>
          <a:p>
            <a:pPr algn="l"/>
            <a:r>
              <a:rPr lang="ru-RU" sz="2600" dirty="0" smtClean="0"/>
              <a:t>- развитие зрительного восприятия и узнавания; </a:t>
            </a:r>
          </a:p>
          <a:p>
            <a:pPr algn="l"/>
            <a:r>
              <a:rPr lang="ru-RU" sz="2600" dirty="0" smtClean="0"/>
              <a:t>- развитие зрительной памяти и внимания; </a:t>
            </a:r>
          </a:p>
          <a:p>
            <a:pPr algn="l"/>
            <a:r>
              <a:rPr lang="ru-RU" sz="2600" dirty="0" smtClean="0"/>
              <a:t>- формирование обобщенных представлений о свойствах предметов (цвет, форма, величина); </a:t>
            </a:r>
          </a:p>
          <a:p>
            <a:pPr algn="l"/>
            <a:r>
              <a:rPr lang="ru-RU" sz="2600" dirty="0" smtClean="0"/>
              <a:t>- развитие пространственных представлений ориентации; </a:t>
            </a:r>
          </a:p>
          <a:p>
            <a:pPr algn="l"/>
            <a:r>
              <a:rPr lang="ru-RU" sz="2600" dirty="0" smtClean="0"/>
              <a:t>- развитие представлений о времени; </a:t>
            </a:r>
          </a:p>
          <a:p>
            <a:pPr algn="l"/>
            <a:r>
              <a:rPr lang="ru-RU" sz="2600" dirty="0" smtClean="0"/>
              <a:t>- развитие слухового внимания и памяти; </a:t>
            </a:r>
          </a:p>
          <a:p>
            <a:pPr algn="l"/>
            <a:r>
              <a:rPr lang="ru-RU" sz="2600" dirty="0" smtClean="0"/>
              <a:t>- развитие фонетико-фонематических представлений, формирование звукового анализа</a:t>
            </a:r>
          </a:p>
          <a:p>
            <a:pPr algn="l"/>
            <a:endParaRPr lang="ru-RU" sz="2600" dirty="0"/>
          </a:p>
        </p:txBody>
      </p:sp>
      <p:pic>
        <p:nvPicPr>
          <p:cNvPr id="2054" name="Picture 6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42673"/>
            <a:ext cx="1939925" cy="20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5711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95300" y="374594"/>
            <a:ext cx="7750125" cy="6294766"/>
          </a:xfrm>
        </p:spPr>
        <p:txBody>
          <a:bodyPr/>
          <a:lstStyle/>
          <a:p>
            <a:pPr algn="l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направления </a:t>
            </a:r>
          </a:p>
          <a:p>
            <a:pPr algn="l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коррекционной работы</a:t>
            </a:r>
          </a:p>
          <a:p>
            <a:pPr algn="l"/>
            <a:r>
              <a:rPr lang="ru-RU" sz="3000" dirty="0" smtClean="0"/>
              <a:t>3. Развитие основных мыслительных операций: </a:t>
            </a:r>
          </a:p>
          <a:p>
            <a:pPr algn="l"/>
            <a:r>
              <a:rPr lang="ru-RU" sz="3000" dirty="0" smtClean="0"/>
              <a:t>- навыков соотносительного анализа; </a:t>
            </a:r>
          </a:p>
          <a:p>
            <a:pPr algn="l"/>
            <a:r>
              <a:rPr lang="ru-RU" sz="3000" dirty="0" smtClean="0"/>
              <a:t>- навыков группировки и классификации (на базе овладения основными родовыми понятиями); </a:t>
            </a:r>
          </a:p>
          <a:p>
            <a:pPr algn="l"/>
            <a:r>
              <a:rPr lang="ru-RU" sz="3000" dirty="0" smtClean="0"/>
              <a:t>- умения работать по словесной и письменной инструкции, алгоритму; </a:t>
            </a:r>
          </a:p>
          <a:p>
            <a:pPr algn="l"/>
            <a:r>
              <a:rPr lang="ru-RU" sz="3000" dirty="0" smtClean="0"/>
              <a:t>- умения планировать деятельность; </a:t>
            </a:r>
          </a:p>
          <a:p>
            <a:pPr algn="l"/>
            <a:r>
              <a:rPr lang="ru-RU" sz="3000" dirty="0" smtClean="0"/>
              <a:t>- развитие комбинаторных способностей</a:t>
            </a:r>
          </a:p>
          <a:p>
            <a:pPr algn="l"/>
            <a:endParaRPr lang="ru-RU" sz="4000" dirty="0"/>
          </a:p>
        </p:txBody>
      </p:sp>
      <p:pic>
        <p:nvPicPr>
          <p:cNvPr id="2054" name="Picture 6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74594"/>
            <a:ext cx="1939925" cy="20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574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традь">
  <a:themeElements>
    <a:clrScheme name="Тетрадь 1">
      <a:dk1>
        <a:srgbClr val="000000"/>
      </a:dk1>
      <a:lt1>
        <a:srgbClr val="FEFDE3"/>
      </a:lt1>
      <a:dk2>
        <a:srgbClr val="221304"/>
      </a:dk2>
      <a:lt2>
        <a:srgbClr val="CBBD83"/>
      </a:lt2>
      <a:accent1>
        <a:srgbClr val="A1BD69"/>
      </a:accent1>
      <a:accent2>
        <a:srgbClr val="3694B6"/>
      </a:accent2>
      <a:accent3>
        <a:srgbClr val="FEFEEF"/>
      </a:accent3>
      <a:accent4>
        <a:srgbClr val="000000"/>
      </a:accent4>
      <a:accent5>
        <a:srgbClr val="CDDBB9"/>
      </a:accent5>
      <a:accent6>
        <a:srgbClr val="3086A5"/>
      </a:accent6>
      <a:hlink>
        <a:srgbClr val="660066"/>
      </a:hlink>
      <a:folHlink>
        <a:srgbClr val="666699"/>
      </a:folHlink>
    </a:clrScheme>
    <a:fontScheme name="Тетрадь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Тетрадь 1">
        <a:dk1>
          <a:srgbClr val="000000"/>
        </a:dk1>
        <a:lt1>
          <a:srgbClr val="FEFDE3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EFEE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2">
        <a:dk1>
          <a:srgbClr val="000000"/>
        </a:dk1>
        <a:lt1>
          <a:srgbClr val="FFFFFF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FFFF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624</Words>
  <Application>Microsoft Office PowerPoint</Application>
  <PresentationFormat>Экран (4:3)</PresentationFormat>
  <Paragraphs>90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Тетрадь</vt:lpstr>
      <vt:lpstr>МКОУ Причулымская СОШ</vt:lpstr>
      <vt:lpstr>В деятельность учителя,  работающего в условиях интегрированного обучения  детей с ЗПР, входит: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В поурочном планировании                            педагога</vt:lpstr>
      <vt:lpstr>Создание благоприятного психологического климата                   в процессе обучения,            отношения взаимного доверия  и уважения между педагогом и учащимися, атмосфера  предотвращения психотравмирующих ситуаций в классе, группе - слагаемые психогигиенического воздействия на ученика</vt:lpstr>
      <vt:lpstr>Грамотная  организация интегрированного  обучения  детей  с  задержкой психического развития в среде нормально развивающихся сверстников – непростая задача для общеобразовательного  учреждения</vt:lpstr>
      <vt:lpstr>НАПРАВЛЕНИЯ  реализации системы  КРО                 в  дифференцированных          условиях  общеобразовательных учреждений</vt:lpstr>
      <vt:lpstr>   1. Обеспечение взаимодействия      дошкольных  и  школьных                                образовательных учреждений и специального  типов  и параллельных  консультативно-диагностических  служб  на  основе комплексного  подхода  к  решению  задач предупреждения  и  преодоления  трудностей в  обучении  у  детей  дошкольного  и школьного  возраста 2. Построение  модели  общего  и индивидуализированного  коррекционно-развивающего  педагогического  процесса для  детей  с  трудностями  в  обучении </vt:lpstr>
      <vt:lpstr>3. Обеспечение непрерывности  реабилитационного процесса в среднем  звене (на 2-й ступени обучения)  на основе разработки разноуровневого  содержания обучения детей с  трудностями в обучении 4. Внедрение модели социальной профилактики в условиях школы 5. Интеграция детей в общество путем усиления трудовой и профессионально-трудовой подготовки 6. Подготовка (вузовская) специалистов (психологов, дефектологов, логопедов, социальных педагогов) для коррекционно-развивающей работы с детьми </vt:lpstr>
      <vt:lpstr>Показатели качества подготовки выпускника с ОВЗ (7-8 вида)  * социально  адаптированный  к  жизни  в обществе; * успешно  реализующий  себя  в  различных сферах  жизнедеятельности; * умеющий мобильно перестраиваться  под влиянием изменяющихся условий; * обладающий  максимальной самостоятельностью  </vt:lpstr>
      <vt:lpstr>         Модель выпускника с ОВЗ                    школы (7-8 вида) *сформирована  общественная  культура личности; *развиты  социально-значимые  качества; *воспитаны  компенсаторные  умения  и  навыки, обеспечивающие  социальную  адаптацию  в обществе; *уважающий  права  и  свободу  граждан; *ответственно  относящийся  к  себе                        и  своему  здоровью; *способный  получить  дальнейшее профессиональное   образование   </vt:lpstr>
      <vt:lpstr>УДАЧИ   ВАМ!   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МКОУ Причулымская СОШ</dc:title>
  <cp:lastModifiedBy>Admin</cp:lastModifiedBy>
  <cp:revision>18</cp:revision>
  <dcterms:modified xsi:type="dcterms:W3CDTF">2012-02-14T17:01:41Z</dcterms:modified>
</cp:coreProperties>
</file>