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1" r:id="rId5"/>
    <p:sldId id="260" r:id="rId6"/>
    <p:sldId id="258" r:id="rId7"/>
    <p:sldId id="264" r:id="rId8"/>
    <p:sldId id="265" r:id="rId9"/>
    <p:sldId id="266" r:id="rId10"/>
    <p:sldId id="267" r:id="rId11"/>
    <p:sldId id="273" r:id="rId12"/>
    <p:sldId id="274" r:id="rId13"/>
    <p:sldId id="275" r:id="rId14"/>
    <p:sldId id="270" r:id="rId15"/>
    <p:sldId id="271" r:id="rId16"/>
    <p:sldId id="276" r:id="rId17"/>
    <p:sldId id="272" r:id="rId18"/>
    <p:sldId id="269" r:id="rId19"/>
    <p:sldId id="268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45" autoAdjust="0"/>
  </p:normalViewPr>
  <p:slideViewPr>
    <p:cSldViewPr>
      <p:cViewPr varScale="1">
        <p:scale>
          <a:sx n="111" d="100"/>
          <a:sy n="111" d="100"/>
        </p:scale>
        <p:origin x="-1602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DDC72-71A0-4377-8C71-7B2C605B98D1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E684305-5191-43C0-93C6-89A7736395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DDC72-71A0-4377-8C71-7B2C605B98D1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84305-5191-43C0-93C6-89A7736395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DDC72-71A0-4377-8C71-7B2C605B98D1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84305-5191-43C0-93C6-89A7736395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DDC72-71A0-4377-8C71-7B2C605B98D1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E684305-5191-43C0-93C6-89A7736395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DDC72-71A0-4377-8C71-7B2C605B98D1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84305-5191-43C0-93C6-89A7736395A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DDC72-71A0-4377-8C71-7B2C605B98D1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84305-5191-43C0-93C6-89A7736395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DDC72-71A0-4377-8C71-7B2C605B98D1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2E684305-5191-43C0-93C6-89A7736395A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DDC72-71A0-4377-8C71-7B2C605B98D1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84305-5191-43C0-93C6-89A7736395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DDC72-71A0-4377-8C71-7B2C605B98D1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84305-5191-43C0-93C6-89A7736395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DDC72-71A0-4377-8C71-7B2C605B98D1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84305-5191-43C0-93C6-89A7736395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DDC72-71A0-4377-8C71-7B2C605B98D1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84305-5191-43C0-93C6-89A7736395A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35DDC72-71A0-4377-8C71-7B2C605B98D1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E684305-5191-43C0-93C6-89A7736395A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images.yandex.ru/yandsearch?rpt=simage&amp;like=hameleons.com/uploads/posts/2010-11/1289162907_page1.jpg&amp;text=%D0%9A%D0%90%D0%A0%D0%A2%D0%98%D0%9D%D0%9A%D0%98%20%D0%9F%D0%9E%D0%A1%D0%A2%D0%A0%D0%9E%D0%95%D0%9A%20%D0%98%D0%97%20%D0%A1%D0%A2%D0%A0%D0%9E%D0%98%D0%A2%D0%95%D0%9B%D0%AC%D0%9D%D0%9E%D0%93%D0%9E%20%D0%9C%D0%90%D0%A2%D0%95%D0%A0%D0%98%D0%90%D0%9B%D0%90&amp;p=240&amp;img_url=www.claires-childcare.co.uk/wp-content/uploads/2008/10/building-blocks.jpg" TargetMode="Externa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hyperlink" Target="http://images.yandex.ru/yandsearch?rpt=simage&amp;like=hameleons.com/uploads/posts/2010-11/1289162907_page1.jpg&amp;text=%D0%9A%D0%90%D0%A0%D0%A2%D0%98%D0%9D%D0%9A%D0%98%20%D0%9F%D0%9E%D0%A1%D0%A2%D0%A0%D0%9E%D0%95%D0%9A%20%D0%98%D0%97%20%D0%A1%D0%A2%D0%A0%D0%9E%D0%98%D0%A2%D0%95%D0%9B%D0%AC%D0%9D%D0%9E%D0%93%D0%9E%20%D0%9C%D0%90%D0%A2%D0%95%D0%A0%D0%98%D0%90%D0%9B%D0%90&amp;p=757&amp;img_url=static.1stroitelny.kz/img/show/type/w/size/210x210/id/4e1d25faca37ec0d55000008.png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yandex.ru/yandsearch?rpt=simage&amp;like=hameleons.com/uploads/posts/2010-11/1289162907_page1.jpg&amp;text=%D0%9A%D0%90%D0%A0%D0%A2%D0%98%D0%9D%D0%9A%D0%98%20%D0%9F%D0%9E%D0%A1%D0%A2%D0%A0%D0%9E%D0%95%D0%9A%20%D0%98%D0%97%20%D0%A1%D0%A2%D0%A0%D0%9E%D0%98%D0%A2%D0%95%D0%9B%D0%AC%D0%9D%D0%9E%D0%93%D0%9E%20%D0%9C%D0%90%D0%A2%D0%95%D0%A0%D0%98%D0%90%D0%9B%D0%90&amp;p=269&amp;img_url=www.furnissa.ro/files_/1900_FMG5.69copy.jpg" TargetMode="External"/><Relationship Id="rId3" Type="http://schemas.openxmlformats.org/officeDocument/2006/relationships/image" Target="../media/image3.jpeg"/><Relationship Id="rId7" Type="http://schemas.openxmlformats.org/officeDocument/2006/relationships/image" Target="../media/image5.jpeg"/><Relationship Id="rId2" Type="http://schemas.openxmlformats.org/officeDocument/2006/relationships/hyperlink" Target="http://images.yandex.ru/yandsearch?rpt=simage&amp;like=hameleons.com/uploads/posts/2010-11/1289162907_page1.jpg&amp;text=%D0%9A%D0%90%D0%A0%D0%A2%D0%98%D0%9D%D0%9A%D0%98%20%D0%9F%D0%9E%D0%A1%D0%A2%D0%A0%D0%9E%D0%95%D0%9A%20%D0%98%D0%97%20%D0%A1%D0%A2%D0%A0%D0%9E%D0%98%D0%A2%D0%95%D0%9B%D0%AC%D0%9D%D0%9E%D0%93%D0%9E%20%D0%9C%D0%90%D0%A2%D0%95%D0%A0%D0%98%D0%90%D0%9B%D0%90&amp;img_url=www.otoys.ru/picturesNew/lego/LG-5651_1.jpg&amp;p=108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yandex.ru/yandsearch?rpt=simage&amp;like=hameleons.com/uploads/posts/2010-11/1289162907_page1.jpg&amp;text=%D0%9A%D0%90%D0%A0%D0%A2%D0%98%D0%9D%D0%9A%D0%98%20%D0%9F%D0%9E%D0%A1%D0%A2%D0%A0%D0%9E%D0%95%D0%9A%20%D0%98%D0%97%20%D0%A1%D0%A2%D0%A0%D0%9E%D0%98%D0%A2%D0%95%D0%9B%D0%AC%D0%9D%D0%9E%D0%93%D0%9E%20%D0%9C%D0%90%D0%A2%D0%95%D0%A0%D0%98%D0%90%D0%9B%D0%90&amp;p=473&amp;img_url=img.detmar.ru/031/1002967863.jpg" TargetMode="External"/><Relationship Id="rId5" Type="http://schemas.openxmlformats.org/officeDocument/2006/relationships/image" Target="../media/image4.jpeg"/><Relationship Id="rId4" Type="http://schemas.openxmlformats.org/officeDocument/2006/relationships/hyperlink" Target="http://images.yandex.ru/yandsearch?rpt=simage&amp;like=hameleons.com/uploads/posts/2010-11/1289162907_page1.jpg&amp;text=%D0%9A%D0%90%D0%A0%D0%A2%D0%98%D0%9D%D0%9A%D0%98%20%D0%9F%D0%9E%D0%A1%D0%A2%D0%A0%D0%9E%D0%95%D0%9A%20%D0%98%D0%97%20%D0%A1%D0%A2%D0%A0%D0%9E%D0%98%D0%A2%D0%95%D0%9B%D0%AC%D0%9D%D0%9E%D0%93%D0%9E%20%D0%9C%D0%90%D0%A2%D0%95%D0%A0%D0%98%D0%90%D0%9B%D0%90&amp;p=24&amp;img_url=d3f8w3yx9w99q2.cloudfront.net/1716/Jonti-Craft-KYDZ-Building-Table---Lego-or-Duplo-Compatible-Classroom-Activity-Table/Jonti-Craft-KYDZ-Building-Table---Lego-or-Duplo-Compatible-Classroom-Activity-Table_0_800x600.jpg" TargetMode="External"/><Relationship Id="rId9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images.yandex.ru/yandsearch?rpt=simage&amp;like=hameleons.com/uploads/posts/2010-11/1289162907_page1.jpg&amp;text=%D0%9A%D0%90%D0%A0%D0%A2%D0%98%D0%9D%D0%9A%D0%98%20%D0%9F%D0%9E%D0%A1%D0%A2%D0%A0%D0%9E%D0%95%D0%9A%20%D0%98%D0%97%20%D0%A1%D0%A2%D0%A0%D0%9E%D0%98%D0%A2%D0%95%D0%9B%D0%AC%D0%9D%D0%9E%D0%93%D0%9E%20%D0%9C%D0%90%D0%A2%D0%95%D0%A0%D0%98%D0%90%D0%9B%D0%90&amp;p=240&amp;img_url=www.claires-childcare.co.uk/wp-content/uploads/2008/10/building-blocks.jpg" TargetMode="Externa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images.yandex.ru/yandsearch?rpt=simage&amp;like=hameleons.com/uploads/posts/2010-11/1289162907_page1.jpg&amp;text=%D0%9A%D0%90%D0%A0%D0%A2%D0%98%D0%9D%D0%9A%D0%98%20%D0%9F%D0%9E%D0%A1%D0%A2%D0%A0%D0%9E%D0%95%D0%9A%20%D0%98%D0%97%20%D0%A1%D0%A2%D0%A0%D0%9E%D0%98%D0%A2%D0%95%D0%9B%D0%AC%D0%9D%D0%9E%D0%93%D0%9E%20%D0%9C%D0%90%D0%A2%D0%95%D0%A0%D0%98%D0%90%D0%9B%D0%90&amp;p=240&amp;img_url=www.claires-childcare.co.uk/wp-content/uploads/2008/10/building-blocks.jpg" TargetMode="Externa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images.yandex.ru/yandsearch?rpt=simage&amp;like=hameleons.com/uploads/posts/2010-11/1289162907_page1.jpg&amp;text=%D0%9A%D0%90%D0%A0%D0%A2%D0%98%D0%9D%D0%9A%D0%98%20%D0%9F%D0%9E%D0%A1%D0%A2%D0%A0%D0%9E%D0%95%D0%9A%20%D0%98%D0%97%20%D0%A1%D0%A2%D0%A0%D0%9E%D0%98%D0%A2%D0%95%D0%9B%D0%AC%D0%9D%D0%9E%D0%93%D0%9E%20%D0%9C%D0%90%D0%A2%D0%95%D0%A0%D0%98%D0%90%D0%9B%D0%90&amp;p=240&amp;img_url=www.claires-childcare.co.uk/wp-content/uploads/2008/10/building-blocks.jpg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2976" y="2786058"/>
            <a:ext cx="7029472" cy="1222375"/>
          </a:xfrm>
        </p:spPr>
        <p:txBody>
          <a:bodyPr>
            <a:normAutofit/>
          </a:bodyPr>
          <a:lstStyle/>
          <a:p>
            <a:pPr algn="ctr"/>
            <a:r>
              <a:rPr lang="ru-RU" sz="2000" dirty="0"/>
              <a:t> Особенности конструктивной деятельности </a:t>
            </a:r>
            <a:br>
              <a:rPr lang="ru-RU" sz="2000" dirty="0"/>
            </a:br>
            <a:r>
              <a:rPr lang="ru-RU" sz="2000" dirty="0"/>
              <a:t>Детей дошкольного возраста </a:t>
            </a:r>
            <a:br>
              <a:rPr lang="ru-RU" sz="2000" dirty="0"/>
            </a:br>
            <a:r>
              <a:rPr lang="ru-RU" sz="2000" dirty="0"/>
              <a:t> с ограниченными возможностями здоровья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43372" y="4714884"/>
            <a:ext cx="4814862" cy="500066"/>
          </a:xfrm>
        </p:spPr>
        <p:txBody>
          <a:bodyPr>
            <a:normAutofit/>
          </a:bodyPr>
          <a:lstStyle/>
          <a:p>
            <a:r>
              <a:rPr lang="ru-RU" sz="1400" dirty="0" smtClean="0"/>
              <a:t> </a:t>
            </a:r>
            <a:endParaRPr lang="ru-RU" sz="1400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652434" y="581004"/>
            <a:ext cx="7991532" cy="633418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Муниципальное бюджетное дошкольное образовательное учреждение «Детский сад №7»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ru-RU" sz="1400" dirty="0" smtClean="0">
                <a:solidFill>
                  <a:schemeClr val="tx2">
                    <a:shade val="75000"/>
                  </a:schemeClr>
                </a:solidFill>
              </a:rPr>
              <a:t>г. Усолье - Сибирское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4786314" y="5357826"/>
            <a:ext cx="3929090" cy="107157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140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Составители:</a:t>
            </a:r>
            <a:r>
              <a:rPr kumimoji="0" lang="ru-RU" sz="140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solidFill>
                  <a:schemeClr val="tx2">
                    <a:shade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воспитатели Н.В. </a:t>
            </a:r>
            <a:r>
              <a:rPr lang="ru-RU" sz="1400" dirty="0" err="1" smtClean="0">
                <a:solidFill>
                  <a:schemeClr val="tx2">
                    <a:shade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Перепечко</a:t>
            </a:r>
            <a:endParaRPr lang="ru-RU" sz="1400" dirty="0" smtClean="0">
              <a:solidFill>
                <a:schemeClr val="tx2">
                  <a:shade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1400" u="none" strike="noStrike" kern="1200" cap="none" spc="0" normalizeH="0" noProof="0" dirty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	</a:t>
            </a:r>
            <a:r>
              <a:rPr kumimoji="0" lang="ru-RU" sz="140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                        Е.А. Бабенко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686800" cy="841248"/>
          </a:xfrm>
        </p:spPr>
        <p:txBody>
          <a:bodyPr>
            <a:noAutofit/>
          </a:bodyPr>
          <a:lstStyle/>
          <a:p>
            <a:r>
              <a:rPr lang="ru-RU" sz="24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Подготовительная к школе группа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4800" y="1071546"/>
            <a:ext cx="8696356" cy="2928958"/>
          </a:xfrm>
        </p:spPr>
        <p:txBody>
          <a:bodyPr>
            <a:normAutofit fontScale="25000" lnSpcReduction="20000"/>
          </a:bodyPr>
          <a:lstStyle/>
          <a:p>
            <a:pPr marL="108000" indent="360000" algn="just">
              <a:lnSpc>
                <a:spcPct val="120000"/>
              </a:lnSpc>
              <a:buNone/>
            </a:pPr>
            <a:endParaRPr lang="ru-RU" sz="17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108000" indent="360000" algn="just">
              <a:lnSpc>
                <a:spcPct val="120000"/>
              </a:lnSpc>
              <a:buNone/>
            </a:pPr>
            <a:r>
              <a:rPr lang="ru-RU" sz="7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 подготовительной к школе группе дети в значительной степени осваивают конструирование из строительного материала.  </a:t>
            </a:r>
          </a:p>
          <a:p>
            <a:pPr marL="108000" indent="360000" algn="just">
              <a:lnSpc>
                <a:spcPct val="120000"/>
              </a:lnSpc>
              <a:buNone/>
            </a:pPr>
            <a:r>
              <a:rPr lang="ru-RU" sz="7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Дети быстро и правильно подбирают необходимый материал. Они достаточно точно представляют себе последовательность, в которой будет осуществляться постройка, и материал, который понадобится для ее выполнения; способны выполнять различные по степени сложности постройки как по собственному замыслу, так и по условиям.</a:t>
            </a:r>
          </a:p>
          <a:p>
            <a:pPr marL="108000" indent="360000" algn="just">
              <a:lnSpc>
                <a:spcPct val="120000"/>
              </a:lnSpc>
              <a:buNone/>
            </a:pPr>
            <a:endParaRPr lang="ru-RU" sz="72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ru-RU" sz="7200" b="1" i="1" dirty="0" smtClean="0">
                <a:solidFill>
                  <a:srgbClr val="C00000"/>
                </a:solidFill>
              </a:rPr>
              <a:t>Задачи</a:t>
            </a:r>
          </a:p>
          <a:p>
            <a:pPr algn="ctr">
              <a:buNone/>
            </a:pPr>
            <a:endParaRPr lang="ru-RU" sz="7200" b="1" i="1" dirty="0" smtClean="0">
              <a:solidFill>
                <a:srgbClr val="C00000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ru-RU" sz="7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Учить создавать уже коллективные постройки.</a:t>
            </a:r>
          </a:p>
          <a:p>
            <a:pPr>
              <a:buNone/>
            </a:pPr>
            <a:endParaRPr lang="ru-RU" sz="72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sz="7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Учить выполнять постройки по рисунку – образцу, аппликации образцу, </a:t>
            </a:r>
          </a:p>
          <a:p>
            <a:pPr>
              <a:buNone/>
            </a:pPr>
            <a:r>
              <a:rPr lang="ru-RU" sz="7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по памяти.</a:t>
            </a:r>
          </a:p>
          <a:p>
            <a:pPr>
              <a:buNone/>
            </a:pPr>
            <a:endParaRPr lang="ru-RU" sz="72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sz="7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Учить восстанавливать сюжетную картинку по мотивам </a:t>
            </a:r>
          </a:p>
          <a:p>
            <a:pPr>
              <a:buNone/>
            </a:pPr>
            <a:r>
              <a:rPr lang="ru-RU" sz="7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знакомых сказок из разрезных частей.</a:t>
            </a:r>
          </a:p>
          <a:p>
            <a:endParaRPr lang="ru-RU" dirty="0"/>
          </a:p>
        </p:txBody>
      </p:sp>
      <p:pic>
        <p:nvPicPr>
          <p:cNvPr id="5" name="Рисунок 4" descr="http://im6-tub-ru.yandex.net/i?id=329763224-43-72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00958" y="5286388"/>
            <a:ext cx="1214446" cy="1142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Users\мой\Desktop\конструктивная деят-ть\фото детей по конструированию\SAM_49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86182" y="2786058"/>
            <a:ext cx="5200600" cy="39004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C:\Users\мой\Desktop\конструктивная деят-ть\фото детей по конструированию\SAM_493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142852"/>
            <a:ext cx="4953034" cy="37147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5643570" y="785794"/>
            <a:ext cx="2928958" cy="1285884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Деревянный конструктор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мой\Desktop\конструктивная деят-ть\фото детей по конструированию\SAM_49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3543235"/>
            <a:ext cx="4071966" cy="30539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C:\Users\мой\Desktop\конструктивная деят-ть\фото детей по конструированию\SAM_493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589340"/>
            <a:ext cx="4000528" cy="30003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 descr="C:\Users\мой\Desktop\конструктивная деят-ть\фото детей по конструированию\SAM_492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9124" y="1357298"/>
            <a:ext cx="4405343" cy="3304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1785918" y="214290"/>
            <a:ext cx="5929354" cy="107157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Пластмассовый конструктор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мой\Desktop\конструктивная деят-ть\фото детей по конструированию\SAM_493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285720" y="214290"/>
            <a:ext cx="4358288" cy="32687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6" name="Picture 4" descr="C:\Users\мой\Desktop\конструктивная деят-ть\фото детей по конструированию\SAM_493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3534422"/>
            <a:ext cx="4431436" cy="33235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5429256" y="500042"/>
            <a:ext cx="3214710" cy="107157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Мозайка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4429132"/>
            <a:ext cx="3214710" cy="1214446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Палочки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5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Схемы образцы </a:t>
            </a:r>
            <a:endParaRPr lang="ru-RU" sz="2000" b="1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Users\мой\Desktop\фото в презент\SAM_49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15074" y="2643182"/>
            <a:ext cx="2714644" cy="39588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мой\Desktop\фото в презент\SAM_491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02" y="2143116"/>
            <a:ext cx="2701250" cy="39290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C:\Users\мой\Desktop\фото в презент\SAM_491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857232"/>
            <a:ext cx="2757953" cy="39100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мой\Desktop\фото в презент\SAM_49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500042"/>
            <a:ext cx="2697679" cy="37862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C:\Users\мой\Desktop\фото в презент\SAM_491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02" y="1643050"/>
            <a:ext cx="2668083" cy="39579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C:\Users\мой\Desktop\фото в презент\SAM_491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00760" y="2500306"/>
            <a:ext cx="2681859" cy="38385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мой\Desktop\конструктивная деят-ть\фото детей по конструированию\SAM_493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1428736"/>
            <a:ext cx="3929090" cy="29468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7" name="Picture 3" descr="C:\Users\мой\Desktop\конструктивная деят-ть\фото детей по конструированию\SAM_493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411140"/>
            <a:ext cx="4238623" cy="31789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Конструирование на занятии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мой\Desktop\фото в презент\SAM_49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3411116"/>
            <a:ext cx="4786346" cy="33218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686800" cy="841248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Игры с конструктором в свободное  время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мой\Desktop\фото в презент\SAM_490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928670"/>
            <a:ext cx="3714776" cy="27860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3" name="Picture 3" descr="C:\Users\мой\Desktop\конструктивная деят-ть\фото детей по конструированию\SAM_492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72132" y="1000108"/>
            <a:ext cx="3408286" cy="41434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SAM_4646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42844" y="142852"/>
            <a:ext cx="4286280" cy="32147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8" name="Picture 2" descr="C:\Users\мой\Desktop\конструктивная деят-ть\фото детей по конструированию\SAM_492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142852"/>
            <a:ext cx="4286280" cy="32147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9" name="Picture 3" descr="C:\Users\мой\Desktop\конструктивная деят-ть\фото детей по конструированию\SAM_491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00232" y="3429000"/>
            <a:ext cx="4286280" cy="32147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im8-tub-ru.yandex.net/i?id=274210868-14-72">
            <a:hlinkClick r:id="rId2"/>
          </p:cNvPr>
          <p:cNvPicPr>
            <a:picLocks noGrp="1"/>
          </p:cNvPicPr>
          <p:nvPr>
            <p:ph sz="half" idx="4294967295"/>
          </p:nvPr>
        </p:nvPicPr>
        <p:blipFill>
          <a:blip r:embed="rId3"/>
          <a:stretch>
            <a:fillRect/>
          </a:stretch>
        </p:blipFill>
        <p:spPr bwMode="auto">
          <a:xfrm>
            <a:off x="4143372" y="4643446"/>
            <a:ext cx="1143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285984" y="4000504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Солнце 8"/>
          <p:cNvSpPr/>
          <p:nvPr/>
        </p:nvSpPr>
        <p:spPr>
          <a:xfrm>
            <a:off x="6715140" y="2643182"/>
            <a:ext cx="1000132" cy="1571636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олнце 9"/>
          <p:cNvSpPr/>
          <p:nvPr/>
        </p:nvSpPr>
        <p:spPr>
          <a:xfrm>
            <a:off x="1643042" y="2285992"/>
            <a:ext cx="1071570" cy="1857388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олнце 10"/>
          <p:cNvSpPr/>
          <p:nvPr/>
        </p:nvSpPr>
        <p:spPr>
          <a:xfrm>
            <a:off x="3500430" y="1357298"/>
            <a:ext cx="1571636" cy="857256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олнце 11"/>
          <p:cNvSpPr/>
          <p:nvPr/>
        </p:nvSpPr>
        <p:spPr>
          <a:xfrm>
            <a:off x="2857488" y="5072074"/>
            <a:ext cx="857256" cy="1285884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олнце 12"/>
          <p:cNvSpPr/>
          <p:nvPr/>
        </p:nvSpPr>
        <p:spPr>
          <a:xfrm>
            <a:off x="5786446" y="4786322"/>
            <a:ext cx="857256" cy="1357322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Улыбающееся лицо 13"/>
          <p:cNvSpPr/>
          <p:nvPr/>
        </p:nvSpPr>
        <p:spPr>
          <a:xfrm>
            <a:off x="7572396" y="1071546"/>
            <a:ext cx="1071570" cy="928694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Улыбающееся лицо 14"/>
          <p:cNvSpPr/>
          <p:nvPr/>
        </p:nvSpPr>
        <p:spPr>
          <a:xfrm>
            <a:off x="1000100" y="4357694"/>
            <a:ext cx="1428760" cy="785818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Улыбающееся лицо 15"/>
          <p:cNvSpPr/>
          <p:nvPr/>
        </p:nvSpPr>
        <p:spPr>
          <a:xfrm>
            <a:off x="5357818" y="500042"/>
            <a:ext cx="642942" cy="1143008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ердце 16"/>
          <p:cNvSpPr/>
          <p:nvPr/>
        </p:nvSpPr>
        <p:spPr>
          <a:xfrm>
            <a:off x="785786" y="642918"/>
            <a:ext cx="714380" cy="1571636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ердце 17"/>
          <p:cNvSpPr/>
          <p:nvPr/>
        </p:nvSpPr>
        <p:spPr>
          <a:xfrm>
            <a:off x="7358082" y="5072074"/>
            <a:ext cx="1071570" cy="1428760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Круглая лента лицом вниз 18"/>
          <p:cNvSpPr/>
          <p:nvPr/>
        </p:nvSpPr>
        <p:spPr>
          <a:xfrm>
            <a:off x="2857488" y="2786058"/>
            <a:ext cx="3643338" cy="1214446"/>
          </a:xfrm>
          <a:prstGeom prst="ellipseRibb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sz="2400" b="1" dirty="0" smtClean="0">
                <a:solidFill>
                  <a:srgbClr val="7030A0"/>
                </a:solidFill>
              </a:rPr>
              <a:t>Спасибо за внимание!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20" name="4-конечная звезда 19"/>
          <p:cNvSpPr/>
          <p:nvPr/>
        </p:nvSpPr>
        <p:spPr>
          <a:xfrm>
            <a:off x="2428860" y="285728"/>
            <a:ext cx="785818" cy="142876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4-конечная звезда 20"/>
          <p:cNvSpPr/>
          <p:nvPr/>
        </p:nvSpPr>
        <p:spPr>
          <a:xfrm>
            <a:off x="642910" y="5357826"/>
            <a:ext cx="1143008" cy="1214446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4-конечная звезда 21"/>
          <p:cNvSpPr/>
          <p:nvPr/>
        </p:nvSpPr>
        <p:spPr>
          <a:xfrm>
            <a:off x="571472" y="2928934"/>
            <a:ext cx="285752" cy="857256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4-конечная звезда 22"/>
          <p:cNvSpPr/>
          <p:nvPr/>
        </p:nvSpPr>
        <p:spPr>
          <a:xfrm>
            <a:off x="6786578" y="285728"/>
            <a:ext cx="357190" cy="71438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4-конечная звезда 23"/>
          <p:cNvSpPr/>
          <p:nvPr/>
        </p:nvSpPr>
        <p:spPr>
          <a:xfrm>
            <a:off x="8286776" y="3500438"/>
            <a:ext cx="428628" cy="785818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4-конечная звезда 24"/>
          <p:cNvSpPr/>
          <p:nvPr/>
        </p:nvSpPr>
        <p:spPr>
          <a:xfrm>
            <a:off x="6929454" y="6072206"/>
            <a:ext cx="214314" cy="35719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4-конечная звезда 25"/>
          <p:cNvSpPr/>
          <p:nvPr/>
        </p:nvSpPr>
        <p:spPr>
          <a:xfrm>
            <a:off x="5500694" y="2071678"/>
            <a:ext cx="214314" cy="214314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57620" y="1285860"/>
            <a:ext cx="4929222" cy="1214446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КОНСТРУИРОВАНИЕ</a:t>
            </a:r>
            <a:br>
              <a:rPr lang="ru-RU" sz="32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/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/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Название конструктивной деятельности происходит от латинского слова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</a:rPr>
              <a:t>constructio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 - построение.</a:t>
            </a:r>
            <a:endParaRPr lang="ru-RU" sz="2400" dirty="0" smtClean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Содержимое 3" descr="http://im2-tub-ru.yandex.net/i?id=173917682-17-72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28596" y="1142984"/>
            <a:ext cx="1714512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одержимое 8"/>
          <p:cNvSpPr txBox="1">
            <a:spLocks/>
          </p:cNvSpPr>
          <p:nvPr/>
        </p:nvSpPr>
        <p:spPr>
          <a:xfrm>
            <a:off x="357158" y="4500570"/>
            <a:ext cx="5643602" cy="192882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08000" marR="0" lvl="0" indent="3600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 pitchFamily="2" charset="2"/>
              <a:buChar char="Ø"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Под детским конструированием понимается деятельность, в которой дети создают из различных материалов (бумаги, картона, дерева, специальных строительных наборов и конструкторов) разнообразные игровые поделки (игрушки, постройки).</a:t>
            </a:r>
            <a:endParaRPr kumimoji="0" lang="ru-RU" sz="1800" b="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 pitchFamily="2" charset="2"/>
              <a:buChar char="Ø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Содержимое 6" descr="http://im8-tub-ru.yandex.net/i?id=419570722-06-72">
            <a:hlinkClick r:id="rId4"/>
          </p:cNvPr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6286512" y="3929066"/>
            <a:ext cx="2428892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im7-tub-ru.yandex.net/i?id=263709720-63-72">
            <a:hlinkClick r:id="rId6"/>
          </p:cNvPr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57158" y="2786058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im3-tub-ru.yandex.net/i?id=385753528-61-72">
            <a:hlinkClick r:id="rId8"/>
          </p:cNvPr>
          <p:cNvPicPr/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143108" y="2428868"/>
            <a:ext cx="14287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14348" y="248498"/>
            <a:ext cx="7715304" cy="58092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ЗНАЧЕНИЕ КОНСТРУИРОВАНИЯ </a:t>
            </a:r>
          </a:p>
          <a:p>
            <a:pPr algn="ctr">
              <a:buNone/>
            </a:pPr>
            <a:endParaRPr lang="ru-RU" sz="1050" dirty="0" smtClean="0">
              <a:solidFill>
                <a:srgbClr val="C00000"/>
              </a:solidFill>
            </a:endParaRPr>
          </a:p>
          <a:p>
            <a:pPr marL="108000" indent="457200" algn="just"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процессе конструирования ребенок овладевает навыками моделирования пространства.</a:t>
            </a:r>
          </a:p>
          <a:p>
            <a:pPr marL="108000" indent="457200" algn="just"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Знакомится с отношениями, существующими между находящимися в нем предметами.</a:t>
            </a:r>
          </a:p>
          <a:p>
            <a:pPr marL="108000" indent="457200" algn="just"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Учится преобразовывать предметные отношения различными способами:   </a:t>
            </a:r>
            <a:r>
              <a:rPr lang="ru-RU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надстраиванием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пристраиванием, комбинированием, конструированием по заданию взрослого, по образцу, по собственному замыслу.</a:t>
            </a:r>
          </a:p>
          <a:p>
            <a:pPr marL="108000" indent="457200" algn="just"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Конструктивная  деятельность  формирует в ходе развития предметных действий,  восприятия и подражательные способности. </a:t>
            </a:r>
          </a:p>
          <a:p>
            <a:pPr marL="108000" indent="457200" algn="just">
              <a:buFont typeface="Wingdings" pitchFamily="2" charset="2"/>
              <a:buChar char="Ø"/>
            </a:pPr>
            <a:r>
              <a:rPr lang="ru-RU" b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ходе целенаправленной работы у детей формируются элементы предметно-игровой деятельности.   </a:t>
            </a:r>
          </a:p>
          <a:p>
            <a:pPr marL="108000" indent="457200" algn="just">
              <a:buFont typeface="Wingdings" pitchFamily="2" charset="2"/>
              <a:buChar char="Ø"/>
            </a:pPr>
            <a:r>
              <a:rPr lang="ru-RU" b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Они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начинают понимать, что при выполнении задания важен не только практический результат, но и приобретение новых умений, знаний, новых способов деятельности.</a:t>
            </a:r>
          </a:p>
          <a:p>
            <a:pPr marL="108000" indent="457200" algn="just">
              <a:buNone/>
            </a:pPr>
            <a:endParaRPr lang="ru-RU" sz="1400" b="1" dirty="0" smtClean="0">
              <a:solidFill>
                <a:schemeClr val="accent6">
                  <a:lumMod val="75000"/>
                </a:schemeClr>
              </a:solidFill>
              <a:latin typeface="+mj-lt"/>
            </a:endParaRPr>
          </a:p>
          <a:p>
            <a:pPr marL="108000" indent="457200" algn="just"/>
            <a:endParaRPr lang="ru-RU" sz="1400" b="1" dirty="0" smtClean="0">
              <a:solidFill>
                <a:schemeClr val="accent6">
                  <a:lumMod val="75000"/>
                </a:schemeClr>
              </a:solidFill>
              <a:latin typeface="+mj-lt"/>
            </a:endParaRPr>
          </a:p>
          <a:p>
            <a:pPr indent="457200"/>
            <a:r>
              <a:rPr lang="ru-RU" sz="1400" b="1" dirty="0" smtClean="0">
                <a:solidFill>
                  <a:schemeClr val="accent6">
                    <a:lumMod val="75000"/>
                  </a:schemeClr>
                </a:solidFill>
                <a:latin typeface="+mj-lt"/>
                <a:cs typeface="Times New Roman" pitchFamily="18" charset="0"/>
              </a:rPr>
              <a:t>         </a:t>
            </a:r>
          </a:p>
          <a:p>
            <a:r>
              <a:rPr lang="ru-RU" sz="1400" b="1" dirty="0" smtClean="0">
                <a:solidFill>
                  <a:schemeClr val="accent6">
                    <a:lumMod val="75000"/>
                  </a:schemeClr>
                </a:solidFill>
                <a:latin typeface="+mj-lt"/>
                <a:cs typeface="Times New Roman" pitchFamily="18" charset="0"/>
              </a:rPr>
              <a:t>	</a:t>
            </a:r>
          </a:p>
          <a:p>
            <a:pPr marL="108000" indent="360000" algn="just">
              <a:buFont typeface="Wingdings" pitchFamily="2" charset="2"/>
              <a:buChar char="Ø"/>
            </a:pPr>
            <a:endParaRPr lang="ru-RU" sz="1100" b="1" dirty="0" smtClean="0">
              <a:solidFill>
                <a:schemeClr val="accent6">
                  <a:lumMod val="75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3000364" y="2428868"/>
            <a:ext cx="3071834" cy="1785950"/>
          </a:xfrm>
          <a:prstGeom prst="ellips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Конструирование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142844" y="2285992"/>
            <a:ext cx="2071702" cy="1785950"/>
          </a:xfrm>
          <a:prstGeom prst="ellips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Развитие речи.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6715140" y="1643050"/>
            <a:ext cx="2071702" cy="1785950"/>
          </a:xfrm>
          <a:prstGeom prst="ellips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Игровая деятельность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4357686" y="142852"/>
            <a:ext cx="2071702" cy="1785950"/>
          </a:xfrm>
          <a:prstGeom prst="ellips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Сенсорное воспитание.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643306" y="4857760"/>
            <a:ext cx="2071702" cy="1785950"/>
          </a:xfrm>
          <a:prstGeom prst="ellips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Рисование.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6715140" y="4572008"/>
            <a:ext cx="2071702" cy="1785950"/>
          </a:xfrm>
          <a:prstGeom prst="ellips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Аппликация.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214414" y="285728"/>
            <a:ext cx="2071702" cy="1785950"/>
          </a:xfrm>
          <a:prstGeom prst="ellips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Социальное развитие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785786" y="4643446"/>
            <a:ext cx="2071702" cy="1785950"/>
          </a:xfrm>
          <a:prstGeom prst="ellips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Лепка.</a:t>
            </a:r>
            <a:endParaRPr lang="ru-RU" b="1" dirty="0">
              <a:solidFill>
                <a:schemeClr val="tx1"/>
              </a:solidFill>
            </a:endParaRPr>
          </a:p>
        </p:txBody>
      </p:sp>
      <p:cxnSp>
        <p:nvCxnSpPr>
          <p:cNvPr id="11" name="Прямая со стрелкой 10"/>
          <p:cNvCxnSpPr>
            <a:stCxn id="2" idx="6"/>
          </p:cNvCxnSpPr>
          <p:nvPr/>
        </p:nvCxnSpPr>
        <p:spPr>
          <a:xfrm flipV="1">
            <a:off x="6072198" y="2857497"/>
            <a:ext cx="714380" cy="464346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5400000" flipH="1" flipV="1">
            <a:off x="4857752" y="2071678"/>
            <a:ext cx="500066" cy="214314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10800000">
            <a:off x="2786050" y="2000240"/>
            <a:ext cx="857256" cy="571504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2" idx="5"/>
          </p:cNvCxnSpPr>
          <p:nvPr/>
        </p:nvCxnSpPr>
        <p:spPr>
          <a:xfrm rot="16200000" flipH="1">
            <a:off x="5966528" y="3609082"/>
            <a:ext cx="833052" cy="1521432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stCxn id="2" idx="3"/>
            <a:endCxn id="9" idx="7"/>
          </p:cNvCxnSpPr>
          <p:nvPr/>
        </p:nvCxnSpPr>
        <p:spPr>
          <a:xfrm rot="5400000">
            <a:off x="2526299" y="3981067"/>
            <a:ext cx="951720" cy="896130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stCxn id="2" idx="4"/>
            <a:endCxn id="6" idx="0"/>
          </p:cNvCxnSpPr>
          <p:nvPr/>
        </p:nvCxnSpPr>
        <p:spPr>
          <a:xfrm rot="16200000" flipH="1">
            <a:off x="4286248" y="4464851"/>
            <a:ext cx="642942" cy="142876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stCxn id="2" idx="2"/>
            <a:endCxn id="3" idx="6"/>
          </p:cNvCxnSpPr>
          <p:nvPr/>
        </p:nvCxnSpPr>
        <p:spPr>
          <a:xfrm rot="10800000">
            <a:off x="2214546" y="3178967"/>
            <a:ext cx="785818" cy="142876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800" dirty="0" smtClean="0">
                <a:solidFill>
                  <a:schemeClr val="accent2"/>
                </a:solidFill>
              </a:rPr>
              <a:t/>
            </a:r>
            <a:br>
              <a:rPr lang="ru-RU" sz="1800" dirty="0" smtClean="0">
                <a:solidFill>
                  <a:schemeClr val="accent2"/>
                </a:solidFill>
              </a:rPr>
            </a:br>
            <a:r>
              <a:rPr lang="ru-RU" sz="1800" dirty="0" smtClean="0">
                <a:solidFill>
                  <a:schemeClr val="accent2"/>
                </a:solidFill>
              </a:rPr>
              <a:t/>
            </a:r>
            <a:br>
              <a:rPr lang="ru-RU" sz="1800" dirty="0" smtClean="0">
                <a:solidFill>
                  <a:schemeClr val="accent2"/>
                </a:solidFill>
              </a:rPr>
            </a:br>
            <a:r>
              <a:rPr lang="ru-RU" sz="1800" dirty="0" smtClean="0">
                <a:solidFill>
                  <a:schemeClr val="accent2"/>
                </a:solidFill>
              </a:rPr>
              <a:t/>
            </a:r>
            <a:br>
              <a:rPr lang="ru-RU" sz="1800" dirty="0" smtClean="0">
                <a:solidFill>
                  <a:schemeClr val="accent2"/>
                </a:solidFill>
              </a:rPr>
            </a:br>
            <a:r>
              <a:rPr lang="ru-RU" sz="1800" dirty="0" smtClean="0">
                <a:solidFill>
                  <a:schemeClr val="accent2"/>
                </a:solidFill>
              </a:rPr>
              <a:t/>
            </a:r>
            <a:br>
              <a:rPr lang="ru-RU" sz="1800" dirty="0" smtClean="0">
                <a:solidFill>
                  <a:schemeClr val="accent2"/>
                </a:solidFill>
              </a:rPr>
            </a:br>
            <a:r>
              <a:rPr lang="ru-RU" sz="1800" dirty="0" smtClean="0">
                <a:solidFill>
                  <a:schemeClr val="accent2"/>
                </a:solidFill>
              </a:rPr>
              <a:t/>
            </a:r>
            <a:br>
              <a:rPr lang="ru-RU" sz="1800" dirty="0" smtClean="0">
                <a:solidFill>
                  <a:schemeClr val="accent2"/>
                </a:solidFill>
              </a:rPr>
            </a:br>
            <a:r>
              <a:rPr lang="ru-RU" sz="1800" dirty="0" smtClean="0">
                <a:solidFill>
                  <a:schemeClr val="accent2"/>
                </a:solidFill>
              </a:rPr>
              <a:t/>
            </a:r>
            <a:br>
              <a:rPr lang="ru-RU" sz="1800" dirty="0" smtClean="0">
                <a:solidFill>
                  <a:schemeClr val="accent2"/>
                </a:solidFill>
              </a:rPr>
            </a:br>
            <a:r>
              <a:rPr lang="ru-RU" sz="1800" dirty="0" smtClean="0">
                <a:solidFill>
                  <a:schemeClr val="accent2"/>
                </a:solidFill>
              </a:rPr>
              <a:t> </a:t>
            </a:r>
            <a:endParaRPr lang="ru-RU" sz="1800" dirty="0">
              <a:solidFill>
                <a:schemeClr val="accent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0" y="214313"/>
            <a:ext cx="8458200" cy="914400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endParaRPr lang="ru-RU" b="1" dirty="0" smtClean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ru-RU" sz="2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ВИДЫ КОНСТРУКТОРА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1500174"/>
            <a:ext cx="8715436" cy="8402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Кубики – это самый первый конструктор для ребенка. Кубики бывают как мягкие, так и пластмассовые и деревянные.</a:t>
            </a:r>
          </a:p>
          <a:p>
            <a:endParaRPr lang="ru-RU" sz="16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sz="1600" b="1" u="sng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Строительный набор </a:t>
            </a: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 это разновидность кубиков. Они бывают разного размера, в этот набор входят не только кубики, но и конусы, цилиндры, арки, бруски и другие элементы. </a:t>
            </a:r>
          </a:p>
          <a:p>
            <a:endParaRPr lang="ru-RU" sz="16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sz="1600" b="1" u="sng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Конструкторы типа </a:t>
            </a:r>
            <a:r>
              <a:rPr lang="ru-RU" sz="1600" b="1" u="sng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Лего</a:t>
            </a:r>
            <a:r>
              <a:rPr lang="ru-RU" sz="1600" b="1" u="sng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1600" b="1" u="sng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sz="1600" b="1" u="sng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Болтовые конструкторы </a:t>
            </a: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они бывают различного материала. Этот вид конструктора не прост в сборке, поэтому рекомендуется для детей после 4-5 лет.</a:t>
            </a:r>
          </a:p>
          <a:p>
            <a:endParaRPr lang="ru-RU" sz="16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sz="1600" b="1" u="sng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Магнитные конструкторы </a:t>
            </a: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состоят из палочек и шариков намагниченных, которые «прилипают» друг к другу. Предназначен для детей после трех лет.</a:t>
            </a:r>
          </a:p>
          <a:p>
            <a:endParaRPr lang="ru-RU" sz="16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sz="1600" b="1" u="sng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Конструктор </a:t>
            </a:r>
            <a:r>
              <a:rPr lang="ru-RU" sz="1600" b="1" u="sng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трансформер</a:t>
            </a:r>
            <a:r>
              <a:rPr lang="ru-RU" sz="1600" b="1" u="sng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одна модель может превращаться в другую. это различные фигурки </a:t>
            </a:r>
            <a:r>
              <a:rPr lang="ru-RU" sz="16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супергероев</a:t>
            </a: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или животных.</a:t>
            </a:r>
          </a:p>
          <a:p>
            <a:endParaRPr lang="ru-RU" sz="16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sz="1600" b="1" u="sng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Мягкие </a:t>
            </a:r>
            <a:r>
              <a:rPr lang="ru-RU" sz="1600" b="1" u="sng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конструкторы </a:t>
            </a: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материал их изготовления «</a:t>
            </a:r>
            <a:r>
              <a:rPr lang="ru-RU" sz="16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изолон</a:t>
            </a: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». С помощью их можно создавать как плоские игрушки, так и объемные.</a:t>
            </a:r>
            <a:r>
              <a:rPr lang="ru-RU" b="1" dirty="0" smtClean="0">
                <a:solidFill>
                  <a:schemeClr val="accent2"/>
                </a:solidFill>
              </a:rPr>
              <a:t/>
            </a:r>
            <a:br>
              <a:rPr lang="ru-RU" b="1" dirty="0" smtClean="0">
                <a:solidFill>
                  <a:schemeClr val="accent2"/>
                </a:solidFill>
              </a:rPr>
            </a:br>
            <a:r>
              <a:rPr lang="ru-RU" dirty="0" smtClean="0">
                <a:solidFill>
                  <a:schemeClr val="accent2"/>
                </a:solidFill>
              </a:rPr>
              <a:t/>
            </a:r>
            <a:br>
              <a:rPr lang="ru-RU" dirty="0" smtClean="0">
                <a:solidFill>
                  <a:schemeClr val="accent2"/>
                </a:solidFill>
              </a:rPr>
            </a:br>
            <a:r>
              <a:rPr lang="ru-RU" dirty="0" smtClean="0">
                <a:solidFill>
                  <a:schemeClr val="accent2"/>
                </a:solidFill>
              </a:rPr>
              <a:t/>
            </a:r>
            <a:br>
              <a:rPr lang="ru-RU" dirty="0" smtClean="0">
                <a:solidFill>
                  <a:schemeClr val="accent2"/>
                </a:solidFill>
              </a:rPr>
            </a:br>
            <a:r>
              <a:rPr lang="ru-RU" dirty="0" smtClean="0">
                <a:solidFill>
                  <a:schemeClr val="accent2"/>
                </a:solidFill>
              </a:rPr>
              <a:t/>
            </a:r>
            <a:br>
              <a:rPr lang="ru-RU" dirty="0" smtClean="0">
                <a:solidFill>
                  <a:schemeClr val="accent2"/>
                </a:solidFill>
              </a:rPr>
            </a:br>
            <a:r>
              <a:rPr lang="ru-RU" u="sng" dirty="0" smtClean="0">
                <a:solidFill>
                  <a:schemeClr val="accent2"/>
                </a:solidFill>
              </a:rPr>
              <a:t/>
            </a:r>
            <a:br>
              <a:rPr lang="ru-RU" u="sng" dirty="0" smtClean="0">
                <a:solidFill>
                  <a:schemeClr val="accent2"/>
                </a:solidFill>
              </a:rPr>
            </a:br>
            <a:r>
              <a:rPr lang="ru-RU" dirty="0" smtClean="0">
                <a:solidFill>
                  <a:schemeClr val="accent2"/>
                </a:solidFill>
              </a:rPr>
              <a:t/>
            </a:r>
            <a:br>
              <a:rPr lang="ru-RU" dirty="0" smtClean="0">
                <a:solidFill>
                  <a:schemeClr val="accent2"/>
                </a:solidFill>
              </a:rPr>
            </a:br>
            <a:r>
              <a:rPr lang="ru-RU" dirty="0" smtClean="0">
                <a:solidFill>
                  <a:schemeClr val="accent2"/>
                </a:solidFill>
              </a:rPr>
              <a:t/>
            </a:r>
            <a:br>
              <a:rPr lang="ru-RU" dirty="0" smtClean="0">
                <a:solidFill>
                  <a:schemeClr val="accent2"/>
                </a:solidFill>
              </a:rPr>
            </a:br>
            <a:r>
              <a:rPr lang="ru-RU" dirty="0" smtClean="0">
                <a:solidFill>
                  <a:schemeClr val="accent2"/>
                </a:solidFill>
              </a:rPr>
              <a:t/>
            </a:r>
            <a:br>
              <a:rPr lang="ru-RU" dirty="0" smtClean="0">
                <a:solidFill>
                  <a:schemeClr val="accent2"/>
                </a:solidFill>
              </a:rPr>
            </a:br>
            <a:r>
              <a:rPr lang="ru-RU" dirty="0" smtClean="0">
                <a:solidFill>
                  <a:schemeClr val="accent2"/>
                </a:solidFill>
              </a:rPr>
              <a:t/>
            </a:r>
            <a:br>
              <a:rPr lang="ru-RU" dirty="0" smtClean="0">
                <a:solidFill>
                  <a:schemeClr val="accent2"/>
                </a:solidFill>
              </a:rPr>
            </a:br>
            <a:r>
              <a:rPr lang="ru-RU" dirty="0" smtClean="0">
                <a:solidFill>
                  <a:schemeClr val="accent2"/>
                </a:solidFill>
              </a:rPr>
              <a:t/>
            </a:r>
            <a:br>
              <a:rPr lang="ru-RU" dirty="0" smtClean="0">
                <a:solidFill>
                  <a:schemeClr val="accent2"/>
                </a:solidFill>
              </a:rPr>
            </a:br>
            <a:r>
              <a:rPr lang="ru-RU" dirty="0" smtClean="0">
                <a:solidFill>
                  <a:schemeClr val="accent2"/>
                </a:solidFill>
              </a:rPr>
              <a:t/>
            </a:r>
            <a:br>
              <a:rPr lang="ru-RU" dirty="0" smtClean="0">
                <a:solidFill>
                  <a:schemeClr val="accent2"/>
                </a:solidFill>
              </a:rPr>
            </a:br>
            <a:r>
              <a:rPr lang="ru-RU" dirty="0" smtClean="0">
                <a:solidFill>
                  <a:schemeClr val="accent2"/>
                </a:solidFill>
              </a:rPr>
              <a:t/>
            </a:r>
            <a:br>
              <a:rPr lang="ru-RU" dirty="0" smtClean="0">
                <a:solidFill>
                  <a:schemeClr val="accent2"/>
                </a:solidFill>
              </a:rPr>
            </a:br>
            <a:r>
              <a:rPr lang="ru-RU" sz="2000" dirty="0" smtClean="0">
                <a:solidFill>
                  <a:schemeClr val="accent2"/>
                </a:solidFill>
              </a:rPr>
              <a:t/>
            </a:r>
            <a:br>
              <a:rPr lang="ru-RU" sz="2000" dirty="0" smtClean="0">
                <a:solidFill>
                  <a:schemeClr val="accent2"/>
                </a:solidFill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857232"/>
            <a:ext cx="8458200" cy="914400"/>
          </a:xfrm>
        </p:spPr>
        <p:txBody>
          <a:bodyPr/>
          <a:lstStyle/>
          <a:p>
            <a:endParaRPr lang="ru-RU" b="1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571480"/>
            <a:ext cx="835824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000" indent="0" algn="ctr">
              <a:buNone/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ВИДЫ КОНСТРУИРОВАНИЯ В ДЕТСКОМ САДУ</a:t>
            </a:r>
          </a:p>
          <a:p>
            <a:pPr marL="108000" indent="360000">
              <a:buNone/>
            </a:pPr>
            <a:r>
              <a:rPr lang="ru-RU" b="1" dirty="0" smtClean="0"/>
              <a:t> </a:t>
            </a:r>
          </a:p>
          <a:p>
            <a:pPr marL="108000" indent="360000">
              <a:buNone/>
            </a:pP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зависимости от того, из какого материала дети создают свои постройки и конструкции, различают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108000" indent="360000">
              <a:buNone/>
            </a:pPr>
            <a:endParaRPr lang="ru-RU" sz="20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108000" indent="360000" algn="just">
              <a:lnSpc>
                <a:spcPct val="120000"/>
              </a:lnSpc>
              <a:buFont typeface="Wingdings" pitchFamily="2" charset="2"/>
              <a:buChar char="Ø"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конструирование из строительных материалов;</a:t>
            </a:r>
            <a:endParaRPr lang="ru-RU" sz="20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2551837"/>
            <a:ext cx="7786742" cy="15374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buFont typeface="Wingdings" pitchFamily="2" charset="2"/>
              <a:buChar char="Ø"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конструирование 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 бумаги, картона, коробок, катушек и других материалов;</a:t>
            </a:r>
          </a:p>
          <a:p>
            <a:pPr algn="just">
              <a:lnSpc>
                <a:spcPct val="120000"/>
              </a:lnSpc>
              <a:buNone/>
            </a:pPr>
            <a:endParaRPr lang="ru-RU" sz="2000" i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20000"/>
              </a:lnSpc>
              <a:buFont typeface="Wingdings" pitchFamily="2" charset="2"/>
              <a:buChar char="Ø"/>
            </a:pP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конструирование из природного материала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686800" cy="857256"/>
          </a:xfrm>
        </p:spPr>
        <p:txBody>
          <a:bodyPr>
            <a:noAutofit/>
          </a:bodyPr>
          <a:lstStyle/>
          <a:p>
            <a:r>
              <a:rPr lang="ru-RU" sz="2400" i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sz="24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младшая группа (от 3 до 4 лет)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357158" y="4500570"/>
            <a:ext cx="7072362" cy="785818"/>
          </a:xfrm>
        </p:spPr>
        <p:txBody>
          <a:bodyPr>
            <a:noAutofit/>
          </a:bodyPr>
          <a:lstStyle/>
          <a:p>
            <a:pPr marL="216000" indent="360000" algn="just">
              <a:buFont typeface="Wingdings" pitchFamily="2" charset="2"/>
              <a:buChar char="q"/>
            </a:pPr>
            <a:r>
              <a:rPr lang="ru-RU" sz="1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Учить детей узнавать, называть и соотносить постройки с реально существующими объектами.</a:t>
            </a:r>
            <a:endParaRPr lang="ru-RU" sz="18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285720" y="1071546"/>
            <a:ext cx="8634442" cy="3214710"/>
          </a:xfrm>
        </p:spPr>
        <p:txBody>
          <a:bodyPr>
            <a:normAutofit fontScale="25000" lnSpcReduction="20000"/>
          </a:bodyPr>
          <a:lstStyle/>
          <a:p>
            <a:pPr algn="ctr">
              <a:buNone/>
            </a:pPr>
            <a:endParaRPr lang="ru-RU" sz="2900" b="1" i="1" dirty="0" smtClean="0">
              <a:solidFill>
                <a:srgbClr val="C00000"/>
              </a:solidFill>
            </a:endParaRPr>
          </a:p>
          <a:p>
            <a:pPr marL="0" indent="360000" algn="just">
              <a:lnSpc>
                <a:spcPct val="120000"/>
              </a:lnSpc>
              <a:buNone/>
            </a:pPr>
            <a:r>
              <a:rPr lang="ru-RU" sz="7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Конструктивная деятельность в младшем дошкольном возрасте ограничена   возведением несложных построек по подражанию, указательному жесту и по показу взрослого.</a:t>
            </a:r>
          </a:p>
          <a:p>
            <a:pPr algn="just">
              <a:buNone/>
            </a:pPr>
            <a:endParaRPr lang="ru-RU" sz="72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ru-RU" sz="7200" b="1" dirty="0" smtClean="0">
                <a:solidFill>
                  <a:srgbClr val="C00000"/>
                </a:solidFill>
              </a:rPr>
              <a:t>Задачи</a:t>
            </a:r>
          </a:p>
          <a:p>
            <a:pPr algn="ctr">
              <a:buNone/>
            </a:pPr>
            <a:endParaRPr lang="ru-RU" sz="7200" b="1" dirty="0" smtClean="0">
              <a:solidFill>
                <a:srgbClr val="C00000"/>
              </a:solidFill>
            </a:endParaRPr>
          </a:p>
          <a:p>
            <a:pPr marL="180000" indent="360000" algn="just">
              <a:lnSpc>
                <a:spcPct val="120000"/>
              </a:lnSpc>
              <a:buFont typeface="Wingdings" pitchFamily="2" charset="2"/>
              <a:buChar char="q"/>
            </a:pPr>
            <a:r>
              <a:rPr lang="ru-RU" sz="7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Учить находить среди других предметов и игрушек кубики, кирпичики</a:t>
            </a:r>
          </a:p>
          <a:p>
            <a:pPr marL="180000" indent="360000" algn="just">
              <a:lnSpc>
                <a:spcPct val="120000"/>
              </a:lnSpc>
              <a:buFont typeface="Wingdings" pitchFamily="2" charset="2"/>
              <a:buChar char="q"/>
            </a:pPr>
            <a:endParaRPr lang="ru-RU" sz="72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180000" indent="360000" algn="just">
              <a:lnSpc>
                <a:spcPct val="120000"/>
              </a:lnSpc>
              <a:buFont typeface="Wingdings" pitchFamily="2" charset="2"/>
              <a:buChar char="q"/>
            </a:pPr>
            <a:r>
              <a:rPr lang="ru-RU" sz="7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Выполнять простейшие постройки из деревянного конструктора </a:t>
            </a:r>
          </a:p>
          <a:p>
            <a:pPr marL="180000" indent="360000" algn="just">
              <a:lnSpc>
                <a:spcPct val="120000"/>
              </a:lnSpc>
              <a:buNone/>
            </a:pPr>
            <a:r>
              <a:rPr lang="ru-RU" sz="7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подражанию и показу взрослого. (дорожка, заборчик, ворота, домик)</a:t>
            </a:r>
          </a:p>
        </p:txBody>
      </p:sp>
      <p:pic>
        <p:nvPicPr>
          <p:cNvPr id="4" name="Рисунок 3" descr="http://im6-tub-ru.yandex.net/i?id=329763224-43-72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00958" y="5286388"/>
            <a:ext cx="1214436" cy="1142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686800" cy="841248"/>
          </a:xfrm>
        </p:spPr>
        <p:txBody>
          <a:bodyPr>
            <a:normAutofit/>
          </a:bodyPr>
          <a:lstStyle/>
          <a:p>
            <a:pPr algn="ctr"/>
            <a:r>
              <a:rPr lang="ru-RU" sz="1100" dirty="0" smtClean="0">
                <a:solidFill>
                  <a:srgbClr val="7030A0"/>
                </a:solidFill>
              </a:rPr>
              <a:t>           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Средняя группа (от 4 до 5 лет)</a:t>
            </a:r>
            <a:b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5720" y="1071546"/>
            <a:ext cx="8501122" cy="3143272"/>
          </a:xfrm>
        </p:spPr>
        <p:txBody>
          <a:bodyPr>
            <a:normAutofit fontScale="62500" lnSpcReduction="20000"/>
          </a:bodyPr>
          <a:lstStyle/>
          <a:p>
            <a:pPr algn="ctr">
              <a:buNone/>
            </a:pPr>
            <a:endParaRPr lang="ru-RU" sz="13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marL="180000" indent="360000" algn="just">
              <a:buNone/>
            </a:pPr>
            <a:r>
              <a:rPr lang="ru-RU" sz="2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Усложняется конструирование. Постройки могут включать 5-6 деталей. Формируются навыки конструирования по речевой инструкции, а также планирование последовательности действий.</a:t>
            </a:r>
          </a:p>
          <a:p>
            <a:pPr algn="ctr">
              <a:buNone/>
            </a:pPr>
            <a:r>
              <a:rPr lang="ru-RU" sz="3500" b="1" dirty="0" smtClean="0">
                <a:solidFill>
                  <a:srgbClr val="C00000"/>
                </a:solidFill>
              </a:rPr>
              <a:t>Задачи</a:t>
            </a:r>
          </a:p>
          <a:p>
            <a:pPr marL="180000" indent="360000" algn="just">
              <a:lnSpc>
                <a:spcPct val="120000"/>
              </a:lnSpc>
              <a:buFont typeface="Wingdings" pitchFamily="2" charset="2"/>
              <a:buChar char="q"/>
            </a:pPr>
            <a:r>
              <a:rPr lang="ru-RU" sz="2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Учить анализировать (с помощью взрослого) объемные и плоскостные образцы перед конструированием.</a:t>
            </a:r>
          </a:p>
          <a:p>
            <a:pPr marL="180000" indent="360000" algn="just">
              <a:lnSpc>
                <a:spcPct val="120000"/>
              </a:lnSpc>
              <a:buNone/>
            </a:pPr>
            <a:endParaRPr lang="ru-RU" sz="26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180000" indent="360000" algn="just">
              <a:lnSpc>
                <a:spcPct val="120000"/>
              </a:lnSpc>
              <a:buFont typeface="Wingdings" pitchFamily="2" charset="2"/>
              <a:buChar char="q"/>
            </a:pPr>
            <a:r>
              <a:rPr lang="ru-RU" sz="2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Учить строить простейшие конструкции по подражанию, по показу, образцу и речевой  инструкции.</a:t>
            </a:r>
          </a:p>
          <a:p>
            <a:pPr marL="180000" indent="360000" algn="just">
              <a:lnSpc>
                <a:spcPct val="120000"/>
              </a:lnSpc>
              <a:buFont typeface="Wingdings" pitchFamily="2" charset="2"/>
              <a:buChar char="q"/>
            </a:pPr>
            <a:r>
              <a:rPr lang="ru-RU" sz="2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Учить выделять : кубик, кирпичик, пластина, арка, треугольную призму.</a:t>
            </a:r>
          </a:p>
          <a:p>
            <a:pPr marL="180000" indent="360000" algn="just">
              <a:buNone/>
            </a:pPr>
            <a:endParaRPr lang="ru-RU" sz="2900" b="1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285720" y="4071942"/>
            <a:ext cx="6786610" cy="1571636"/>
          </a:xfrm>
        </p:spPr>
        <p:txBody>
          <a:bodyPr>
            <a:noAutofit/>
          </a:bodyPr>
          <a:lstStyle/>
          <a:p>
            <a:pPr marL="180000" indent="360000" algn="just">
              <a:buFont typeface="Wingdings" pitchFamily="2" charset="2"/>
              <a:buChar char="q"/>
            </a:pP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Развивать умения анализировать образец постройки: выделять основные части, различать и соотносить их по величине и форме, устанавливать пространственное расположение этих частей относительно друг друга (в домах — стены, вверху — перекрытие, крыша; в автомобиле — кабина, кузов и т.д.).</a:t>
            </a:r>
          </a:p>
          <a:p>
            <a:pPr marL="180000" indent="360000" algn="just">
              <a:buFont typeface="Wingdings" pitchFamily="2" charset="2"/>
              <a:buChar char="q"/>
            </a:pPr>
            <a:endParaRPr lang="ru-RU" sz="16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180000" indent="360000" algn="just">
              <a:buFont typeface="Wingdings" pitchFamily="2" charset="2"/>
              <a:buChar char="q"/>
            </a:pP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Учить рассказывать о последовательности выполнения действий.</a:t>
            </a:r>
            <a:endParaRPr lang="ru-RU" sz="16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://im6-tub-ru.yandex.net/i?id=329763224-43-72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00958" y="5286388"/>
            <a:ext cx="1214436" cy="1142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85720" y="214290"/>
            <a:ext cx="8686800" cy="841248"/>
          </a:xfrm>
        </p:spPr>
        <p:txBody>
          <a:bodyPr>
            <a:normAutofit/>
          </a:bodyPr>
          <a:lstStyle/>
          <a:p>
            <a:r>
              <a:rPr lang="ru-RU" sz="1100" i="1" dirty="0" smtClean="0">
                <a:solidFill>
                  <a:srgbClr val="7030A0"/>
                </a:solidFill>
              </a:rPr>
              <a:t>                                                   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Старшая группа (от 5 до 6 лет)</a:t>
            </a:r>
            <a:r>
              <a:rPr lang="ru-RU" sz="1800" b="1" i="1" dirty="0" smtClean="0">
                <a:solidFill>
                  <a:srgbClr val="C00000"/>
                </a:solidFill>
              </a:rPr>
              <a:t/>
            </a:r>
            <a:br>
              <a:rPr lang="ru-RU" sz="1800" b="1" i="1" dirty="0" smtClean="0">
                <a:solidFill>
                  <a:srgbClr val="C00000"/>
                </a:solidFill>
              </a:rPr>
            </a:br>
            <a:endParaRPr lang="ru-RU" sz="1800" i="1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285720" y="3071810"/>
            <a:ext cx="6786610" cy="2857520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sz="4000" b="1" dirty="0" smtClean="0">
                <a:solidFill>
                  <a:srgbClr val="C00000"/>
                </a:solidFill>
              </a:rPr>
              <a:t>Задачи</a:t>
            </a:r>
          </a:p>
          <a:p>
            <a:pPr marL="180000" indent="360000" algn="just">
              <a:lnSpc>
                <a:spcPct val="120000"/>
              </a:lnSpc>
              <a:buFont typeface="Wingdings" pitchFamily="2" charset="2"/>
              <a:buChar char="q"/>
            </a:pPr>
            <a:r>
              <a:rPr lang="ru-RU" sz="23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Учить выполнять конструкции из </a:t>
            </a:r>
            <a:r>
              <a:rPr lang="ru-RU" sz="23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сборно</a:t>
            </a:r>
            <a:r>
              <a:rPr lang="ru-RU" sz="23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разборных игрушек.</a:t>
            </a:r>
          </a:p>
          <a:p>
            <a:pPr marL="180000" indent="360000" algn="just">
              <a:lnSpc>
                <a:spcPct val="120000"/>
              </a:lnSpc>
              <a:buFont typeface="Wingdings" pitchFamily="2" charset="2"/>
              <a:buChar char="q"/>
            </a:pPr>
            <a:r>
              <a:rPr lang="ru-RU" sz="23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Выполнять постройки по плоскостному образцу.</a:t>
            </a:r>
          </a:p>
          <a:p>
            <a:pPr marL="180000" indent="360000" algn="just">
              <a:lnSpc>
                <a:spcPct val="120000"/>
              </a:lnSpc>
              <a:buFont typeface="Wingdings" pitchFamily="2" charset="2"/>
              <a:buChar char="q"/>
            </a:pPr>
            <a:r>
              <a:rPr lang="ru-RU" sz="23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Учить конструировать из бумаги.</a:t>
            </a:r>
          </a:p>
          <a:p>
            <a:pPr marL="180000" indent="360000" algn="just">
              <a:lnSpc>
                <a:spcPct val="120000"/>
              </a:lnSpc>
              <a:buFont typeface="Wingdings" pitchFamily="2" charset="2"/>
              <a:buChar char="q"/>
            </a:pPr>
            <a:r>
              <a:rPr lang="ru-RU" sz="23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Расширять словарный запас детей, связанный с овладением конструктивной деятельностью – пластина, брусок, соединим, основание.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285720" y="1071546"/>
            <a:ext cx="8572560" cy="2071702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endParaRPr lang="ru-RU" sz="4600" b="1" i="1" dirty="0" smtClean="0">
              <a:solidFill>
                <a:srgbClr val="C00000"/>
              </a:solidFill>
            </a:endParaRPr>
          </a:p>
          <a:p>
            <a:pPr marL="0" indent="216000" algn="just">
              <a:buNone/>
            </a:pPr>
            <a:endParaRPr lang="ru-RU" sz="1100" dirty="0" smtClean="0"/>
          </a:p>
          <a:p>
            <a:pPr marL="0" indent="360000" algn="just">
              <a:lnSpc>
                <a:spcPct val="120000"/>
              </a:lnSpc>
              <a:buNone/>
            </a:pPr>
            <a:r>
              <a:rPr lang="ru-RU" sz="29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3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Овладевают обобщенным способом обследования образца.</a:t>
            </a:r>
            <a:r>
              <a:rPr lang="ru-RU" sz="23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Дети способны выделять основные части предполагаемой постройки. </a:t>
            </a:r>
            <a:r>
              <a:rPr lang="ru-RU" sz="23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Конструктивная деятельность может осуществляться на основе схемы, по памяти, по замыслу.</a:t>
            </a:r>
            <a:r>
              <a:rPr lang="ru-RU" sz="23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Появляется конструирование в ходе совместной деятельности.</a:t>
            </a:r>
          </a:p>
          <a:p>
            <a:pPr marL="0" indent="216000" algn="just">
              <a:buNone/>
            </a:pPr>
            <a:endParaRPr lang="ru-RU" sz="2600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Рисунок 3" descr="http://im6-tub-ru.yandex.net/i?id=329763224-43-72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00958" y="5286388"/>
            <a:ext cx="1214436" cy="1142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538</TotalTime>
  <Words>758</Words>
  <Application>Microsoft Office PowerPoint</Application>
  <PresentationFormat>Экран (4:3)</PresentationFormat>
  <Paragraphs>105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Трек</vt:lpstr>
      <vt:lpstr> Особенности конструктивной деятельности  Детей дошкольного возраста   с ограниченными возможностями здоровья</vt:lpstr>
      <vt:lpstr>КОНСТРУИРОВАНИЕ   Название конструктивной деятельности происходит от латинского слова constructio - построение.</vt:lpstr>
      <vt:lpstr>Презентация PowerPoint</vt:lpstr>
      <vt:lpstr>Презентация PowerPoint</vt:lpstr>
      <vt:lpstr>       </vt:lpstr>
      <vt:lpstr>Презентация PowerPoint</vt:lpstr>
      <vt:lpstr>                младшая группа (от 3 до 4 лет) </vt:lpstr>
      <vt:lpstr>            Средняя группа (от 4 до 5 лет) </vt:lpstr>
      <vt:lpstr>                                                    Старшая группа (от 5 до 6 лет) </vt:lpstr>
      <vt:lpstr>              Подготовительная к школе группа  </vt:lpstr>
      <vt:lpstr>Презентация PowerPoint</vt:lpstr>
      <vt:lpstr>Презентация PowerPoint</vt:lpstr>
      <vt:lpstr>Презентация PowerPoint</vt:lpstr>
      <vt:lpstr>Схемы образцы </vt:lpstr>
      <vt:lpstr>Презентация PowerPoint</vt:lpstr>
      <vt:lpstr>Конструирование на занятии</vt:lpstr>
      <vt:lpstr>Игры с конструктором в свободное  время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мой</dc:creator>
  <cp:lastModifiedBy>Елена</cp:lastModifiedBy>
  <cp:revision>63</cp:revision>
  <dcterms:created xsi:type="dcterms:W3CDTF">2016-01-21T01:59:19Z</dcterms:created>
  <dcterms:modified xsi:type="dcterms:W3CDTF">2016-11-21T12:06:11Z</dcterms:modified>
</cp:coreProperties>
</file>