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B66C669-682F-47C1-BB1C-B9D84ED469FB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45FA9CB-9CDC-470D-AF40-E41BAB6A8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1DFDA-B757-49BA-96C9-AF861F81FA21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92ECC-B599-4625-BA81-B69F887F1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0E312-EF55-433A-995C-6AD3EA73D391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5AAC-DA63-4D4B-AD9B-E0C2D41F6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37420-54D3-447E-86BB-CBDC50C15437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0C45F-C41D-4827-94CC-7062535FA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B060-A015-4198-9AF6-9E4E15C9AF0E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615B7-F1CD-4AA8-B3A3-14EE3434F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9FA03-52BF-4DE9-9D3D-3E3ED2E6B5CE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36D62-FF63-4184-ABE1-584827D0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0155-3A47-4BC9-9620-3206C30EA390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BC651-54FF-48FC-8B12-2A5FC103B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6DDFB-C345-4440-B265-373A29248CCA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D406D-8641-404B-BA6F-E9053E19B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8F27D-4BEA-4F44-B92A-70536C441E69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434FE-C017-437D-925F-20DD3EA5E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9537A-1786-4E77-84D6-CA77261E2011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D6DB6-024E-490A-913F-1AE9C7392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566EE-9797-4DED-AC19-43132F7C9BC0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A9EE2-E3D0-4C01-847C-CDC6D3910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83276-3AEE-44FC-8959-0B0EE3C4E477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57D7-EA27-43EA-A55D-93735E2E9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93F83-7C19-4DE0-9DDE-5207532117F9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EA3C9E-8526-465C-9EA2-9F703DE1E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5214950"/>
            <a:ext cx="362265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Презентацию подготовила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Воспитатель старшей группы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Митенева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М.Н.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г. </a:t>
            </a:r>
            <a:r>
              <a:rPr lang="ru-RU" sz="1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Зеленогорск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Детский сад №69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	</a:t>
            </a:r>
            <a:endParaRPr lang="ru-RU" sz="1600" dirty="0">
              <a:latin typeface="+mn-lt"/>
              <a:cs typeface="+mn-cs"/>
            </a:endParaRPr>
          </a:p>
        </p:txBody>
      </p:sp>
      <p:pic>
        <p:nvPicPr>
          <p:cNvPr id="8" name="Рисунок 7" descr="рука с краскам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0" y="2071688"/>
            <a:ext cx="4214813" cy="2786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770044" y="433366"/>
            <a:ext cx="621510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Нетрадиционные техники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рисования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214290"/>
            <a:ext cx="635798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Граттаж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" y="785813"/>
            <a:ext cx="8072437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от пяти лет.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 плотная белая или прокрашенная цветной гуашью, свечка парафиновая, палочки или зубочистки.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Бумагу прокрасить цветной  гуашью(пятнами), после высыхания натереть свечкой, сверху прокрасить черной тушью или гуашью. Когда высохнет, начать процарапывать рисунок.</a:t>
            </a:r>
            <a:endParaRPr lang="ru-RU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5" name="Рисунок 4" descr="WP_20150330_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3429000"/>
            <a:ext cx="4071966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WP_20150330_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3429000"/>
            <a:ext cx="378621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солнышк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33794" y="0"/>
            <a:ext cx="1710206" cy="10715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8" y="428625"/>
            <a:ext cx="19288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accent6"/>
                </a:solidFill>
                <a:latin typeface="+mn-lt"/>
                <a:cs typeface="+mn-cs"/>
              </a:rPr>
              <a:t>Набрызг</a:t>
            </a: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50" y="1000125"/>
            <a:ext cx="714375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от пяти лет.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бумага, гуашь, зубная щетка, расческа.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опускает зубную щетку в банку с краской, затем проводит расческой по зубной щетке, держа её над бумагой</a:t>
            </a:r>
            <a:r>
              <a:rPr lang="ru-RU" sz="1600" dirty="0">
                <a:solidFill>
                  <a:schemeClr val="accent6"/>
                </a:solidFill>
                <a:latin typeface="+mn-lt"/>
                <a:cs typeface="+mn-cs"/>
              </a:rPr>
              <a:t>.</a:t>
            </a:r>
            <a:endParaRPr lang="ru-RU" b="1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6" name="Рисунок 5" descr="набрызг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053606"/>
            <a:ext cx="3457747" cy="2732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набрызг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071810"/>
            <a:ext cx="3357586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солнышк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9586" y="142852"/>
            <a:ext cx="1000132" cy="7927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25" y="357188"/>
            <a:ext cx="4572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/>
                </a:solidFill>
                <a:latin typeface="+mn-lt"/>
                <a:cs typeface="+mn-cs"/>
              </a:rPr>
              <a:t>Рисование по мокрому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813" y="1071563"/>
            <a:ext cx="6929437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от пяти лет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бумага, краски, вода.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Краски наносят либо на предварительно смоченную бумагу, либо на поверхность ещё влажного слоя краски</a:t>
            </a:r>
            <a:r>
              <a:rPr lang="ru-RU" sz="1600" dirty="0">
                <a:solidFill>
                  <a:schemeClr val="accent6"/>
                </a:solidFill>
                <a:latin typeface="+mn-lt"/>
                <a:cs typeface="+mn-cs"/>
              </a:rPr>
              <a:t>.</a:t>
            </a:r>
            <a:endParaRPr lang="ru-RU" b="1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4" name="Рисунок 3" descr="мокр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5" y="3071810"/>
            <a:ext cx="368798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мокрое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071810"/>
            <a:ext cx="3929090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солнышк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75935" y="142853"/>
            <a:ext cx="1073126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25" y="500063"/>
            <a:ext cx="6715125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D3C4A"/>
                </a:solidFill>
                <a:latin typeface="Times New Roman" pitchFamily="18" charset="0"/>
              </a:rPr>
              <a:t>Рисование песком, крупой, солью,</a:t>
            </a:r>
            <a:endParaRPr lang="ru-RU" sz="2400" b="1">
              <a:solidFill>
                <a:srgbClr val="7D3C4A"/>
              </a:solidFill>
            </a:endParaRPr>
          </a:p>
          <a:p>
            <a:r>
              <a:rPr lang="ru-RU" sz="2400" b="1">
                <a:solidFill>
                  <a:srgbClr val="7D3C4A"/>
                </a:solidFill>
              </a:rPr>
              <a:t>с</a:t>
            </a:r>
            <a:r>
              <a:rPr lang="ru-RU" sz="2400" b="1">
                <a:solidFill>
                  <a:srgbClr val="7D3C4A"/>
                </a:solidFill>
                <a:latin typeface="Times New Roman" pitchFamily="18" charset="0"/>
              </a:rPr>
              <a:t>корлупой</a:t>
            </a:r>
            <a:endParaRPr lang="ru-RU" sz="2400" b="1">
              <a:solidFill>
                <a:srgbClr val="7D3C4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313" y="1341438"/>
            <a:ext cx="8488362" cy="2105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000" b="1" u="sng">
                <a:solidFill>
                  <a:srgbClr val="7D3C4A"/>
                </a:solidFill>
                <a:latin typeface="Times New Roman" pitchFamily="18" charset="0"/>
              </a:rPr>
              <a:t>Возраст</a:t>
            </a:r>
            <a:r>
              <a:rPr lang="ru-RU" sz="1600">
                <a:solidFill>
                  <a:srgbClr val="7D3C4A"/>
                </a:solidFill>
                <a:latin typeface="Times New Roman" pitchFamily="18" charset="0"/>
              </a:rPr>
              <a:t>: </a:t>
            </a:r>
            <a:r>
              <a:rPr lang="ru-RU">
                <a:solidFill>
                  <a:srgbClr val="7D3C4A"/>
                </a:solidFill>
                <a:latin typeface="Times New Roman" pitchFamily="18" charset="0"/>
              </a:rPr>
              <a:t>от шести лет.</a:t>
            </a:r>
          </a:p>
          <a:p>
            <a:r>
              <a:rPr lang="ru-RU" sz="2000" b="1" u="sng">
                <a:solidFill>
                  <a:srgbClr val="7D3C4A"/>
                </a:solidFill>
                <a:latin typeface="Times New Roman" pitchFamily="18" charset="0"/>
              </a:rPr>
              <a:t>Материалы</a:t>
            </a:r>
            <a:r>
              <a:rPr lang="ru-RU" sz="1600">
                <a:solidFill>
                  <a:srgbClr val="7D3C4A"/>
                </a:solidFill>
                <a:latin typeface="Times New Roman" pitchFamily="18" charset="0"/>
              </a:rPr>
              <a:t>: </a:t>
            </a:r>
            <a:r>
              <a:rPr lang="ru-RU">
                <a:solidFill>
                  <a:srgbClr val="7D3C4A"/>
                </a:solidFill>
                <a:latin typeface="Times New Roman" pitchFamily="18" charset="0"/>
              </a:rPr>
              <a:t>картон, клей ПВА, простой карандаш, чистый песок ( крупа, соль).</a:t>
            </a:r>
          </a:p>
          <a:p>
            <a:r>
              <a:rPr lang="ru-RU" sz="2000" b="1" u="sng">
                <a:solidFill>
                  <a:srgbClr val="7D3C4A"/>
                </a:solidFill>
                <a:latin typeface="Times New Roman" pitchFamily="18" charset="0"/>
              </a:rPr>
              <a:t>Способ получения изображения</a:t>
            </a:r>
            <a:r>
              <a:rPr lang="ru-RU" sz="1600">
                <a:solidFill>
                  <a:srgbClr val="7D3C4A"/>
                </a:solidFill>
                <a:latin typeface="Times New Roman" pitchFamily="18" charset="0"/>
              </a:rPr>
              <a:t>: </a:t>
            </a:r>
            <a:r>
              <a:rPr lang="ru-RU">
                <a:solidFill>
                  <a:srgbClr val="7D3C4A"/>
                </a:solidFill>
                <a:latin typeface="Times New Roman" pitchFamily="18" charset="0"/>
              </a:rPr>
              <a:t>Ребенок простым карандашом наносит рисунок</a:t>
            </a:r>
          </a:p>
          <a:p>
            <a:r>
              <a:rPr lang="ru-RU">
                <a:solidFill>
                  <a:srgbClr val="7D3C4A"/>
                </a:solidFill>
                <a:latin typeface="Times New Roman" pitchFamily="18" charset="0"/>
              </a:rPr>
              <a:t>на картон, затем каждый предмет намазывает клеем и посыпает аккуратно сыпучим</a:t>
            </a:r>
            <a:r>
              <a:rPr lang="ru-RU">
                <a:solidFill>
                  <a:srgbClr val="7D3C4A"/>
                </a:solidFill>
              </a:rPr>
              <a:t> </a:t>
            </a:r>
            <a:r>
              <a:rPr lang="ru-RU">
                <a:solidFill>
                  <a:srgbClr val="7D3C4A"/>
                </a:solidFill>
                <a:latin typeface="Times New Roman" pitchFamily="18" charset="0"/>
              </a:rPr>
              <a:t>веществом, лишнее ссыпает на подно</a:t>
            </a:r>
            <a:r>
              <a:rPr lang="ru-RU">
                <a:solidFill>
                  <a:srgbClr val="7D3C4A"/>
                </a:solidFill>
              </a:rPr>
              <a:t>с.</a:t>
            </a: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26" y="3564192"/>
            <a:ext cx="3778863" cy="2939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круп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5202242" y="3570285"/>
            <a:ext cx="3154264" cy="2928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солнышк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4542" y="219075"/>
            <a:ext cx="1315955" cy="9239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0" y="2000250"/>
            <a:ext cx="61690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/>
                </a:solidFill>
                <a:latin typeface="+mn-lt"/>
                <a:cs typeface="+mn-cs"/>
              </a:rPr>
              <a:t>СПАСИБО ЗА ВНИМАНИЕ</a:t>
            </a:r>
          </a:p>
        </p:txBody>
      </p:sp>
      <p:pic>
        <p:nvPicPr>
          <p:cNvPr id="3" name="Рисунок 2" descr="девоч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143248"/>
            <a:ext cx="371477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с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857388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66" y="714356"/>
            <a:ext cx="9048734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	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" name="Рисунок 3" descr="малыш с красками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4071942"/>
            <a:ext cx="3571900" cy="19736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краски и кист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4143380"/>
            <a:ext cx="3000396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1" y="357166"/>
            <a:ext cx="8072494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3" y="357188"/>
            <a:ext cx="852805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/>
                </a:solidFill>
                <a:latin typeface="+mn-lt"/>
                <a:cs typeface="+mn-cs"/>
              </a:rPr>
              <a:t>Нетрадиционное рисование – это искусство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/>
                </a:solidFill>
                <a:latin typeface="+mn-lt"/>
                <a:cs typeface="+mn-cs"/>
              </a:rPr>
              <a:t>изображать, не основываясь на традиции.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/>
                </a:solidFill>
                <a:latin typeface="+mn-lt"/>
                <a:cs typeface="+mn-cs"/>
              </a:rPr>
              <a:t>« Искусство заключается в том, чтобы найти необыкновенное в обыкновенном и обыкновенное в необыкновенном». </a:t>
            </a:r>
            <a:r>
              <a:rPr lang="ru-RU" sz="2400" b="1" dirty="0" err="1">
                <a:solidFill>
                  <a:schemeClr val="accent4"/>
                </a:solidFill>
                <a:latin typeface="+mn-lt"/>
                <a:cs typeface="+mn-cs"/>
              </a:rPr>
              <a:t>Дени</a:t>
            </a:r>
            <a:r>
              <a:rPr lang="ru-RU" sz="2400" b="1" dirty="0">
                <a:solidFill>
                  <a:schemeClr val="accent4"/>
                </a:solidFill>
                <a:latin typeface="+mn-lt"/>
                <a:cs typeface="+mn-cs"/>
              </a:rPr>
              <a:t> Дидро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ышк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6378587" y="5378464"/>
            <a:ext cx="1907380" cy="895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878687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с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28728" cy="10477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750" y="357188"/>
            <a:ext cx="636428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/>
                </a:solidFill>
                <a:latin typeface="+mn-lt"/>
                <a:cs typeface="+mn-cs"/>
              </a:rPr>
              <a:t>Применение нетрадиционных техник: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785813" y="1357313"/>
            <a:ext cx="81772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Способствует обогащению знаний и представлений детей о предметах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и их использовании, материалах, их свойствах, способах применения.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Стимулирует положительную  мотивацию ребенка, вызывает радостное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настроение, снимает страх перед процессом рисования.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Дает возможность экспериментировать.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Развивает тактильную чувствительность, </a:t>
            </a:r>
            <a:r>
              <a:rPr lang="ru-RU" b="1" dirty="0" err="1">
                <a:solidFill>
                  <a:srgbClr val="7030A0"/>
                </a:solidFill>
                <a:latin typeface="Times New Roman" pitchFamily="18" charset="0"/>
              </a:rPr>
              <a:t>цветоразличие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Способствует развитию зрительно – моторной координации.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Не утомляет ребенка, повышает работоспособность.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 Развивает нестандартность мышления, </a:t>
            </a:r>
            <a:r>
              <a:rPr lang="ru-RU" b="1" dirty="0" err="1">
                <a:solidFill>
                  <a:srgbClr val="7030A0"/>
                </a:solidFill>
                <a:latin typeface="Times New Roman" pitchFamily="18" charset="0"/>
              </a:rPr>
              <a:t>раскрепощенность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,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</a:rPr>
              <a:t>индивидуализм. </a:t>
            </a:r>
          </a:p>
        </p:txBody>
      </p:sp>
      <p:pic>
        <p:nvPicPr>
          <p:cNvPr id="10" name="Рисунок 9" descr="ладош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2817" y="4357694"/>
            <a:ext cx="3789362" cy="2186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37073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Нетрадиционные способы изображения в рисовании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000375" y="2643188"/>
            <a:ext cx="2857500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способы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изображения</a:t>
            </a:r>
          </a:p>
        </p:txBody>
      </p:sp>
      <p:cxnSp>
        <p:nvCxnSpPr>
          <p:cNvPr id="6" name="Прямая со стрелкой 5"/>
          <p:cNvCxnSpPr>
            <a:stCxn id="3" idx="7"/>
          </p:cNvCxnSpPr>
          <p:nvPr/>
        </p:nvCxnSpPr>
        <p:spPr>
          <a:xfrm rot="5400000" flipH="1" flipV="1">
            <a:off x="5518150" y="1920875"/>
            <a:ext cx="83185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86438" y="3214688"/>
            <a:ext cx="1500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5"/>
          </p:cNvCxnSpPr>
          <p:nvPr/>
        </p:nvCxnSpPr>
        <p:spPr>
          <a:xfrm rot="16200000" flipH="1">
            <a:off x="5482431" y="3696494"/>
            <a:ext cx="974725" cy="106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4"/>
          </p:cNvCxnSpPr>
          <p:nvPr/>
        </p:nvCxnSpPr>
        <p:spPr>
          <a:xfrm rot="16200000" flipH="1">
            <a:off x="3571875" y="4786313"/>
            <a:ext cx="1785937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3"/>
          </p:cNvCxnSpPr>
          <p:nvPr/>
        </p:nvCxnSpPr>
        <p:spPr>
          <a:xfrm rot="5400000">
            <a:off x="2579688" y="3732212"/>
            <a:ext cx="831850" cy="847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000250" y="3286125"/>
            <a:ext cx="1214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1"/>
          </p:cNvCxnSpPr>
          <p:nvPr/>
        </p:nvCxnSpPr>
        <p:spPr>
          <a:xfrm rot="16200000" flipV="1">
            <a:off x="2472532" y="1885156"/>
            <a:ext cx="831850" cy="1062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3" idx="0"/>
          </p:cNvCxnSpPr>
          <p:nvPr/>
        </p:nvCxnSpPr>
        <p:spPr>
          <a:xfrm rot="5400000" flipH="1" flipV="1">
            <a:off x="4035425" y="2249488"/>
            <a:ext cx="78581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6357938" y="1285875"/>
            <a:ext cx="178593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/>
              <a:t>ниткография</a:t>
            </a:r>
            <a:endParaRPr lang="ru-RU" sz="1400" dirty="0"/>
          </a:p>
        </p:txBody>
      </p:sp>
      <p:sp>
        <p:nvSpPr>
          <p:cNvPr id="29" name="Овал 28"/>
          <p:cNvSpPr/>
          <p:nvPr/>
        </p:nvSpPr>
        <p:spPr>
          <a:xfrm>
            <a:off x="7286625" y="2928938"/>
            <a:ext cx="1143000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/>
              <a:t>граттаж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6286500" y="4643438"/>
            <a:ext cx="1643063" cy="9858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монотипия</a:t>
            </a:r>
          </a:p>
        </p:txBody>
      </p:sp>
      <p:sp>
        <p:nvSpPr>
          <p:cNvPr id="31" name="Овал 30"/>
          <p:cNvSpPr/>
          <p:nvPr/>
        </p:nvSpPr>
        <p:spPr>
          <a:xfrm>
            <a:off x="3571875" y="1000125"/>
            <a:ext cx="16430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Рисование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ладошками</a:t>
            </a:r>
          </a:p>
        </p:txBody>
      </p:sp>
      <p:sp>
        <p:nvSpPr>
          <p:cNvPr id="32" name="Овал 31"/>
          <p:cNvSpPr/>
          <p:nvPr/>
        </p:nvSpPr>
        <p:spPr>
          <a:xfrm>
            <a:off x="714375" y="1214438"/>
            <a:ext cx="1714500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рисование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штампом</a:t>
            </a:r>
          </a:p>
        </p:txBody>
      </p:sp>
      <p:sp>
        <p:nvSpPr>
          <p:cNvPr id="33" name="Овал 32"/>
          <p:cNvSpPr/>
          <p:nvPr/>
        </p:nvSpPr>
        <p:spPr>
          <a:xfrm>
            <a:off x="428625" y="2786063"/>
            <a:ext cx="1571625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рисование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/>
              <a:t>расческой</a:t>
            </a:r>
            <a:r>
              <a:rPr lang="ru-RU" sz="1400" dirty="0"/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щеткой</a:t>
            </a:r>
          </a:p>
        </p:txBody>
      </p:sp>
      <p:sp>
        <p:nvSpPr>
          <p:cNvPr id="34" name="Овал 33"/>
          <p:cNvSpPr/>
          <p:nvPr/>
        </p:nvSpPr>
        <p:spPr>
          <a:xfrm>
            <a:off x="928688" y="4500563"/>
            <a:ext cx="1857375" cy="1057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рисование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по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мокрому</a:t>
            </a:r>
          </a:p>
        </p:txBody>
      </p:sp>
      <p:sp>
        <p:nvSpPr>
          <p:cNvPr id="35" name="Овал 34"/>
          <p:cNvSpPr/>
          <p:nvPr/>
        </p:nvSpPr>
        <p:spPr>
          <a:xfrm>
            <a:off x="3714750" y="5729288"/>
            <a:ext cx="1857375" cy="11287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/>
              <a:t>кляксография</a:t>
            </a:r>
            <a:endParaRPr lang="ru-RU" sz="1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3643313" y="4000500"/>
            <a:ext cx="357187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3071813" y="4429125"/>
            <a:ext cx="1128712" cy="785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и другое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528641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Тычок жесткой полусухой кистью 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785794"/>
            <a:ext cx="771530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Возраст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: 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любой.</a:t>
            </a:r>
            <a:endParaRPr lang="ru-RU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Материалы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: жесткая кисть, гуашь, бумага любого цвета либо вырезанный силуэт пушистого или колючего животного.</a:t>
            </a:r>
            <a:endParaRPr lang="ru-RU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Способ получения</a:t>
            </a:r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: Ребенок опускает в гуашь кисть и ударяет ею по бумаге, держа вертикально. Кисть в воду не опускается.</a:t>
            </a:r>
            <a:endParaRPr lang="ru-RU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5" name="Рисунок 4" descr="салю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143249"/>
            <a:ext cx="2857520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солнышк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0934" y="1"/>
            <a:ext cx="1358127" cy="1142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иш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3286124"/>
            <a:ext cx="2286016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ел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3143248"/>
            <a:ext cx="228601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857375" y="6429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214290"/>
            <a:ext cx="55721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Оттиск печатками из картофеля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642938" y="842963"/>
            <a:ext cx="45005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u="sng" dirty="0">
                <a:solidFill>
                  <a:schemeClr val="accent6"/>
                </a:solidFill>
                <a:latin typeface="+mn-lt"/>
                <a:cs typeface="+mn-cs"/>
              </a:rPr>
              <a:t>: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 от четырех лет</a:t>
            </a:r>
            <a:endParaRPr lang="ru-RU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" y="1143000"/>
            <a:ext cx="821531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u="sng" dirty="0">
                <a:solidFill>
                  <a:schemeClr val="accent6"/>
                </a:solidFill>
                <a:latin typeface="+mn-lt"/>
                <a:cs typeface="+mn-cs"/>
              </a:rPr>
              <a:t>: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 мисочка, в которую вложена штемпельная подушечка из тонкого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поролона, пропитанного гуашью, плотная бумага, печатки из картофеля.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прижимает печатку к штемпельной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Подушечке с краской и наносит оттиск на бумагу.</a:t>
            </a:r>
          </a:p>
        </p:txBody>
      </p:sp>
      <p:pic>
        <p:nvPicPr>
          <p:cNvPr id="12" name="Рисунок 11" descr="WP_20150323_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5117" y="3067043"/>
            <a:ext cx="3515602" cy="19498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WP_20150323_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136" y="3138481"/>
            <a:ext cx="3286148" cy="1890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WP_20150323_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79009" y="4881772"/>
            <a:ext cx="3278496" cy="17765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солнышко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1" y="0"/>
            <a:ext cx="1428728" cy="1071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214290"/>
            <a:ext cx="47822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Монотипия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88" y="785813"/>
            <a:ext cx="7753350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от пяти лет.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плотная бумага любого цвета, кисти, гуашь.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складывает лист бумаги вдвое и на одной его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половине рисует половину изображаемого предмета. Вторую половину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Смочить водой губкой или кистью и быстро сложить пополам.</a:t>
            </a:r>
          </a:p>
        </p:txBody>
      </p:sp>
      <p:pic>
        <p:nvPicPr>
          <p:cNvPr id="6" name="Рисунок 5" descr="WP_20150326_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857496"/>
            <a:ext cx="3500463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WP_20150327_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3258" y="2928934"/>
            <a:ext cx="4415689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солнышко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7693562" y="1"/>
            <a:ext cx="1450438" cy="1357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1555" y="285728"/>
            <a:ext cx="442089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Кляксография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с трубочкой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" y="1000125"/>
            <a:ext cx="7996238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от пяти лет.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b="1" dirty="0">
                <a:solidFill>
                  <a:schemeClr val="accent6"/>
                </a:solidFill>
                <a:latin typeface="+mn-lt"/>
                <a:cs typeface="+mn-cs"/>
              </a:rPr>
              <a:t>: 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бумага, жидкая гуашь, пластиковая ложечка, трубочка.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зачерпывает ложечкой краску, выливает её на лист, делая небольшое пятно. На это пятно дует из трубочки так, чтобы ее конец не касался ни пятна, ни бумаги.</a:t>
            </a:r>
            <a:endParaRPr lang="ru-RU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11" name="Рисунок 10" descr="WP_20150323_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214686"/>
            <a:ext cx="4071966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WP_20150323_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5850" y="3214686"/>
            <a:ext cx="2591703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солнышко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8116" y="0"/>
            <a:ext cx="1285884" cy="890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1555" y="500042"/>
            <a:ext cx="442089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Отпечатки листьев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3" y="1143000"/>
            <a:ext cx="8143875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Возраст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от четырех лет.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Материалы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бумага, листья разных деревьев, гуашь, кисти.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solidFill>
                  <a:schemeClr val="accent6"/>
                </a:solidFill>
                <a:latin typeface="+mn-lt"/>
                <a:cs typeface="+mn-cs"/>
              </a:rPr>
              <a:t>Способ получения изображения</a:t>
            </a:r>
            <a:r>
              <a:rPr lang="ru-RU" dirty="0">
                <a:solidFill>
                  <a:schemeClr val="accent6"/>
                </a:solidFill>
                <a:latin typeface="+mn-lt"/>
                <a:cs typeface="+mn-cs"/>
              </a:rPr>
              <a:t>: Ребенок покрывает листок дерева красками разных цветов, затем прикладывает окрашенной стороной для получения отпечатка.</a:t>
            </a:r>
            <a:endParaRPr lang="ru-RU" u="sng" dirty="0">
              <a:solidFill>
                <a:schemeClr val="accent6"/>
              </a:solidFill>
              <a:latin typeface="+mn-lt"/>
              <a:cs typeface="+mn-cs"/>
            </a:endParaRPr>
          </a:p>
        </p:txBody>
      </p:sp>
      <p:pic>
        <p:nvPicPr>
          <p:cNvPr id="7" name="Рисунок 6" descr="WP_20150326_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857496"/>
            <a:ext cx="6929486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солнышк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20" y="0"/>
            <a:ext cx="1714480" cy="14287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588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52</cp:revision>
  <dcterms:created xsi:type="dcterms:W3CDTF">2015-04-11T05:55:41Z</dcterms:created>
  <dcterms:modified xsi:type="dcterms:W3CDTF">2015-04-20T16:50:43Z</dcterms:modified>
</cp:coreProperties>
</file>