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57" r:id="rId4"/>
    <p:sldId id="258" r:id="rId5"/>
    <p:sldId id="259" r:id="rId6"/>
    <p:sldId id="260" r:id="rId7"/>
    <p:sldId id="261" r:id="rId8"/>
    <p:sldId id="285" r:id="rId9"/>
    <p:sldId id="277" r:id="rId10"/>
    <p:sldId id="280" r:id="rId11"/>
    <p:sldId id="281" r:id="rId12"/>
    <p:sldId id="275" r:id="rId13"/>
    <p:sldId id="262" r:id="rId14"/>
    <p:sldId id="263" r:id="rId15"/>
    <p:sldId id="264" r:id="rId16"/>
    <p:sldId id="266" r:id="rId17"/>
    <p:sldId id="279" r:id="rId18"/>
    <p:sldId id="278" r:id="rId19"/>
    <p:sldId id="283" r:id="rId20"/>
    <p:sldId id="284" r:id="rId21"/>
    <p:sldId id="273" r:id="rId22"/>
    <p:sldId id="28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604AA-53CD-4CFD-9613-4F7A275E5AC4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2C1E1-35DC-4C93-BBAE-3FD40E7470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8212E-F937-4DCD-AE0D-F2E27FE02765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87834-FD7C-4C14-A7AD-B5339AB81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0542A-08A1-44AD-A66B-AC6B225EB891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797B5-E38B-4735-850F-8F9D5395B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91FE3-56EF-4ED9-BC4D-669FE1408B38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768B1-3718-4EAA-8DBB-D3FBF0B51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56600-3ADF-4FE8-B195-E4CC4A3FB136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279FF-00D8-4625-87DF-E7A1616DAC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2C922-D4EF-4B80-967A-07E5DB6079CC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A1C26-1EBE-4BF8-A064-B7866B34A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84C8-02A3-4B77-B2E7-BBD03399D0EF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D9C4E-0DD8-4892-8B00-53EEB50F0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07743-53F9-4F04-8FCC-8C94FCE3CEA8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9035D-6CE3-4E69-B250-7F9BA8BC16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CB779-C7DC-4675-9BB8-C2948692C154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E2D5C-C76C-4D34-8A02-31B5AF2C08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59213-EDDB-4D9D-94CD-0699DA0BE3BD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45927-59B1-487A-B24F-8A58AD5FD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053A8-3C85-499C-9CF4-14C1D83962BB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9EA99-0C42-4355-9E53-1875DFD7B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716458-C57F-4674-A01D-78557E118635}" type="datetimeFigureOut">
              <a:rPr lang="ru-RU"/>
              <a:pPr>
                <a:defRPr/>
              </a:pPr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8D3341-14C8-4A02-99BD-C76989785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jpeg"/><Relationship Id="rId7" Type="http://schemas.openxmlformats.org/officeDocument/2006/relationships/hyperlink" Target="http://www.tury.ru/img.php?tgid=34976&amp;cn=58&amp;fn=50144-komsom-koms-pam.jpg&amp;v=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hyperlink" Target="http://www.tury.ru/photo/tury_gallery.php?cn=58&amp;ct=5014" TargetMode="Externa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3848" y="1355284"/>
            <a:ext cx="5616624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Моя малая Родина, в </a:t>
            </a:r>
            <a:r>
              <a:rPr lang="ru-RU" sz="4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которой </a:t>
            </a:r>
            <a:r>
              <a:rPr lang="ru-RU" sz="48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я живу</a:t>
            </a: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3851275" y="4792663"/>
            <a:ext cx="482441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600" b="1">
                <a:solidFill>
                  <a:srgbClr val="7030A0"/>
                </a:solidFill>
                <a:latin typeface="Calibri" pitchFamily="34" charset="0"/>
              </a:rPr>
              <a:t>Проект подготовила воспитатель МБДОУ детский сад №1 «Колосок» </a:t>
            </a:r>
          </a:p>
          <a:p>
            <a:pPr algn="r"/>
            <a:r>
              <a:rPr lang="ru-RU" sz="1600" b="1">
                <a:solidFill>
                  <a:srgbClr val="7030A0"/>
                </a:solidFill>
                <a:latin typeface="Calibri" pitchFamily="34" charset="0"/>
              </a:rPr>
              <a:t>Комсомольского района Чувашской Республики</a:t>
            </a:r>
          </a:p>
          <a:p>
            <a:pPr algn="r"/>
            <a:r>
              <a:rPr lang="ru-RU" sz="1600" b="1">
                <a:solidFill>
                  <a:srgbClr val="7030A0"/>
                </a:solidFill>
                <a:latin typeface="Calibri" pitchFamily="34" charset="0"/>
              </a:rPr>
              <a:t>Григорьева Е.В.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3"/>
          <p:cNvSpPr txBox="1">
            <a:spLocks noChangeArrowheads="1"/>
          </p:cNvSpPr>
          <p:nvPr/>
        </p:nvSpPr>
        <p:spPr bwMode="auto">
          <a:xfrm>
            <a:off x="3175000" y="425450"/>
            <a:ext cx="3987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Уголок краеведения </a:t>
            </a:r>
          </a:p>
        </p:txBody>
      </p:sp>
      <p:pic>
        <p:nvPicPr>
          <p:cNvPr id="22530" name="Picture 2" descr="C:\Users\user PC\Desktop\Фотки на сайт\Чувашский\P10133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" y="3933825"/>
            <a:ext cx="3632200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C:\Users\user PC\Desktop\Фотки на сайт\Чувашский\P10133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213" y="1143000"/>
            <a:ext cx="3627437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C:\Users\user PC\Desktop\Новая папка\P101449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68900" y="1700213"/>
            <a:ext cx="2997200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3"/>
          <p:cNvSpPr txBox="1">
            <a:spLocks noChangeArrowheads="1"/>
          </p:cNvSpPr>
          <p:nvPr/>
        </p:nvSpPr>
        <p:spPr bwMode="auto">
          <a:xfrm>
            <a:off x="5292725" y="188913"/>
            <a:ext cx="38512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Альбомы:</a:t>
            </a:r>
          </a:p>
          <a:p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«Мое село»</a:t>
            </a:r>
          </a:p>
          <a:p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«Достопримечательности села»</a:t>
            </a:r>
          </a:p>
          <a:p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«Водоемы, которые нас окружают»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188913"/>
            <a:ext cx="3263900" cy="2447925"/>
          </a:xfrm>
          <a:prstGeom prst="rect">
            <a:avLst/>
          </a:prstGeom>
          <a:noFill/>
          <a:ln w="57150">
            <a:solidFill>
              <a:srgbClr val="000080"/>
            </a:solidFill>
            <a:miter lim="800000"/>
            <a:headEnd/>
            <a:tailEnd/>
          </a:ln>
        </p:spPr>
      </p:pic>
      <p:pic>
        <p:nvPicPr>
          <p:cNvPr id="23555" name="Рисунок 5" descr="Изображение 054"/>
          <p:cNvPicPr>
            <a:picLocks noChangeAspect="1" noChangeArrowheads="1"/>
          </p:cNvPicPr>
          <p:nvPr/>
        </p:nvPicPr>
        <p:blipFill>
          <a:blip r:embed="rId3">
            <a:lum bright="12000" contrast="24000"/>
          </a:blip>
          <a:srcRect l="14749" r="5177"/>
          <a:stretch>
            <a:fillRect/>
          </a:stretch>
        </p:blipFill>
        <p:spPr bwMode="auto">
          <a:xfrm>
            <a:off x="6443663" y="4581525"/>
            <a:ext cx="2486025" cy="17716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3556" name="Picture 7" descr="210611_350x2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89325" y="2736850"/>
            <a:ext cx="2886075" cy="18161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3557" name="Рисунок 7" descr="Краеведческий музей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89325" y="4552950"/>
            <a:ext cx="2886075" cy="182721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3558" name="Рисунок 8" descr="Мемориал">
            <a:hlinkClick r:id="rId7" tooltip="&quot;Мемориал&quot;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50013" y="2736850"/>
            <a:ext cx="2486025" cy="18446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 rot="10800000" flipV="1">
            <a:off x="1908175" y="1257300"/>
            <a:ext cx="61198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  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24578" name="Rectangle 1"/>
          <p:cNvSpPr>
            <a:spLocks noChangeArrowheads="1"/>
          </p:cNvSpPr>
          <p:nvPr/>
        </p:nvSpPr>
        <p:spPr bwMode="auto">
          <a:xfrm>
            <a:off x="1116013" y="-8578850"/>
            <a:ext cx="7704137" cy="155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r>
              <a:rPr lang="ru-RU" sz="1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                     </a:t>
            </a: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24075" algn="l"/>
              </a:tabLst>
            </a:pPr>
            <a:r>
              <a:rPr lang="ru-RU" sz="1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                    </a:t>
            </a:r>
          </a:p>
          <a:p>
            <a:pPr>
              <a:tabLst>
                <a:tab pos="2124075" algn="l"/>
              </a:tabLst>
            </a:pPr>
            <a:r>
              <a:rPr lang="ru-RU" sz="1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                     ОСНОВНОЙ ЭТАП </a:t>
            </a:r>
            <a:endParaRPr lang="ru-RU" sz="800"/>
          </a:p>
          <a:p>
            <a:pPr eaLnBrk="0" hangingPunct="0">
              <a:tabLst>
                <a:tab pos="2124075" algn="l"/>
              </a:tabLst>
            </a:pPr>
            <a:r>
              <a:rPr lang="ru-RU" sz="1400" b="1" i="1" u="sng">
                <a:solidFill>
                  <a:srgbClr val="3366FF"/>
                </a:solidFill>
                <a:latin typeface="Calibri" pitchFamily="34" charset="0"/>
                <a:cs typeface="Times New Roman" pitchFamily="18" charset="0"/>
              </a:rPr>
              <a:t>            </a:t>
            </a:r>
            <a:r>
              <a:rPr lang="ru-RU" sz="1600" b="1" i="1" u="sng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Цель:  </a:t>
            </a:r>
            <a:r>
              <a:rPr lang="ru-RU" sz="1600" b="1" i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формировать понимание роли идейно-нравственного содержания</a:t>
            </a:r>
          </a:p>
          <a:p>
            <a:pPr eaLnBrk="0" hangingPunct="0">
              <a:tabLst>
                <a:tab pos="2124075" algn="l"/>
              </a:tabLst>
            </a:pPr>
            <a:r>
              <a:rPr lang="ru-RU" sz="1600" b="1" i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исторического пути села в жизни общества; углублять знания об исторических корнях и традициях народа на эмоциональном уровне; воспитывать бережное отношение к истории, культуре села.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* Конкурс чтецов     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* Слушание  музыкальных  произведений  о малой Родине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* Экскурсии: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      «Экскурсия по селу»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       «Экскурсия в музей»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r>
              <a:rPr lang="ru-RU" sz="16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*   Беседы:          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«Золотая жила купца Е.М. Симонова»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«На реке – Кубня»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«Чебоксары – мы гордимся тобой»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 «Улицы моего села»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 «Путешествие на машине времени»</a:t>
            </a: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</a:rPr>
              <a:t>                         «Наши соседи»</a:t>
            </a: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*  Презентация:  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«Мое любимое село»                                                                    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*Познавательные занятия: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«Город мой – Чебоксары»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* Интегрированное занятие: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  «Герб моего села»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*  Оформление  выставки  детских рисунков и поделок «Мой любимый город», </a:t>
            </a:r>
          </a:p>
          <a:p>
            <a:pPr eaLnBrk="0" hangingPunct="0">
              <a:tabLst>
                <a:tab pos="212407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«Улица села», «С чего начинается Родина?»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124075" algn="l"/>
              </a:tabLst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971550" y="604838"/>
            <a:ext cx="76866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ru-RU" sz="4000">
                <a:solidFill>
                  <a:srgbClr val="FFFF00"/>
                </a:solidFill>
                <a:latin typeface="Calibri" pitchFamily="34" charset="0"/>
              </a:rPr>
              <a:t>Познавательная деятельность</a:t>
            </a:r>
          </a:p>
        </p:txBody>
      </p:sp>
      <p:pic>
        <p:nvPicPr>
          <p:cNvPr id="25603" name="Picture 3" descr="C:\Users\user PC\Desktop\Фотки на сайт\Григорьева\p10104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2194" y="1628800"/>
            <a:ext cx="4338638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user PC\Desktop\Фотки на сайт\Григорьева\p10103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57563"/>
            <a:ext cx="4216400" cy="316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3" descr="C:\Users\user PC\Desktop\Фотки на сайт\Чувашский\P10133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40300" y="3357563"/>
            <a:ext cx="4167188" cy="312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2627313" y="476250"/>
            <a:ext cx="52625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ЭСКУРСИЯ ПО РОДНОМУ СЕЛУ</a:t>
            </a:r>
          </a:p>
        </p:txBody>
      </p:sp>
      <p:pic>
        <p:nvPicPr>
          <p:cNvPr id="27650" name="Picture 3" descr="C:\Users\user PC\Desktop\Фотки на сайт\день победы\P10133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92455" y="1916832"/>
            <a:ext cx="4340225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Users\user PC\Desktop\Фотки на сайт\день победы\P10133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765175"/>
            <a:ext cx="6767513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Users\ольга\Desktop\DSCN06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836613"/>
            <a:ext cx="3686175" cy="2765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0722" name="TextBox 4"/>
          <p:cNvSpPr txBox="1">
            <a:spLocks noChangeArrowheads="1"/>
          </p:cNvSpPr>
          <p:nvPr/>
        </p:nvSpPr>
        <p:spPr bwMode="auto">
          <a:xfrm flipH="1">
            <a:off x="5351471" y="404664"/>
            <a:ext cx="3240088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Calibri" pitchFamily="34" charset="0"/>
              </a:rPr>
              <a:t>   </a:t>
            </a:r>
          </a:p>
          <a:p>
            <a:endParaRPr lang="ru-RU" sz="2800" b="1" i="1" dirty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ru-RU" sz="2800" b="1" i="1" dirty="0">
                <a:solidFill>
                  <a:schemeClr val="bg1"/>
                </a:solidFill>
                <a:latin typeface="Calibri" pitchFamily="34" charset="0"/>
              </a:rPr>
              <a:t>  «Улица села»</a:t>
            </a:r>
          </a:p>
        </p:txBody>
      </p:sp>
      <p:pic>
        <p:nvPicPr>
          <p:cNvPr id="30723" name="Picture 4" descr="C:\Users\ольга\Desktop\DSCN06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357563"/>
            <a:ext cx="4284662" cy="32131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0724" name="TextBox 6"/>
          <p:cNvSpPr txBox="1">
            <a:spLocks noChangeArrowheads="1"/>
          </p:cNvSpPr>
          <p:nvPr/>
        </p:nvSpPr>
        <p:spPr bwMode="auto">
          <a:xfrm>
            <a:off x="900113" y="3644900"/>
            <a:ext cx="33845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>
              <a:solidFill>
                <a:schemeClr val="bg1"/>
              </a:solidFill>
              <a:latin typeface="Calibri" pitchFamily="34" charset="0"/>
            </a:endParaRPr>
          </a:p>
          <a:p>
            <a:endParaRPr lang="ru-RU" sz="2800" b="1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«С чего начинается </a:t>
            </a:r>
          </a:p>
          <a:p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                     Родина?»</a:t>
            </a:r>
            <a:endParaRPr lang="ru-RU" sz="20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0725" name="TextBox 7"/>
          <p:cNvSpPr txBox="1">
            <a:spLocks noChangeArrowheads="1"/>
          </p:cNvSpPr>
          <p:nvPr/>
        </p:nvSpPr>
        <p:spPr bwMode="auto">
          <a:xfrm>
            <a:off x="603250" y="260350"/>
            <a:ext cx="68532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Calibri" pitchFamily="34" charset="0"/>
              </a:rPr>
              <a:t>                                    </a:t>
            </a:r>
            <a:r>
              <a:rPr lang="ru-RU" sz="2800" b="1" dirty="0" smtClean="0">
                <a:solidFill>
                  <a:schemeClr val="bg1"/>
                </a:solidFill>
                <a:latin typeface="Calibri" pitchFamily="34" charset="0"/>
              </a:rPr>
              <a:t>Выставки детских </a:t>
            </a:r>
            <a:r>
              <a:rPr lang="ru-RU" sz="2800" b="1" dirty="0">
                <a:solidFill>
                  <a:schemeClr val="bg1"/>
                </a:solidFill>
                <a:latin typeface="Calibri" pitchFamily="34" charset="0"/>
              </a:rPr>
              <a:t>работ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423343" y="2123412"/>
            <a:ext cx="309634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ru-RU" sz="2800" b="1" dirty="0">
                <a:solidFill>
                  <a:schemeClr val="bg1"/>
                </a:solidFill>
                <a:latin typeface="Calibri" pitchFamily="34" charset="0"/>
              </a:rPr>
              <a:t>«Мое любимое село»</a:t>
            </a:r>
            <a:endParaRPr lang="ru-RU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619250" y="-530225"/>
            <a:ext cx="6481763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1914525" algn="l"/>
              </a:tabLst>
            </a:pPr>
            <a:r>
              <a:rPr lang="ru-RU" sz="1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            </a:t>
            </a:r>
          </a:p>
          <a:p>
            <a:pPr>
              <a:tabLst>
                <a:tab pos="191452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191452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1914525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1914525" algn="l"/>
              </a:tabLst>
            </a:pPr>
            <a:r>
              <a:rPr lang="ru-RU" sz="1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 </a:t>
            </a:r>
            <a:r>
              <a:rPr lang="ru-RU" sz="16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ЗАВЕРШАЮЩИЙ ЭТАП</a:t>
            </a:r>
            <a:endParaRPr lang="ru-RU" sz="800"/>
          </a:p>
          <a:p>
            <a:pPr eaLnBrk="0" hangingPunct="0">
              <a:tabLst>
                <a:tab pos="1914525" algn="l"/>
              </a:tabLst>
            </a:pPr>
            <a:r>
              <a:rPr lang="ru-RU" sz="1400" b="1" i="1">
                <a:solidFill>
                  <a:srgbClr val="3366FF"/>
                </a:solidFill>
                <a:latin typeface="Calibri" pitchFamily="34" charset="0"/>
                <a:cs typeface="Times New Roman" pitchFamily="18" charset="0"/>
              </a:rPr>
              <a:t>         </a:t>
            </a:r>
            <a:r>
              <a:rPr lang="ru-RU" sz="1600" b="1" i="1" u="sng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Цель:</a:t>
            </a:r>
            <a:r>
              <a:rPr lang="ru-RU" sz="1600" b="1" i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способствовать сохранению исторической преемственности       поколений и формированию  понимания важных качеств личности; гражданской позиции, толерантности,  патриотизма.</a:t>
            </a:r>
          </a:p>
          <a:p>
            <a:pPr eaLnBrk="0" hangingPunct="0">
              <a:tabLst>
                <a:tab pos="1914525" algn="l"/>
              </a:tabLst>
            </a:pP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191452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*     Праздник «С Днем рождения, любимое село!»                                                  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191452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*     Создание  видеотеки презентаций,  фото слайдов.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1914525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</a:t>
            </a:r>
            <a:endParaRPr lang="ru-RU" sz="16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C:\Users\user PC\Desktop\Фотки на сайт\1 июня 2013\P10108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586382">
            <a:off x="649288" y="2817813"/>
            <a:ext cx="3468687" cy="260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 descr="C:\Users\user PC\Desktop\1 июня 2014\Новая папка (3)\DSC011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12200">
            <a:off x="5057775" y="3122613"/>
            <a:ext cx="37258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1187450" y="657225"/>
            <a:ext cx="74882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FF00"/>
                </a:solidFill>
                <a:latin typeface="Calibri" pitchFamily="34" charset="0"/>
              </a:rPr>
              <a:t>       Праздничные мероприятия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888" y="274638"/>
            <a:ext cx="7777162" cy="1714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i="1" dirty="0">
                <a:solidFill>
                  <a:srgbClr val="FFFF00"/>
                </a:solidFill>
              </a:rPr>
              <a:t>МБДОУ детский сад №1 «Колосок» представляет участника районного конкурса </a:t>
            </a:r>
            <a:br>
              <a:rPr lang="ru-RU" sz="3100" b="1" i="1" dirty="0">
                <a:solidFill>
                  <a:srgbClr val="FFFF00"/>
                </a:solidFill>
              </a:rPr>
            </a:br>
            <a:r>
              <a:rPr lang="ru-RU" sz="3100" b="1" i="1" dirty="0">
                <a:solidFill>
                  <a:srgbClr val="FFFF00"/>
                </a:solidFill>
              </a:rPr>
              <a:t> «Воспитатель года - </a:t>
            </a:r>
            <a:r>
              <a:rPr lang="ru-RU" sz="3100" b="1" i="1" dirty="0" smtClean="0">
                <a:solidFill>
                  <a:srgbClr val="FFFF00"/>
                </a:solidFill>
              </a:rPr>
              <a:t>2015»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i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14338" name="Picture 2" descr="C:\Documents and Settings\User\Рабочий стол\Григорьева Е.В._воспитате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2414588"/>
            <a:ext cx="3008313" cy="427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5364163" y="2841625"/>
            <a:ext cx="32226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2400">
                <a:solidFill>
                  <a:srgbClr val="FFFF00"/>
                </a:solidFill>
                <a:latin typeface="Calibri" pitchFamily="34" charset="0"/>
              </a:rPr>
              <a:t>Григорьева Елена Владимировна;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>
                <a:solidFill>
                  <a:srgbClr val="FFFF00"/>
                </a:solidFill>
                <a:latin typeface="Calibri" pitchFamily="34" charset="0"/>
              </a:rPr>
              <a:t>воспитатель первой квалификационной категории;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>
                <a:solidFill>
                  <a:srgbClr val="FFFF00"/>
                </a:solidFill>
                <a:latin typeface="Calibri" pitchFamily="34" charset="0"/>
              </a:rPr>
              <a:t>стаж педагогической работы – 1</a:t>
            </a:r>
            <a:r>
              <a:rPr lang="en-US" sz="2400">
                <a:solidFill>
                  <a:srgbClr val="FFFF00"/>
                </a:solidFill>
                <a:latin typeface="Calibri" pitchFamily="34" charset="0"/>
              </a:rPr>
              <a:t>9</a:t>
            </a:r>
            <a:r>
              <a:rPr lang="ru-RU" sz="2400">
                <a:solidFill>
                  <a:srgbClr val="FFFF00"/>
                </a:solidFill>
                <a:latin typeface="Calibri" pitchFamily="34" charset="0"/>
              </a:rPr>
              <a:t> лет 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>
                <a:solidFill>
                  <a:srgbClr val="FFFF00"/>
                </a:solidFill>
                <a:latin typeface="Calibri" pitchFamily="34" charset="0"/>
              </a:rPr>
              <a:t>ЧГПУ им. И.Я. Яковлева- 2001 год.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12" descr="http://www.cap.ru/UserFiles/orgs/GrvId_66/maketi_natash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1773238"/>
            <a:ext cx="347027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Прямоугольник 1"/>
          <p:cNvSpPr>
            <a:spLocks noChangeArrowheads="1"/>
          </p:cNvSpPr>
          <p:nvPr/>
        </p:nvSpPr>
        <p:spPr bwMode="auto">
          <a:xfrm>
            <a:off x="2411413" y="549275"/>
            <a:ext cx="45720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ko-KR" b="1" i="1">
                <a:solidFill>
                  <a:schemeClr val="bg1"/>
                </a:solidFill>
                <a:cs typeface="맑은 고딕"/>
              </a:rPr>
              <a:t>В ФЕВРАЛЕ 2014 ГОДА </a:t>
            </a:r>
          </a:p>
          <a:p>
            <a:pPr algn="ctr"/>
            <a:r>
              <a:rPr lang="ru-RU" altLang="ko-KR" b="1" i="1">
                <a:solidFill>
                  <a:schemeClr val="bg1"/>
                </a:solidFill>
                <a:cs typeface="맑은 고딕"/>
              </a:rPr>
              <a:t>РАЙОН ОТМЕТИЛ</a:t>
            </a:r>
          </a:p>
          <a:p>
            <a:pPr algn="ctr"/>
            <a:r>
              <a:rPr lang="ru-RU" altLang="ko-KR" b="1" i="1">
                <a:solidFill>
                  <a:schemeClr val="bg1"/>
                </a:solidFill>
                <a:cs typeface="맑은 고딕"/>
              </a:rPr>
              <a:t> 75-ЛЕТИЕ СО ДНЯ 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Прямоугольник 1"/>
          <p:cNvSpPr>
            <a:spLocks noChangeArrowheads="1"/>
          </p:cNvSpPr>
          <p:nvPr/>
        </p:nvSpPr>
        <p:spPr bwMode="auto">
          <a:xfrm>
            <a:off x="2014538" y="549275"/>
            <a:ext cx="7129462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В ходе наблюдений  и бесед  выяснилось, что за сравнительно короткое время реализации проекта уровень  знаний о селе у детей значительно повысился. Это можно увидеть в итоговой таблице.</a:t>
            </a:r>
          </a:p>
        </p:txBody>
      </p:sp>
      <p:pic>
        <p:nvPicPr>
          <p:cNvPr id="35842" name="Рисунок 5" descr="Рисунок1.jpg"/>
          <p:cNvPicPr>
            <a:picLocks noChangeAspect="1"/>
          </p:cNvPicPr>
          <p:nvPr/>
        </p:nvPicPr>
        <p:blipFill>
          <a:blip r:embed="rId2"/>
          <a:srcRect t="24648"/>
          <a:stretch>
            <a:fillRect/>
          </a:stretch>
        </p:blipFill>
        <p:spPr bwMode="auto">
          <a:xfrm>
            <a:off x="1908175" y="2420938"/>
            <a:ext cx="685641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 rot="-1352342">
            <a:off x="1373188" y="3054350"/>
            <a:ext cx="60467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FF00"/>
                </a:solidFill>
                <a:latin typeface="Calibri" pitchFamily="34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76375" y="981075"/>
            <a:ext cx="7272338" cy="4824413"/>
          </a:xfrm>
          <a:prstGeom prst="roundRect">
            <a:avLst>
              <a:gd name="adj" fmla="val 308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</p:txBody>
      </p:sp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2124075" y="1844675"/>
            <a:ext cx="5903913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r>
              <a:rPr lang="ru-RU" sz="3600" i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«Человеку никак нельзя жить без Родины, </a:t>
            </a:r>
            <a:endParaRPr lang="ru-RU" sz="1600">
              <a:solidFill>
                <a:srgbClr val="FF0000"/>
              </a:solidFill>
            </a:endParaRPr>
          </a:p>
          <a:p>
            <a:pPr algn="r" eaLnBrk="0" hangingPunct="0"/>
            <a:r>
              <a:rPr lang="ru-RU" sz="3600" i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как нельзя жить без сердца”. </a:t>
            </a:r>
            <a:endParaRPr lang="ru-RU" sz="1600">
              <a:solidFill>
                <a:srgbClr val="FF0000"/>
              </a:solidFill>
            </a:endParaRPr>
          </a:p>
          <a:p>
            <a:pPr algn="r" eaLnBrk="0" hangingPunct="0"/>
            <a:r>
              <a:rPr lang="ru-RU" sz="3600" i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К.Паустовский</a:t>
            </a:r>
            <a:endParaRPr lang="ru-RU" sz="4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1"/>
          <p:cNvSpPr>
            <a:spLocks noChangeArrowheads="1"/>
          </p:cNvSpPr>
          <p:nvPr/>
        </p:nvSpPr>
        <p:spPr bwMode="auto">
          <a:xfrm>
            <a:off x="1258888" y="333375"/>
            <a:ext cx="7634287" cy="666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     Чувство Родины…</a:t>
            </a:r>
          </a:p>
          <a:p>
            <a:r>
              <a:rPr lang="ru-RU" sz="2400">
                <a:solidFill>
                  <a:schemeClr val="bg2"/>
                </a:solidFill>
                <a:latin typeface="Calibri" pitchFamily="34" charset="0"/>
              </a:rPr>
              <a:t>Родина – это село, в котором живет человек, и улица, на которой стоит его дом, и деревце под окном, и пение птички: все это Родина. Дошкольное детство – важнейший период становления личности человека, когда закладываются нравственные основы гражданских качеств, формируются первые представления детей об окружающем мире, обществе и культуре.</a:t>
            </a:r>
          </a:p>
          <a:p>
            <a:r>
              <a:rPr lang="ru-RU" sz="2400">
                <a:solidFill>
                  <a:schemeClr val="bg2"/>
                </a:solidFill>
                <a:latin typeface="Calibri" pitchFamily="34" charset="0"/>
              </a:rPr>
              <a:t>Этот возраст – имеет свои потенциальные возможности для формирования высших социальных чувств, к которым относится чувство патриотизма.</a:t>
            </a:r>
          </a:p>
          <a:p>
            <a:r>
              <a:rPr lang="ru-RU" sz="2400">
                <a:solidFill>
                  <a:schemeClr val="bg2"/>
                </a:solidFill>
                <a:latin typeface="Calibri" pitchFamily="34" charset="0"/>
              </a:rPr>
              <a:t>Чувство Родины начинается с восхищения тем, что видит перед собой ребенок, чему он изумляется, и что вызывает отклик в его душе…И хотя многие впечатления еще не осознанны им глубоко, но пропущены через детское восприятие, они играют огромную роль в становлении личности патриота.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1258888" y="0"/>
            <a:ext cx="7634287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                Родное село.</a:t>
            </a:r>
          </a:p>
          <a:p>
            <a:r>
              <a:rPr lang="ru-RU" sz="2400">
                <a:solidFill>
                  <a:schemeClr val="bg2"/>
                </a:solidFill>
                <a:latin typeface="Calibri" pitchFamily="34" charset="0"/>
              </a:rPr>
              <a:t>Любовь к Родине начинается с чувства любви к своему селу.</a:t>
            </a:r>
          </a:p>
          <a:p>
            <a:r>
              <a:rPr lang="ru-RU" sz="2400">
                <a:solidFill>
                  <a:schemeClr val="bg2"/>
                </a:solidFill>
                <a:latin typeface="Calibri" pitchFamily="34" charset="0"/>
              </a:rPr>
              <a:t>История села – это живая история, она отражается и в биографии семьи и в судьбе поколения.</a:t>
            </a:r>
          </a:p>
          <a:p>
            <a:r>
              <a:rPr lang="ru-RU" sz="2400">
                <a:solidFill>
                  <a:schemeClr val="bg2"/>
                </a:solidFill>
                <a:latin typeface="Calibri" pitchFamily="34" charset="0"/>
              </a:rPr>
              <a:t>Мы живем в с. Комсомольское  с необыкновенной историей, неповторимым внешним обликом. И наша задача – с самых ранних лет заложить в детях не только интерес к истории нашего села, но и воспитать чувство уважения к нему, гордость за героическое прошлое и настоящее Комсомольского.</a:t>
            </a:r>
          </a:p>
          <a:p>
            <a:r>
              <a:rPr lang="ru-RU" sz="2400">
                <a:solidFill>
                  <a:schemeClr val="bg2"/>
                </a:solidFill>
                <a:latin typeface="Calibri" pitchFamily="34" charset="0"/>
              </a:rPr>
              <a:t>В непосредственно  образовательной деятельности, экскурсиях, беседах даем детям краеведческие сведения о родном селе, об истории его возникновения, о его достопримечательностях,  зданиях и учреждениях, знаменитых земляках.</a:t>
            </a:r>
          </a:p>
          <a:p>
            <a:r>
              <a:rPr lang="ru-RU" sz="2400">
                <a:solidFill>
                  <a:schemeClr val="bg2"/>
                </a:solidFill>
                <a:latin typeface="Calibri" pitchFamily="34" charset="0"/>
              </a:rPr>
              <a:t>Воспитываем гордость за свою малую Родину, желание сделать ее лучше.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1116013" y="549275"/>
            <a:ext cx="7272337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     С. Комсомольское – частица Родины.</a:t>
            </a:r>
          </a:p>
          <a:p>
            <a:r>
              <a:rPr lang="ru-RU" sz="2400">
                <a:solidFill>
                  <a:schemeClr val="bg2"/>
                </a:solidFill>
                <a:latin typeface="Calibri" pitchFamily="34" charset="0"/>
              </a:rPr>
              <a:t>Воспитывая у детей любовь к своему  селу, подводим к пониманию, что наше село – частица Родины, поскольку во всех местах, больших и маленьких, есть много общего:</a:t>
            </a:r>
          </a:p>
          <a:p>
            <a:r>
              <a:rPr lang="ru-RU" sz="2400">
                <a:solidFill>
                  <a:schemeClr val="bg2"/>
                </a:solidFill>
                <a:latin typeface="Calibri" pitchFamily="34" charset="0"/>
              </a:rPr>
              <a:t>- повсюду люди трудятся для всех;</a:t>
            </a:r>
          </a:p>
          <a:p>
            <a:r>
              <a:rPr lang="ru-RU" sz="2400">
                <a:solidFill>
                  <a:schemeClr val="bg2"/>
                </a:solidFill>
                <a:latin typeface="Calibri" pitchFamily="34" charset="0"/>
              </a:rPr>
              <a:t>- везде соблюдают традиции: Родина помнит героев, защитивших ее от врагов;</a:t>
            </a:r>
          </a:p>
          <a:p>
            <a:r>
              <a:rPr lang="ru-RU" sz="2400">
                <a:solidFill>
                  <a:schemeClr val="bg2"/>
                </a:solidFill>
                <a:latin typeface="Calibri" pitchFamily="34" charset="0"/>
              </a:rPr>
              <a:t>- повсюду живут люди разных национальностей, совместно трудятся и помогают друг другу;</a:t>
            </a:r>
          </a:p>
          <a:p>
            <a:r>
              <a:rPr lang="ru-RU" sz="2400">
                <a:solidFill>
                  <a:schemeClr val="bg2"/>
                </a:solidFill>
                <a:latin typeface="Calibri" pitchFamily="34" charset="0"/>
              </a:rPr>
              <a:t>- люди берегут и охраняют природу;</a:t>
            </a:r>
          </a:p>
          <a:p>
            <a:r>
              <a:rPr lang="ru-RU" sz="2400">
                <a:solidFill>
                  <a:schemeClr val="bg2"/>
                </a:solidFill>
                <a:latin typeface="Calibri" pitchFamily="34" charset="0"/>
              </a:rPr>
              <a:t>- есть общие национальные и общественные праздники.</a:t>
            </a:r>
            <a:endParaRPr lang="ru-RU">
              <a:solidFill>
                <a:schemeClr val="bg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187450" y="41275"/>
            <a:ext cx="7632700" cy="671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ru-RU" sz="2400" b="1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        Цель :  </a:t>
            </a:r>
            <a:r>
              <a:rPr lang="ru-RU" sz="2400" b="1">
                <a:solidFill>
                  <a:schemeClr val="bg2"/>
                </a:solidFill>
                <a:latin typeface="Calibri" pitchFamily="34" charset="0"/>
                <a:cs typeface="Times New Roman" pitchFamily="18" charset="0"/>
              </a:rPr>
              <a:t>	</a:t>
            </a:r>
            <a:endParaRPr lang="ru-RU" sz="2400">
              <a:solidFill>
                <a:schemeClr val="bg2"/>
              </a:solidFill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>
                <a:solidFill>
                  <a:schemeClr val="bg2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  Формирование у детей любви к</a:t>
            </a:r>
            <a:r>
              <a:rPr lang="ru-RU" sz="3200">
                <a:solidFill>
                  <a:schemeClr val="bg2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 </a:t>
            </a:r>
            <a:r>
              <a:rPr lang="ru-RU" sz="2400">
                <a:solidFill>
                  <a:schemeClr val="bg2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Родине, к родному     селу и его истории, чувства ответственности за судьбу села, желания трудиться на его благо, беречь и умножать его богатства. </a:t>
            </a:r>
            <a:endParaRPr lang="ru-RU" sz="2400">
              <a:solidFill>
                <a:schemeClr val="bg2"/>
              </a:solidFill>
              <a:ea typeface="Times New Roman" pitchFamily="18" charset="0"/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>
                <a:solidFill>
                  <a:schemeClr val="bg2"/>
                </a:solidFill>
                <a:latin typeface="Calibri" pitchFamily="34" charset="0"/>
                <a:cs typeface="Times New Roman" pitchFamily="18" charset="0"/>
              </a:rPr>
              <a:t>Приобщение детей к культуре и традициям народа. </a:t>
            </a:r>
            <a:endParaRPr lang="ru-RU" sz="2400">
              <a:solidFill>
                <a:schemeClr val="bg2"/>
              </a:solidFill>
            </a:endParaRPr>
          </a:p>
          <a:p>
            <a:pPr eaLnBrk="0" hangingPunct="0">
              <a:tabLst>
                <a:tab pos="457200" algn="l"/>
              </a:tabLst>
            </a:pPr>
            <a:endParaRPr lang="ru-RU" sz="1400">
              <a:solidFill>
                <a:schemeClr val="bg2"/>
              </a:solidFill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2400" b="1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       Задачи : </a:t>
            </a:r>
            <a:endParaRPr lang="ru-RU" sz="2000">
              <a:solidFill>
                <a:srgbClr val="FFC000"/>
              </a:solidFill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>
                <a:solidFill>
                  <a:schemeClr val="bg2"/>
                </a:solidFill>
                <a:latin typeface="Calibri" pitchFamily="34" charset="0"/>
                <a:cs typeface="Times New Roman" pitchFamily="18" charset="0"/>
              </a:rPr>
              <a:t>Расширение представлений детей о родном селе.</a:t>
            </a:r>
            <a:endParaRPr lang="ru-RU" sz="2400">
              <a:solidFill>
                <a:schemeClr val="bg2"/>
              </a:solidFill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>
                <a:solidFill>
                  <a:schemeClr val="bg2"/>
                </a:solidFill>
                <a:latin typeface="Calibri" pitchFamily="34" charset="0"/>
                <a:cs typeface="Times New Roman" pitchFamily="18" charset="0"/>
              </a:rPr>
              <a:t>Формирование интереса к прошлому и настоящему Комсомольского.</a:t>
            </a:r>
            <a:endParaRPr lang="ru-RU" sz="2400">
              <a:solidFill>
                <a:schemeClr val="bg2"/>
              </a:solidFill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>
                <a:solidFill>
                  <a:schemeClr val="bg2"/>
                </a:solidFill>
                <a:latin typeface="Calibri" pitchFamily="34" charset="0"/>
                <a:cs typeface="Times New Roman" pitchFamily="18" charset="0"/>
              </a:rPr>
              <a:t>Знакомство детей с географическим расположением села, природными ресурсами. </a:t>
            </a:r>
            <a:endParaRPr lang="ru-RU" sz="2400">
              <a:solidFill>
                <a:schemeClr val="bg2"/>
              </a:solidFill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>
                <a:solidFill>
                  <a:schemeClr val="bg2"/>
                </a:solidFill>
                <a:latin typeface="Calibri" pitchFamily="34" charset="0"/>
                <a:cs typeface="Times New Roman" pitchFamily="18" charset="0"/>
              </a:rPr>
              <a:t>Ознакомление детей с основными профессиями.</a:t>
            </a:r>
            <a:endParaRPr lang="ru-RU" sz="2400">
              <a:solidFill>
                <a:schemeClr val="bg2"/>
              </a:solidFill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>
                <a:solidFill>
                  <a:schemeClr val="bg2"/>
                </a:solidFill>
                <a:latin typeface="Calibri" pitchFamily="34" charset="0"/>
                <a:cs typeface="Times New Roman" pitchFamily="18" charset="0"/>
              </a:rPr>
              <a:t>Знакомство детей с традициями, трудом и бытом сельчан. </a:t>
            </a:r>
            <a:endParaRPr lang="ru-RU" sz="2400">
              <a:solidFill>
                <a:schemeClr val="bg2"/>
              </a:solidFill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400">
                <a:solidFill>
                  <a:schemeClr val="bg2"/>
                </a:solidFill>
                <a:latin typeface="Calibri" pitchFamily="34" charset="0"/>
                <a:cs typeface="Times New Roman" pitchFamily="18" charset="0"/>
              </a:rPr>
              <a:t>Воспитывать чувство гордости за своих земляков, которые прославили свое село.</a:t>
            </a:r>
            <a:endParaRPr lang="ru-RU" sz="24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1042988" y="692150"/>
            <a:ext cx="7850187" cy="480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C000"/>
                </a:solidFill>
                <a:latin typeface="Calibri" pitchFamily="34" charset="0"/>
              </a:rPr>
              <a:t>Ожидаемые результаты:</a:t>
            </a:r>
            <a:endParaRPr lang="ru-RU" sz="2400" b="1">
              <a:solidFill>
                <a:srgbClr val="FFC000"/>
              </a:solidFill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  </a:t>
            </a:r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1.Сохранение исторической преемственности поколений, воспитание бережного отношения к истории села, природным памятникам, культурным  ценностям. </a:t>
            </a:r>
          </a:p>
          <a:p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  2. Повышение  познавательного  интереса дошкольников к истории родного села,  формирование  основ гражданской позиции.</a:t>
            </a:r>
          </a:p>
          <a:p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   3.Накопление практического материала (методического, диагностического)  по  патриотическому  воспитанию  детей и речевому развитию.   </a:t>
            </a:r>
          </a:p>
          <a:p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   4.Повышение   заинтересованности  и  активности   родителей  в сотрудничестве  с  воспитателем.  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258888" y="-4357688"/>
            <a:ext cx="7705725" cy="1098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endParaRPr lang="ru-RU" sz="1400" b="1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552700" algn="l"/>
              </a:tabLst>
            </a:pPr>
            <a:r>
              <a:rPr lang="ru-RU" sz="1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                 ПОДГОТОВИТЕЛЬНЫЙ  ЭТАП </a:t>
            </a:r>
            <a:endParaRPr lang="ru-RU" sz="800"/>
          </a:p>
          <a:p>
            <a:pPr eaLnBrk="0" hangingPunct="0">
              <a:tabLst>
                <a:tab pos="2552700" algn="l"/>
              </a:tabLst>
            </a:pPr>
            <a:r>
              <a:rPr lang="ru-RU" sz="1100" b="1" i="1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600" b="1" i="1" u="sng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Цель: </a:t>
            </a: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Актуализировать имеющийся методический потенциал             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педагогов учреждения, конкретизировать параметры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развивающей среды необходимой для обогащения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познавательного опыта детей.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	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*  Анкетирование родителей (патриотическое воспитание)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</a:t>
            </a: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*  Консультация для родителей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*  Чтение  рассказов  и стихов о малой Родине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*  Изготовление альбомов для рассматривания:	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               «Мое село»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              «Водоемы, которые нас окружают»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               «Достопримечательности села»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               «Костюмы народов мира» 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*  Создание  картотеки  игр: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игры народов разной национальности;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дидактические игры: «Путешествие по селу», «Герб села», </a:t>
            </a: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          «Где   находится памятник?», «Знаешь ли ты?»,</a:t>
            </a: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          «Продолжи пословицу», «Птицы нашего села»,</a:t>
            </a: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           «Одень куклу»,  «Сложи герб из фрагментов».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Сюжетно-ролевые игры: «Строим дом», «На дорогах села», </a:t>
            </a: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                  «Я – экскурсовод».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                      Подвижные игры:  «Где мой герб», «Поменяйтесь    местами»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*   Подбор книг для мини-библиотеки     </a:t>
            </a:r>
            <a:endParaRPr lang="ru-RU" sz="1600">
              <a:solidFill>
                <a:schemeClr val="bg1"/>
              </a:solidFill>
            </a:endParaRPr>
          </a:p>
          <a:p>
            <a:pPr eaLnBrk="0" hangingPunct="0">
              <a:tabLst>
                <a:tab pos="2552700" algn="l"/>
              </a:tabLst>
            </a:pPr>
            <a:r>
              <a:rPr lang="ru-RU" sz="16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*   Составление для родителей рекомендательного списка художественных произведений для совместного чтения, просмотра, обсуждения.   </a:t>
            </a:r>
            <a:endParaRPr lang="ru-RU" sz="16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518</TotalTime>
  <Words>834</Words>
  <Application>Microsoft Office PowerPoint</Application>
  <PresentationFormat>Экран (4:3)</PresentationFormat>
  <Paragraphs>191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МБДОУ детский сад №1 «Колосок» представляет участника районного конкурса   «Воспитатель года - 2015»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user PC</cp:lastModifiedBy>
  <cp:revision>27</cp:revision>
  <dcterms:created xsi:type="dcterms:W3CDTF">2012-08-03T12:49:07Z</dcterms:created>
  <dcterms:modified xsi:type="dcterms:W3CDTF">2016-11-21T11:47:37Z</dcterms:modified>
</cp:coreProperties>
</file>