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0" r:id="rId4"/>
    <p:sldId id="258" r:id="rId5"/>
    <p:sldId id="257" r:id="rId6"/>
    <p:sldId id="262" r:id="rId7"/>
    <p:sldId id="263" r:id="rId8"/>
    <p:sldId id="264" r:id="rId9"/>
    <p:sldId id="265" r:id="rId10"/>
    <p:sldId id="261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C8667-2D7B-449D-A4B5-F44135B92A2C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3348B-388E-4963-B894-15D652E67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3348B-388E-4963-B894-15D652E672C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русского языка в 5 классе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9400" y="3886200"/>
            <a:ext cx="5791200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Бурая Оксана Анатольевна,        учитель русского языка и </a:t>
            </a:r>
            <a:r>
              <a:rPr lang="ru-RU" smtClean="0">
                <a:solidFill>
                  <a:schemeClr val="tx1"/>
                </a:solidFill>
              </a:rPr>
              <a:t>литературы                              </a:t>
            </a:r>
            <a:r>
              <a:rPr lang="ru-RU" smtClean="0">
                <a:solidFill>
                  <a:schemeClr val="tx1"/>
                </a:solidFill>
              </a:rPr>
              <a:t>СП «ООШ </a:t>
            </a:r>
            <a:r>
              <a:rPr lang="ru-RU" dirty="0" smtClean="0">
                <a:solidFill>
                  <a:schemeClr val="tx1"/>
                </a:solidFill>
              </a:rPr>
              <a:t>№ 23» МАОУ СОШ № 38      г. Златоуст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ИЗ ИСТОРИИ СЛОВА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/>
              <a:t>КАВЫЧКИ</a:t>
            </a:r>
          </a:p>
          <a:p>
            <a:pPr algn="ctr">
              <a:buNone/>
            </a:pPr>
            <a:r>
              <a:rPr lang="ru-RU" dirty="0" smtClean="0"/>
              <a:t>   Образовано от исконно русского слова, означавшего «</a:t>
            </a:r>
            <a:r>
              <a:rPr lang="ru-RU" dirty="0" err="1" smtClean="0"/>
              <a:t>крюковый</a:t>
            </a:r>
            <a:r>
              <a:rPr lang="ru-RU" dirty="0" smtClean="0"/>
              <a:t> знак». Связано с древнерусским словом «кавыка, закавыка» – «помеха, препятствие».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47244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Кавычки</a:t>
            </a:r>
            <a:r>
              <a:rPr lang="ru-RU" sz="3200" b="1" dirty="0" smtClean="0"/>
              <a:t>  - 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4724400"/>
            <a:ext cx="2356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закавычить,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4724400"/>
            <a:ext cx="2570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кавычечный,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334000"/>
            <a:ext cx="2939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закавыченный,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5334000"/>
            <a:ext cx="2575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раскавычить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ЗАКРЕПЛЕНИЕ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ШМО\394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2370667" cy="304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67000" y="2590800"/>
            <a:ext cx="64770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3200" dirty="0" smtClean="0"/>
              <a:t>Стр. 113 – 114 (правило в рамке)</a:t>
            </a:r>
          </a:p>
          <a:p>
            <a:pPr marL="514350" indent="-514350">
              <a:buAutoNum type="arabicParenR"/>
            </a:pPr>
            <a:r>
              <a:rPr lang="ru-RU" sz="3200" dirty="0" smtClean="0"/>
              <a:t>Упр. 246</a:t>
            </a:r>
          </a:p>
          <a:p>
            <a:pPr marL="514350" indent="-514350">
              <a:buAutoNum type="arabicParenR"/>
            </a:pP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73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РАССТАВЬТЕ ЗНАКИ ПРЕПИНАНИЯ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  И говорит так сладко, чуть дыша голубушка как хороша!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2. Псари кричат ахти ребята вор!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3. Стой братцы стой!  кричит Мартышка.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4.Тут Воробей, </a:t>
            </a:r>
            <a:r>
              <a:rPr lang="ru-RU" dirty="0" err="1" smtClean="0"/>
              <a:t>случась</a:t>
            </a:r>
            <a:r>
              <a:rPr lang="ru-RU" dirty="0" smtClean="0"/>
              <a:t>, примолвил им: друзья! Хоть вы охрипните, хваля друг дружку, - Все ваша музыка плоха!..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5. Злой тоской удручена, к Муравью ползет она не оставь меня кум милый! Дай ты мне собраться с силой и до вешних только дней прокорми и обогрей!</a:t>
            </a:r>
          </a:p>
          <a:p>
            <a:pPr>
              <a:buNone/>
            </a:pPr>
            <a:r>
              <a:rPr lang="ru-RU" dirty="0" smtClean="0"/>
              <a:t>6. Соседка, перестань срамиться ей </a:t>
            </a:r>
            <a:r>
              <a:rPr lang="ru-RU" dirty="0" err="1" smtClean="0"/>
              <a:t>Шавка</a:t>
            </a:r>
            <a:r>
              <a:rPr lang="ru-RU" dirty="0" smtClean="0"/>
              <a:t> говорит…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РЕФЛЕКСИЯ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pPr lvl="0"/>
            <a:r>
              <a:rPr lang="ru-RU" i="1" dirty="0" smtClean="0"/>
              <a:t>Прямая речь – это слова ________ , передаваемые без изменения.</a:t>
            </a:r>
            <a:r>
              <a:rPr lang="ru-RU" dirty="0" smtClean="0"/>
              <a:t> </a:t>
            </a:r>
          </a:p>
          <a:p>
            <a:pPr lvl="0"/>
            <a:r>
              <a:rPr lang="ru-RU" i="1" dirty="0" smtClean="0"/>
              <a:t>В предложениях с прямой речью различают слова автора и ___________.</a:t>
            </a:r>
            <a:r>
              <a:rPr lang="ru-RU" dirty="0" smtClean="0"/>
              <a:t> </a:t>
            </a:r>
          </a:p>
          <a:p>
            <a:pPr lvl="0"/>
            <a:r>
              <a:rPr lang="ru-RU" i="1" dirty="0" smtClean="0"/>
              <a:t>Прямая речь заключается в __________ и всегда пишется с __________ буквы.</a:t>
            </a:r>
            <a:r>
              <a:rPr lang="ru-RU" dirty="0" smtClean="0"/>
              <a:t> </a:t>
            </a:r>
          </a:p>
          <a:p>
            <a:pPr lvl="0"/>
            <a:r>
              <a:rPr lang="ru-RU" i="1" dirty="0" smtClean="0"/>
              <a:t>Слова автора отделяются от прямой речи ________ , если стоят _______ и ________ , если стоят ________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00" y="2438400"/>
            <a:ext cx="6172200" cy="68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Параграф 48(правило), упр. 249.</a:t>
            </a:r>
            <a:endParaRPr lang="ru-RU" dirty="0"/>
          </a:p>
        </p:txBody>
      </p:sp>
      <p:pic>
        <p:nvPicPr>
          <p:cNvPr id="4" name="Picture 2" descr="C:\Users\1\Desktop\ШМО\39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81200"/>
            <a:ext cx="1533525" cy="1971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ТРЕТИЙ - ЛИШНИЙ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Лебедь рвется в облака Рак пятится назад а Щука тянет в воду.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Плутовка к дереву на цыпочках подходит вертит хвостом, с Вороны глаз не сводит.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Очков с полдюжины себе она достала</a:t>
            </a:r>
          </a:p>
          <a:p>
            <a:pPr marL="514350" indent="-514350">
              <a:buNone/>
            </a:pPr>
            <a:r>
              <a:rPr lang="ru-RU" dirty="0" smtClean="0"/>
              <a:t>	вертит очками так и сяк.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ТРЕТИЙ - ЛИШНИЙ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Голодная кума Лиса залезла в сад в нем винограду кисти рделись.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ту беду, Лиса </a:t>
            </a:r>
            <a:r>
              <a:rPr lang="ru-RU" dirty="0" err="1" smtClean="0"/>
              <a:t>близехонько</a:t>
            </a:r>
            <a:r>
              <a:rPr lang="ru-RU" dirty="0" smtClean="0"/>
              <a:t> бежала вдруг сырный дух Лису остановил.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Собака, Лев да Волк с Лисой в соседстве как-то жили и вот какой между собой они завет все положили.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ТРЕТИЙ - ЛИШНИЙ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Мартышка тут с досады и с печали о камень так хватила их что только брызги засверкали.</a:t>
            </a:r>
          </a:p>
          <a:p>
            <a:pPr>
              <a:buNone/>
            </a:pPr>
            <a:r>
              <a:rPr lang="ru-RU" dirty="0" smtClean="0"/>
              <a:t>2. Игривым голоском весь лес он веселил и всякий Скворушку хвалил.</a:t>
            </a:r>
          </a:p>
          <a:p>
            <a:pPr>
              <a:buNone/>
            </a:pPr>
            <a:r>
              <a:rPr lang="ru-RU" dirty="0" smtClean="0"/>
              <a:t>3. Когда в товарищах согласья нет на лад их дело не пойдет.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Иван Андреевич Крылов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09600"/>
            <a:ext cx="6019800" cy="6248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9600" b="1" dirty="0" smtClean="0"/>
              <a:t>21 ноября 1844 </a:t>
            </a:r>
            <a:r>
              <a:rPr lang="ru-RU" sz="9600" dirty="0" smtClean="0"/>
              <a:t>в Петербурге скончался великий баснописец. Свело его в могилу двустороннее воспаление легких. </a:t>
            </a:r>
          </a:p>
          <a:p>
            <a:pPr>
              <a:buNone/>
            </a:pPr>
            <a:r>
              <a:rPr lang="ru-RU" sz="9600" dirty="0" smtClean="0"/>
              <a:t>	Отпевали Крылова в Исаакиевской церкви Адмиралтейства, а потом студенты университета на руках перенесли гроб с его телом в Александро-Невскую лавру. Народ занял весь Невский проспект. Один из прохожих спросил идущего за гробом поэта Нестора Кукольника, кого хоронят. Тот сказал, что министра народного просвещения, но не графа Сергея Уварова, а Крылова. </a:t>
            </a:r>
            <a:br>
              <a:rPr lang="ru-RU" sz="9600" dirty="0" smtClean="0"/>
            </a:br>
            <a:r>
              <a:rPr lang="ru-RU" sz="9600" dirty="0" smtClean="0"/>
              <a:t>— Но ведь министр Уваров, а Крылов был баснописцем. </a:t>
            </a:r>
            <a:br>
              <a:rPr lang="ru-RU" sz="9600" dirty="0" smtClean="0"/>
            </a:br>
            <a:r>
              <a:rPr lang="ru-RU" sz="9600" dirty="0" smtClean="0"/>
              <a:t>— Это их путают, — ответил Кукольник. — Настоящим министром народного просвещения был Крылов, а Уваров в своих отчетах писал басни.</a:t>
            </a:r>
          </a:p>
          <a:p>
            <a:pPr>
              <a:buNone/>
            </a:pPr>
            <a:endParaRPr lang="ru-RU" sz="7400" dirty="0"/>
          </a:p>
        </p:txBody>
      </p:sp>
      <p:pic>
        <p:nvPicPr>
          <p:cNvPr id="1026" name="Picture 2" descr="C:\Users\1\Desktop\ШМО\111(2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371600"/>
            <a:ext cx="2886075" cy="3848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ТРЕТИЙ - ЛИШНИЙ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Примолвить к речи здесь годится, что делом, не сведя конца, не надобно хвалиться.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«Чем кумушек считать трудиться, не лучше ль на себя, кума, оборотиться?» - ей Мишка отвечал.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 я бы повару иному Велел на стенке зарубить, чтоб там речей не тратить по-пустому, где нужно власть употребить.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Предложения с прямой речью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86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Узнаем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что такое «прямая речь»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из каких частей состоит предложение с прямой речью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какие знаки препинания нужно ставить в предложениях с прямой речью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как составить схему предложения с прямой речью</a:t>
            </a:r>
          </a:p>
          <a:p>
            <a:pPr>
              <a:buNone/>
            </a:pPr>
            <a:r>
              <a:rPr lang="ru-RU" b="1" dirty="0" smtClean="0"/>
              <a:t>Научимся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отличать предложения с прямой речью от обычных простых и сложных предложений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находить и определять части предложения с прямой речью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составлять схемы предложения с прямой речью самостоятельно составлять предложения по схемам и без них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Предложения с прямой речью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1\Desktop\ШМО\1369234948_zerkalo-i-obezyan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752600"/>
            <a:ext cx="3810000" cy="2311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914400"/>
            <a:ext cx="937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Прямая речь – высказывание какого-либо лица, </a:t>
            </a:r>
          </a:p>
          <a:p>
            <a:pPr algn="ctr"/>
            <a:r>
              <a:rPr lang="ru-RU" sz="2400" b="1" dirty="0" smtClean="0"/>
              <a:t>передаваемое дословно.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0386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dirty="0" smtClean="0"/>
              <a:t>«Чем кумушек считать трудиться, не лучше ль на себя, кума, оборотиться?» - ей Мишка отвечал.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5029200"/>
            <a:ext cx="5181600" cy="120032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«Чем кумушек считать трудиться, не лучше ль на себя, кума, оборотиться?»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1200" y="5181600"/>
            <a:ext cx="3209313" cy="461665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- ей Мишка отвечал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6324600"/>
            <a:ext cx="990600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«П?»-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5791200"/>
            <a:ext cx="762000" cy="46166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- а.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73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Схемы предложений с прямой речью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None/>
            </a:pPr>
            <a:r>
              <a:rPr lang="ru-RU" sz="4800" dirty="0" smtClean="0"/>
              <a:t>«П», – а.   </a:t>
            </a:r>
          </a:p>
          <a:p>
            <a:pPr>
              <a:buNone/>
            </a:pPr>
            <a:r>
              <a:rPr lang="ru-RU" sz="4800" dirty="0" smtClean="0"/>
              <a:t>«П?» – а.</a:t>
            </a:r>
          </a:p>
          <a:p>
            <a:pPr>
              <a:buNone/>
            </a:pPr>
            <a:r>
              <a:rPr lang="ru-RU" sz="4800" dirty="0" smtClean="0"/>
              <a:t>«П!» – а. </a:t>
            </a:r>
          </a:p>
          <a:p>
            <a:pPr>
              <a:buNone/>
            </a:pPr>
            <a:r>
              <a:rPr lang="ru-RU" sz="4800" dirty="0" smtClean="0"/>
              <a:t>«П…» – а. 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А: «П».</a:t>
            </a:r>
          </a:p>
          <a:p>
            <a:pPr>
              <a:buNone/>
            </a:pPr>
            <a:r>
              <a:rPr lang="ru-RU" sz="4800" dirty="0" smtClean="0"/>
              <a:t>А: «П?»</a:t>
            </a:r>
          </a:p>
          <a:p>
            <a:pPr>
              <a:buNone/>
            </a:pPr>
            <a:r>
              <a:rPr lang="ru-RU" sz="4800" dirty="0" smtClean="0"/>
              <a:t>А: «П!»</a:t>
            </a:r>
          </a:p>
          <a:p>
            <a:pPr>
              <a:buNone/>
            </a:pPr>
            <a:r>
              <a:rPr lang="ru-RU" sz="4800" dirty="0" smtClean="0"/>
              <a:t>А: «П…»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546</Words>
  <Application>Microsoft Office PowerPoint</Application>
  <PresentationFormat>Экран (4:3)</PresentationFormat>
  <Paragraphs>82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Урок русского языка в 5 классе</vt:lpstr>
      <vt:lpstr>ТРЕТИЙ - ЛИШНИЙ</vt:lpstr>
      <vt:lpstr>ТРЕТИЙ - ЛИШНИЙ</vt:lpstr>
      <vt:lpstr>ТРЕТИЙ - ЛИШНИЙ</vt:lpstr>
      <vt:lpstr>Иван Андреевич Крылов</vt:lpstr>
      <vt:lpstr>ТРЕТИЙ - ЛИШНИЙ</vt:lpstr>
      <vt:lpstr>Предложения с прямой речью</vt:lpstr>
      <vt:lpstr>Предложения с прямой речью</vt:lpstr>
      <vt:lpstr>Схемы предложений с прямой речью</vt:lpstr>
      <vt:lpstr>ИЗ ИСТОРИИ СЛОВА</vt:lpstr>
      <vt:lpstr>ЗАКРЕПЛЕНИЕ</vt:lpstr>
      <vt:lpstr>РАССТАВЬТЕ ЗНАКИ ПРЕПИНАНИЯ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5 классе</dc:title>
  <dc:creator>1</dc:creator>
  <cp:lastModifiedBy>1</cp:lastModifiedBy>
  <cp:revision>22</cp:revision>
  <dcterms:created xsi:type="dcterms:W3CDTF">2016-11-20T16:08:45Z</dcterms:created>
  <dcterms:modified xsi:type="dcterms:W3CDTF">2016-11-20T21:05:23Z</dcterms:modified>
</cp:coreProperties>
</file>