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60" r:id="rId3"/>
    <p:sldId id="261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9D4B3-615B-40F0-A639-278A497955B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0428A-1991-4DE7-8A1A-A7A3B918B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0428A-1991-4DE7-8A1A-A7A3B918B44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D4D2-36CE-48EB-BB6A-6027853CFA3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08F9F-1ACB-42AC-90A9-29CE899A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827088" y="1144588"/>
            <a:ext cx="7561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icrosoft Sans Serif" pitchFamily="34" charset="0"/>
                <a:cs typeface="Microsoft Sans Serif" pitchFamily="34" charset="0"/>
              </a:rPr>
              <a:t>Ситуационно-поисковая образовательная технология развития личности</a:t>
            </a:r>
            <a:endParaRPr lang="ru-RU" b="1" dirty="0">
              <a:solidFill>
                <a:srgbClr val="00206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Ситуация успеха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Учитель конкретизирует формулировку проблемы, выдвинутую учащимися.   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Учитель выражает уверенность в способности учащихся самостоятельно решить проблему.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III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Индивидуальная работа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1. Ситуация актуализации знаний ( 1 -3 вопросы).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Формируются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личностные</a:t>
            </a: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УУД </a:t>
            </a: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(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целеполагание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);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познавательные УУД (рефлексия, анализ, синтез);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 регулятивные УУД ( постановка цели, самоконтроль, коррекция).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III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Индивидуальная работа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2. Дефицит знаний (вопросы 4 - 8).</a:t>
            </a: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Проблемная ситуация с затруднением: </a:t>
            </a:r>
          </a:p>
          <a:p>
            <a:pPr>
              <a:buNone/>
            </a:pPr>
            <a:r>
              <a:rPr lang="ru-RU" b="1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b="1" dirty="0" smtClean="0">
                <a:latin typeface="Microsoft Sans Serif" pitchFamily="34" charset="0"/>
                <a:cs typeface="Microsoft Sans Serif" pitchFamily="34" charset="0"/>
              </a:rPr>
              <a:t>  необходимость выполнить задание и невозможность его сделать.</a:t>
            </a:r>
            <a:endParaRPr lang="ru-RU" b="1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IY.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Самостоятельный поиск информации, исследование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Ситуация «открытия» новых  знаний.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 Учащиеся самостоятельно 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находят информацию;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изучают новый материал;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отвечают на вопросы, используя, главным образом, учебник.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Формируются  УУД :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л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ичностные (самостоятельность и самоорганизация);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п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ознавательные (рефлексия, самостоятельный поиск информации, исследование);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р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егулятивные (постановка цели, самоконтроль, волевая 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саморегуляция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).</a:t>
            </a:r>
          </a:p>
          <a:p>
            <a:pPr algn="ctr">
              <a:buNone/>
            </a:pP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Y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Работа в малых группах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 Учитель организует ситуацию рефлексии (осмысление пройденного и изучаемого материала).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Работа в группах (двойках, четвёрках).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Учащиеся  обсуждают способы решения, сопоставляют, корректируют и 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самореализуются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Формируются  УУД :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р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егулятивные;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познавательные;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к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оммуникативные (умение слушать и слышать другого, работать в команде, уважать мнение товарищей);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л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ичностные (самооценка, умение отстаивать свою позицию).</a:t>
            </a:r>
          </a:p>
          <a:p>
            <a:pPr algn="ctr">
              <a:buNone/>
            </a:pP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YI.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Межгрупповая дискуссия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 Группы учащихся и учитель (после учеников) предъявляют результаты своего поиска на всеобщее обсуждение.</a:t>
            </a:r>
          </a:p>
          <a:p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Выступление за группу ответственно и почётно, оно позволяет ученику 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самореализоваться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и самоутвердиться.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Учебный материал «прокручивается» несколько раз.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YII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Индивидуальная работа с практическим преобразованием учебных знаний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Учитель создаёт ситуацию рефлексии изученного.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Написать мини-сочинение на темы по выбору: «Осень», «</a:t>
            </a: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ктябрьским вечером», « В осенний лес за грибами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», используя предложения с обобщающим словом при однородных членах предложения.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YII</a:t>
            </a:r>
            <a:r>
              <a:rPr lang="ru-RU" sz="36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Индивидуальная работа с практическим преобразованием учебных знаний</a:t>
            </a:r>
            <a:endParaRPr lang="ru-RU" sz="3600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 Учащиеся создают индивидуальный творческий продукт (мини-сочинение), демонстрируя, в первую очередь себе, своё продвижение по пути развития УУД.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Реализуются личностные функции самоопределения, саморазвития творческих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способностей, компетентность.</a:t>
            </a:r>
            <a:endParaRPr lang="ru-RU" dirty="0" smtClean="0">
              <a:latin typeface="Microsoft Sans Serif" pitchFamily="34" charset="0"/>
              <a:cs typeface="Microsoft Sans Serif" pitchFamily="34" charset="0"/>
            </a:endParaRPr>
          </a:p>
          <a:p>
            <a:pPr>
              <a:buFont typeface="Courier New" pitchFamily="49" charset="0"/>
              <a:buChar char="o"/>
            </a:pP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827088" y="1144588"/>
            <a:ext cx="756126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Microsoft Sans Serif" pitchFamily="34" charset="0"/>
                <a:cs typeface="Microsoft Sans Serif" pitchFamily="34" charset="0"/>
              </a:rPr>
              <a:t>Используемая </a:t>
            </a:r>
            <a:r>
              <a:rPr lang="ru-RU" sz="3200" b="1" dirty="0" smtClean="0">
                <a:latin typeface="Microsoft Sans Serif" pitchFamily="34" charset="0"/>
                <a:cs typeface="Microsoft Sans Serif" pitchFamily="34" charset="0"/>
              </a:rPr>
              <a:t>литература</a:t>
            </a:r>
          </a:p>
          <a:p>
            <a:pPr algn="ctr"/>
            <a:endParaRPr lang="ru-RU" sz="3600" b="1" dirty="0" smtClean="0">
              <a:latin typeface="Microsoft Sans Serif" pitchFamily="34" charset="0"/>
              <a:cs typeface="Microsoft Sans Serif" pitchFamily="34" charset="0"/>
            </a:endParaRPr>
          </a:p>
          <a:p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Анохина Г.М. Технология развития универсальных учебных действий в основной и средней общеобразовательной школе: учебно-методическое пособие. – Воронеж: «Научная книга», 2013. – 163 с.</a:t>
            </a:r>
          </a:p>
          <a:p>
            <a:pPr algn="ctr"/>
            <a:endParaRPr lang="ru-RU" sz="3600" b="1" dirty="0" smtClean="0">
              <a:latin typeface="Microsoft Sans Serif" pitchFamily="34" charset="0"/>
              <a:cs typeface="Microsoft Sans Serif" pitchFamily="34" charset="0"/>
            </a:endParaRPr>
          </a:p>
          <a:p>
            <a:endParaRPr lang="ru-RU" sz="3600" dirty="0">
              <a:latin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Ситуационно- поисковая образовательная технология -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это  </a:t>
            </a:r>
            <a:r>
              <a:rPr lang="ru-RU" sz="2800" i="1" dirty="0" smtClean="0">
                <a:latin typeface="Microsoft Sans Serif" pitchFamily="34" charset="0"/>
                <a:cs typeface="Microsoft Sans Serif" pitchFamily="34" charset="0"/>
              </a:rPr>
              <a:t>система 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 проектирования и </a:t>
            </a:r>
            <a:r>
              <a:rPr lang="ru-RU" sz="2800" dirty="0" err="1" smtClean="0">
                <a:latin typeface="Microsoft Sans Serif" pitchFamily="34" charset="0"/>
                <a:cs typeface="Microsoft Sans Serif" pitchFamily="34" charset="0"/>
              </a:rPr>
              <a:t>последова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 тельного практического применения </a:t>
            </a:r>
            <a:r>
              <a:rPr lang="ru-RU" sz="2800" i="1" dirty="0" smtClean="0">
                <a:latin typeface="Microsoft Sans Serif" pitchFamily="34" charset="0"/>
                <a:cs typeface="Microsoft Sans Serif" pitchFamily="34" charset="0"/>
              </a:rPr>
              <a:t>психологических и педагогических закономерностей, 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целей, содержания, методов, форм, дидактических и </a:t>
            </a:r>
            <a:r>
              <a:rPr lang="ru-RU" sz="2800" i="1" dirty="0" smtClean="0">
                <a:latin typeface="Microsoft Sans Serif" pitchFamily="34" charset="0"/>
                <a:cs typeface="Microsoft Sans Serif" pitchFamily="34" charset="0"/>
              </a:rPr>
              <a:t>личностно  развивающих средств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 организации целостного процесса обучения и воспитания в соответствии с концепцией системно-      </a:t>
            </a:r>
            <a:r>
              <a:rPr lang="ru-RU" sz="2800" dirty="0" err="1" smtClean="0">
                <a:latin typeface="Microsoft Sans Serif" pitchFamily="34" charset="0"/>
                <a:cs typeface="Microsoft Sans Serif" pitchFamily="34" charset="0"/>
              </a:rPr>
              <a:t>деятельностного</a:t>
            </a:r>
            <a:r>
              <a:rPr lang="ru-RU" sz="2800" dirty="0" smtClean="0">
                <a:latin typeface="Microsoft Sans Serif" pitchFamily="34" charset="0"/>
                <a:cs typeface="Microsoft Sans Serif" pitchFamily="34" charset="0"/>
              </a:rPr>
              <a:t> подхода, приводящая к развитию  УУД.</a:t>
            </a:r>
            <a:endParaRPr lang="ru-RU" sz="2800" i="1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Реализация ситуационно- поисковой технологии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Урок – поиск.</a:t>
            </a:r>
            <a:endParaRPr lang="ru-RU" dirty="0" smtClean="0">
              <a:solidFill>
                <a:srgbClr val="C0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Урок – исследование (второй отличается от первого наличием простейших опытов, исследований).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46434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Урок – поиск </a:t>
            </a:r>
            <a:br>
              <a:rPr lang="ru-RU" dirty="0" smtClean="0">
                <a:latin typeface="Microsoft Sans Serif" pitchFamily="34" charset="0"/>
                <a:cs typeface="Microsoft Sans Serif" pitchFamily="34" charset="0"/>
              </a:rPr>
            </a:b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по русскому языку на тему «Обобщающее  слово при однородных членах предложения»</a:t>
            </a:r>
            <a:br>
              <a:rPr lang="ru-RU" dirty="0" smtClean="0">
                <a:latin typeface="Microsoft Sans Serif" pitchFamily="34" charset="0"/>
                <a:cs typeface="Microsoft Sans Serif" pitchFamily="34" charset="0"/>
              </a:rPr>
            </a:b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(5 класс)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I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Мотивирующее начало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Вопросы учителя должны быть связаны и с темой урока, и с опытом 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жизнедея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err="1" smtClean="0">
                <a:latin typeface="Microsoft Sans Serif" pitchFamily="34" charset="0"/>
                <a:cs typeface="Microsoft Sans Serif" pitchFamily="34" charset="0"/>
              </a:rPr>
              <a:t>тельности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ученика (</a:t>
            </a: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видел, ощущал, слышал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):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Взаимодействия с людьми;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Опытом наблюдений в быту, природе, технике, растительном и животном мире, человеческом организме и т.п.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Задание.</a:t>
            </a:r>
            <a:b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Вставьте пропущенное слово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Во дворе нашей школы растут … </a:t>
            </a:r>
          </a:p>
          <a:p>
            <a:pPr>
              <a:buNone/>
            </a:pPr>
            <a:r>
              <a:rPr lang="ru-RU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липы, берёзы, каштаны.</a:t>
            </a:r>
          </a:p>
          <a:p>
            <a:pPr algn="ctr">
              <a:buNone/>
            </a:pP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5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Проблемно-поисковый приём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Вопросы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Как слово «деревья» соотносится с рядом однородных членов?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Что делает вставленное вами слово с рядом однородных членов?</a:t>
            </a:r>
          </a:p>
          <a:p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В каких отношениях они находятся?</a:t>
            </a:r>
          </a:p>
          <a:p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Какая тема урока?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( Учитель конкретизирует тему, названную учащимися)</a:t>
            </a:r>
            <a:endParaRPr lang="ru-RU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911975"/>
          </a:xfrm>
          <a:prstGeom prst="rect">
            <a:avLst/>
          </a:prstGeom>
          <a:noFill/>
        </p:spPr>
      </p:pic>
      <p:pic>
        <p:nvPicPr>
          <p:cNvPr id="16387" name="Picture 3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165850"/>
            <a:ext cx="8785225" cy="576263"/>
          </a:xfrm>
          <a:prstGeom prst="rect">
            <a:avLst/>
          </a:prstGeom>
          <a:noFill/>
        </p:spPr>
      </p:pic>
      <p:pic>
        <p:nvPicPr>
          <p:cNvPr id="16388" name="Picture 4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785225" cy="576263"/>
          </a:xfrm>
          <a:prstGeom prst="rect">
            <a:avLst/>
          </a:prstGeom>
          <a:noFill/>
        </p:spPr>
      </p:pic>
      <p:pic>
        <p:nvPicPr>
          <p:cNvPr id="16389" name="Picture 5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506662" y="3090862"/>
            <a:ext cx="5805488" cy="576263"/>
          </a:xfrm>
          <a:prstGeom prst="rect">
            <a:avLst/>
          </a:prstGeom>
          <a:noFill/>
        </p:spPr>
      </p:pic>
      <p:pic>
        <p:nvPicPr>
          <p:cNvPr id="16390" name="Picture 6" descr="DD010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845175" y="3090863"/>
            <a:ext cx="5805488" cy="5762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II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 Формулирование  проблемы урока</a:t>
            </a:r>
            <a:endParaRPr lang="ru-RU" b="1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ru-RU" b="1" dirty="0" smtClean="0">
                <a:latin typeface="Microsoft Sans Serif" pitchFamily="34" charset="0"/>
                <a:cs typeface="Microsoft Sans Serif" pitchFamily="34" charset="0"/>
              </a:rPr>
              <a:t>Учитель: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« Вы заметили в моей интонации изменения, логическое ударение после того, как я произнесла слово «деревья». О чём это говорит?»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 Создаётся проблемная ситуация, побуждающая уч-ся к «открытию» новых знаний</a:t>
            </a: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ru-RU" b="1" dirty="0" smtClean="0">
                <a:latin typeface="Microsoft Sans Serif" pitchFamily="34" charset="0"/>
                <a:cs typeface="Microsoft Sans Serif" pitchFamily="34" charset="0"/>
              </a:rPr>
              <a:t>Учитель:  </a:t>
            </a:r>
            <a:r>
              <a:rPr lang="ru-RU" dirty="0" smtClean="0">
                <a:latin typeface="Microsoft Sans Serif" pitchFamily="34" charset="0"/>
                <a:cs typeface="Microsoft Sans Serif" pitchFamily="34" charset="0"/>
              </a:rPr>
              <a:t>«Какую проблему нам надо решить на уроке?»</a:t>
            </a:r>
            <a:endParaRPr lang="ru-RU" dirty="0">
              <a:solidFill>
                <a:srgbClr val="7030A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648</Words>
  <Application>Microsoft Office PowerPoint</Application>
  <PresentationFormat>Экран (4:3)</PresentationFormat>
  <Paragraphs>72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Ситуационно-поисковая образовательная технология развития личности</vt:lpstr>
      <vt:lpstr>Слайд 2</vt:lpstr>
      <vt:lpstr>Ситуационно- поисковая образовательная технология -</vt:lpstr>
      <vt:lpstr>Реализация ситуационно- поисковой технологии</vt:lpstr>
      <vt:lpstr>Урок – поиск  по русскому языку на тему «Обобщающее  слово при однородных членах предложения» (5 класс)</vt:lpstr>
      <vt:lpstr>I. Мотивирующее начало</vt:lpstr>
      <vt:lpstr>Задание. Вставьте пропущенное слово</vt:lpstr>
      <vt:lpstr>Проблемно-поисковый приём</vt:lpstr>
      <vt:lpstr>II. Формулирование  проблемы урока</vt:lpstr>
      <vt:lpstr>Ситуация успеха</vt:lpstr>
      <vt:lpstr>III. Индивидуальная работа</vt:lpstr>
      <vt:lpstr>III. Индивидуальная работа</vt:lpstr>
      <vt:lpstr>IY. Самостоятельный поиск информации, исследование</vt:lpstr>
      <vt:lpstr>Формируются  УУД :</vt:lpstr>
      <vt:lpstr>Y. Работа в малых группах</vt:lpstr>
      <vt:lpstr>Формируются  УУД :</vt:lpstr>
      <vt:lpstr>YI. Межгрупповая дискуссия</vt:lpstr>
      <vt:lpstr>YII. Индивидуальная работа с практическим преобразованием учебных знаний</vt:lpstr>
      <vt:lpstr>YII. Индивидуальная работа с практическим преобразованием учебных знаний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2015-03-15T11:49:04Z</dcterms:created>
  <dcterms:modified xsi:type="dcterms:W3CDTF">2015-03-15T15:02:57Z</dcterms:modified>
</cp:coreProperties>
</file>