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40" r:id="rId2"/>
    <p:sldId id="263" r:id="rId3"/>
    <p:sldId id="264" r:id="rId4"/>
    <p:sldId id="257" r:id="rId5"/>
    <p:sldId id="258" r:id="rId6"/>
    <p:sldId id="259" r:id="rId7"/>
    <p:sldId id="260" r:id="rId8"/>
    <p:sldId id="261" r:id="rId9"/>
    <p:sldId id="329" r:id="rId10"/>
    <p:sldId id="262" r:id="rId11"/>
    <p:sldId id="265" r:id="rId12"/>
    <p:sldId id="267" r:id="rId13"/>
    <p:sldId id="271" r:id="rId14"/>
    <p:sldId id="272" r:id="rId15"/>
    <p:sldId id="273" r:id="rId16"/>
    <p:sldId id="274" r:id="rId17"/>
    <p:sldId id="277" r:id="rId18"/>
    <p:sldId id="281" r:id="rId19"/>
    <p:sldId id="284" r:id="rId20"/>
    <p:sldId id="286" r:id="rId21"/>
    <p:sldId id="288" r:id="rId22"/>
    <p:sldId id="290" r:id="rId23"/>
    <p:sldId id="291" r:id="rId24"/>
    <p:sldId id="292" r:id="rId25"/>
    <p:sldId id="300" r:id="rId26"/>
    <p:sldId id="302" r:id="rId27"/>
    <p:sldId id="305" r:id="rId28"/>
    <p:sldId id="306" r:id="rId29"/>
    <p:sldId id="307" r:id="rId30"/>
    <p:sldId id="308" r:id="rId31"/>
    <p:sldId id="315" r:id="rId32"/>
    <p:sldId id="316" r:id="rId33"/>
    <p:sldId id="317" r:id="rId34"/>
    <p:sldId id="328" r:id="rId3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9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642918"/>
            <a:ext cx="7772400" cy="1470025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21.11.2016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3">
                    <a:lumMod val="20000"/>
                    <a:lumOff val="80000"/>
                  </a:schemeClr>
                </a:solidFill>
              </a:rPr>
              <a:t>Исследовательск</a:t>
            </a:r>
            <a:r>
              <a:rPr lang="ru-RU" dirty="0" smtClean="0">
                <a:solidFill>
                  <a:schemeClr val="accent3">
                    <a:lumMod val="20000"/>
                    <a:lumOff val="80000"/>
                  </a:schemeClr>
                </a:solidFill>
              </a:rPr>
              <a:t>ая </a:t>
            </a:r>
            <a:r>
              <a:rPr lang="ru-RU" dirty="0" smtClean="0">
                <a:solidFill>
                  <a:schemeClr val="accent3">
                    <a:lumMod val="20000"/>
                    <a:lumOff val="80000"/>
                  </a:schemeClr>
                </a:solidFill>
              </a:rPr>
              <a:t>работа по теме:</a:t>
            </a:r>
            <a:endParaRPr lang="ru-RU" dirty="0">
              <a:solidFill>
                <a:schemeClr val="accent3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6600" b="1" i="1" dirty="0" smtClean="0">
                <a:solidFill>
                  <a:srgbClr val="00B0F0"/>
                </a:solidFill>
              </a:rPr>
              <a:t>Сулейман Великолепный</a:t>
            </a:r>
          </a:p>
          <a:p>
            <a:pPr algn="ctr">
              <a:buNone/>
            </a:pPr>
            <a:r>
              <a:rPr lang="ru-RU" sz="2000" b="1" i="1" dirty="0" smtClean="0">
                <a:solidFill>
                  <a:srgbClr val="00B0F0"/>
                </a:solidFill>
              </a:rPr>
              <a:t>Выполнила ученица8 класса</a:t>
            </a:r>
          </a:p>
          <a:p>
            <a:pPr algn="ctr">
              <a:buNone/>
            </a:pPr>
            <a:r>
              <a:rPr lang="ru-RU" sz="2000" b="1" i="1" dirty="0" smtClean="0">
                <a:solidFill>
                  <a:srgbClr val="00B0F0"/>
                </a:solidFill>
              </a:rPr>
              <a:t>МКОУ Савинская ООШ</a:t>
            </a:r>
          </a:p>
          <a:p>
            <a:pPr algn="ctr">
              <a:buNone/>
            </a:pPr>
            <a:r>
              <a:rPr lang="ru-RU" sz="2000" b="1" i="1" dirty="0" smtClean="0">
                <a:solidFill>
                  <a:srgbClr val="00B0F0"/>
                </a:solidFill>
              </a:rPr>
              <a:t>Афанасьева Марина</a:t>
            </a:r>
          </a:p>
          <a:p>
            <a:pPr algn="ctr">
              <a:buNone/>
            </a:pPr>
            <a:r>
              <a:rPr lang="ru-RU" sz="2000" b="1" i="1" dirty="0" smtClean="0">
                <a:solidFill>
                  <a:srgbClr val="00B0F0"/>
                </a:solidFill>
              </a:rPr>
              <a:t>Учитель : Нечаева О.А.</a:t>
            </a:r>
          </a:p>
          <a:p>
            <a:pPr algn="ctr">
              <a:buNone/>
            </a:pPr>
            <a:r>
              <a:rPr lang="ru-RU" sz="2000" b="1" i="1" dirty="0" smtClean="0">
                <a:solidFill>
                  <a:srgbClr val="00B0F0"/>
                </a:solidFill>
              </a:rPr>
              <a:t>2016 год</a:t>
            </a:r>
          </a:p>
          <a:p>
            <a:pPr algn="ctr">
              <a:buNone/>
            </a:pPr>
            <a:endParaRPr lang="ru-RU" sz="4000" b="1" i="1" dirty="0" smtClean="0">
              <a:solidFill>
                <a:srgbClr val="00B0F0"/>
              </a:solidFill>
            </a:endParaRPr>
          </a:p>
          <a:p>
            <a:pPr algn="ctr">
              <a:buNone/>
            </a:pPr>
            <a:endParaRPr lang="ru-RU" i="1" dirty="0">
              <a:solidFill>
                <a:srgbClr val="00B0F0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Вывод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>
                <a:solidFill>
                  <a:schemeClr val="bg1"/>
                </a:solidFill>
              </a:rPr>
              <a:t>Предшественники Сулеймана были великими людьми, которые сделали много всего для Османской империи.</a:t>
            </a:r>
          </a:p>
          <a:p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797436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Архитектура во времена Сулеймана Великолепного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654560"/>
          </a:xfrm>
        </p:spPr>
        <p:txBody>
          <a:bodyPr>
            <a:normAutofit/>
          </a:bodyPr>
          <a:lstStyle/>
          <a:p>
            <a:r>
              <a:rPr lang="ru-RU" sz="9600" dirty="0" smtClean="0">
                <a:solidFill>
                  <a:schemeClr val="bg1"/>
                </a:solidFill>
              </a:rPr>
              <a:t>Дворец Топкапы</a:t>
            </a:r>
            <a:endParaRPr lang="ru-RU" sz="96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2" name="Picture 2" descr="C:\Users\Александр\Downloads\Письмо «Афанасьевой Е.Ф. ВЫБОРЫ. к 4 апреля сдать!!!» — Александр Бойков — Яндекс.Почта_files\Т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6278033" cy="4708525"/>
          </a:xfrm>
          <a:prstGeom prst="rect">
            <a:avLst/>
          </a:prstGeom>
          <a:noFill/>
        </p:spPr>
      </p:pic>
      <p:pic>
        <p:nvPicPr>
          <p:cNvPr id="10243" name="Picture 3" descr="C:\Users\Александр\Downloads\Письмо «Афанасьевой Е.Ф. ВЫБОРЫ. к 4 апреля сдать!!!» — Александр Бойков — Яндекс.Почта_files\т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5786" y="714356"/>
            <a:ext cx="6858048" cy="5143536"/>
          </a:xfrm>
          <a:prstGeom prst="rect">
            <a:avLst/>
          </a:prstGeom>
          <a:noFill/>
        </p:spPr>
      </p:pic>
      <p:pic>
        <p:nvPicPr>
          <p:cNvPr id="10244" name="Picture 4" descr="C:\Users\Александр\Downloads\Письмо «Афанасьевой Е.Ф. ВЫБОРЫ. к 4 апреля сдать!!!» — Александр Бойков — Яндекс.Почта_files\т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71604" y="1428736"/>
            <a:ext cx="7239000" cy="4800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600" decel="1000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600" decel="100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600" decel="100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600" decel="100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600" decel="100000"/>
                                        <p:tgtEl>
                                          <p:spTgt spid="102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600" decel="1000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600" decel="1000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600" decel="1000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600" decel="100000"/>
                                        <p:tgtEl>
                                          <p:spTgt spid="102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600" decel="1000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600" decel="1000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00" decel="1000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226064"/>
          </a:xfrm>
        </p:spPr>
        <p:txBody>
          <a:bodyPr>
            <a:normAutofit/>
          </a:bodyPr>
          <a:lstStyle/>
          <a:p>
            <a:r>
              <a:rPr lang="ru-RU" sz="8800" dirty="0" smtClean="0">
                <a:solidFill>
                  <a:schemeClr val="bg1"/>
                </a:solidFill>
              </a:rPr>
              <a:t>Мечеть Айя София</a:t>
            </a:r>
            <a:endParaRPr lang="ru-RU" sz="88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3" descr="C:\Users\Александр\Downloads\Письмо «Афанасьевой Е.Ф. ВЫБОРЫ. к 4 апреля сдать!!!» — Александр Бойков — Яндекс.Почта_files\С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5357820" cy="3589739"/>
          </a:xfrm>
          <a:prstGeom prst="rect">
            <a:avLst/>
          </a:prstGeom>
          <a:noFill/>
        </p:spPr>
      </p:pic>
      <p:pic>
        <p:nvPicPr>
          <p:cNvPr id="6146" name="Picture 2" descr="C:\Users\Александр\Downloads\Письмо «Афанасьевой Е.Ф. ВЫБОРЫ. к 4 апреля сдать!!!» — Александр Бойков — Яндекс.Почта_files\с3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214414" y="1714488"/>
            <a:ext cx="6056669" cy="3929090"/>
          </a:xfrm>
          <a:prstGeom prst="rect">
            <a:avLst/>
          </a:prstGeom>
          <a:noFill/>
        </p:spPr>
      </p:pic>
      <p:pic>
        <p:nvPicPr>
          <p:cNvPr id="6147" name="Picture 3" descr="C:\Users\Александр\Downloads\Письмо «Афанасьевой Е.Ф. ВЫБОРЫ. к 4 апреля сдать!!!» — Александр Бойков — Яндекс.Почта_files\с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643174" y="2500306"/>
            <a:ext cx="6064264" cy="405547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800" decel="100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800" decel="100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800" decel="100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800" decel="1000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800" decel="100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800" decel="100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800" decel="100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40312"/>
          </a:xfrm>
        </p:spPr>
        <p:txBody>
          <a:bodyPr>
            <a:normAutofit/>
          </a:bodyPr>
          <a:lstStyle/>
          <a:p>
            <a:r>
              <a:rPr lang="ru-RU" sz="6600" dirty="0" smtClean="0">
                <a:solidFill>
                  <a:schemeClr val="bg1"/>
                </a:solidFill>
              </a:rPr>
              <a:t>Комплекс с мечетью Сулеймание</a:t>
            </a:r>
            <a:endParaRPr lang="ru-RU" sz="66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chemeClr val="bg1"/>
                </a:solidFill>
              </a:rPr>
              <a:t>Самыми главными захоронениями на кладбище являются два мавзолея – самого Сулеймана и его любимой жены, знаменитой Роксоланы, которая стала матерью последующего падишаха Селима 2.</a:t>
            </a:r>
            <a:br>
              <a:rPr lang="ru-RU" sz="2400" dirty="0" smtClean="0">
                <a:solidFill>
                  <a:schemeClr val="bg1"/>
                </a:solidFill>
              </a:rPr>
            </a:br>
            <a:r>
              <a:rPr lang="ru-RU" sz="2400" dirty="0" smtClean="0">
                <a:solidFill>
                  <a:schemeClr val="bg1"/>
                </a:solidFill>
              </a:rPr>
              <a:t>Мавзолей (тюрбе) Сулеймана находится в самом центре кладбища и он гораздо более пышный, чем мавзолей жены. Здесь же похоронена единственная дочь Сулеймана - Михримах</a:t>
            </a:r>
            <a:endParaRPr lang="ru-RU" sz="2400" dirty="0">
              <a:solidFill>
                <a:schemeClr val="bg1"/>
              </a:solidFill>
            </a:endParaRPr>
          </a:p>
        </p:txBody>
      </p:sp>
      <p:pic>
        <p:nvPicPr>
          <p:cNvPr id="13314" name="Picture 2" descr="C:\Users\Александр\Downloads\Письмо «Афанасьевой Е.Ф. ВЫБОРЫ. к 4 апреля сдать!!!» — Александр Бойков — Яндекс.Почта_files\1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00100" y="2770632"/>
            <a:ext cx="6126480" cy="40873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940444"/>
          </a:xfrm>
        </p:spPr>
        <p:txBody>
          <a:bodyPr>
            <a:normAutofit/>
          </a:bodyPr>
          <a:lstStyle/>
          <a:p>
            <a:r>
              <a:rPr lang="ru-RU" sz="8800" dirty="0" smtClean="0">
                <a:solidFill>
                  <a:schemeClr val="bg1"/>
                </a:solidFill>
              </a:rPr>
              <a:t>Мечети Михримах </a:t>
            </a:r>
            <a:br>
              <a:rPr lang="ru-RU" sz="8800" dirty="0" smtClean="0">
                <a:solidFill>
                  <a:schemeClr val="bg1"/>
                </a:solidFill>
              </a:rPr>
            </a:br>
            <a:r>
              <a:rPr lang="ru-RU" sz="8800" dirty="0" smtClean="0">
                <a:solidFill>
                  <a:schemeClr val="bg1"/>
                </a:solidFill>
              </a:rPr>
              <a:t>Султан</a:t>
            </a:r>
            <a:endParaRPr lang="ru-RU" sz="88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Обычно мечети правящей династии строились с как минимум двумя минаретами, но Михримах пожелала, чтобы мечеть была с одним минаретом в знак того, что после смерти мужа она одинока. 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>
                <a:solidFill>
                  <a:schemeClr val="bg1"/>
                </a:solidFill>
              </a:rPr>
              <a:t>Вопрос проекта:</a:t>
            </a:r>
          </a:p>
          <a:p>
            <a:pPr>
              <a:buNone/>
            </a:pPr>
            <a:r>
              <a:rPr lang="ru-RU" dirty="0" smtClean="0">
                <a:solidFill>
                  <a:schemeClr val="bg1"/>
                </a:solidFill>
              </a:rPr>
              <a:t>       Сулейман  был хорошим  правителем и заслуженно ли получил титул Великолепный? Правда ли, что при Сулеймане Османская империя достигла пика своего могущества?</a:t>
            </a:r>
          </a:p>
          <a:p>
            <a:pPr>
              <a:buNone/>
            </a:pPr>
            <a:r>
              <a:rPr lang="ru-RU" dirty="0" smtClean="0">
                <a:solidFill>
                  <a:schemeClr val="bg1"/>
                </a:solidFill>
              </a:rPr>
              <a:t>На эти вопросы мы постараемся ответить в конце проекта.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Александр\Downloads\Письмо «Афанасьевой Е.Ф. ВЫБОРЫ. к 4 апреля сдать!!!» — Александр Бойков — Яндекс.Почта_files\м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6493034" cy="4708525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1" name="Picture 3" descr="C:\Users\Александр\Downloads\Письмо «Афанасьевой Е.Ф. ВЫБОРЫ. к 4 апреля сдать!!!» — Александр Бойков — Яндекс.Почта_files\м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52800" y="2514600"/>
            <a:ext cx="5791200" cy="4343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800" decel="100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800" decel="100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800" decel="100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940444"/>
          </a:xfrm>
        </p:spPr>
        <p:txBody>
          <a:bodyPr>
            <a:normAutofit/>
          </a:bodyPr>
          <a:lstStyle/>
          <a:p>
            <a:r>
              <a:rPr lang="ru-RU" sz="8800" dirty="0" smtClean="0">
                <a:solidFill>
                  <a:schemeClr val="bg1"/>
                </a:solidFill>
              </a:rPr>
              <a:t>Мечеть Хасеки Хюррем</a:t>
            </a:r>
            <a:endParaRPr lang="ru-RU" sz="88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C:\Users\Александр\Downloads\Письмо «Афанасьевой Е.Ф. ВЫБОРЫ. к 4 апреля сдать!!!» — Александр Бойков — Яндекс.Почта_files\М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6009160" cy="4000504"/>
          </a:xfrm>
          <a:prstGeom prst="rect">
            <a:avLst/>
          </a:prstGeom>
          <a:noFill/>
        </p:spPr>
      </p:pic>
      <p:pic>
        <p:nvPicPr>
          <p:cNvPr id="2051" name="Picture 3" descr="C:\Users\Александр\Downloads\Письмо «Афанасьевой Е.Ф. ВЫБОРЫ. к 4 апреля сдать!!!» — Александр Бойков — Яндекс.Почта_files\м6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1539" y="928671"/>
            <a:ext cx="5929354" cy="4447016"/>
          </a:xfrm>
          <a:prstGeom prst="rect">
            <a:avLst/>
          </a:prstGeom>
          <a:noFill/>
        </p:spPr>
      </p:pic>
      <p:pic>
        <p:nvPicPr>
          <p:cNvPr id="2052" name="Picture 4" descr="C:\Users\Александр\Downloads\Письмо «Афанасьевой Е.Ф. ВЫБОРЫ. к 4 апреля сдать!!!» — Александр Бойков — Яндекс.Почта_files\м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357422" y="2214554"/>
            <a:ext cx="6215106" cy="41434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800" decel="100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800" decel="100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800" decel="100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800" decel="100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800" decel="100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800" decel="100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800" decel="100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Вывод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428736"/>
            <a:ext cx="8229600" cy="4811715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solidFill>
                  <a:schemeClr val="bg1"/>
                </a:solidFill>
              </a:rPr>
              <a:t>Сулейман культурно облагораживал столицу </a:t>
            </a:r>
            <a:r>
              <a:rPr lang="ru-RU" dirty="0" smtClean="0">
                <a:solidFill>
                  <a:schemeClr val="bg1"/>
                </a:solidFill>
              </a:rPr>
              <a:t>империи, </a:t>
            </a:r>
            <a:r>
              <a:rPr lang="ru-RU" dirty="0" smtClean="0">
                <a:solidFill>
                  <a:schemeClr val="bg1"/>
                </a:solidFill>
              </a:rPr>
              <a:t>возводя мечети и благотворительные комплексы. Последнему радовался простой народ и поэтому можно </a:t>
            </a:r>
            <a:r>
              <a:rPr lang="ru-RU" dirty="0" smtClean="0">
                <a:solidFill>
                  <a:schemeClr val="bg1"/>
                </a:solidFill>
              </a:rPr>
              <a:t>сказать, </a:t>
            </a:r>
            <a:r>
              <a:rPr lang="ru-RU" dirty="0" smtClean="0">
                <a:solidFill>
                  <a:schemeClr val="bg1"/>
                </a:solidFill>
              </a:rPr>
              <a:t>что Сулейман заботился и о красоте столицы империи и о благополучии подданных, а не только расширял границы.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928670"/>
            <a:ext cx="8229600" cy="4786346"/>
          </a:xfrm>
        </p:spPr>
        <p:txBody>
          <a:bodyPr>
            <a:noAutofit/>
          </a:bodyPr>
          <a:lstStyle/>
          <a:p>
            <a:r>
              <a:rPr lang="ru-RU" sz="8000" dirty="0" smtClean="0">
                <a:solidFill>
                  <a:schemeClr val="bg1"/>
                </a:solidFill>
              </a:rPr>
              <a:t>Сулейман Великолепный. </a:t>
            </a:r>
            <a:br>
              <a:rPr lang="ru-RU" sz="8000" dirty="0" smtClean="0">
                <a:solidFill>
                  <a:schemeClr val="bg1"/>
                </a:solidFill>
              </a:rPr>
            </a:br>
            <a:r>
              <a:rPr lang="ru-RU" sz="8000" dirty="0" smtClean="0">
                <a:solidFill>
                  <a:schemeClr val="bg1"/>
                </a:solidFill>
              </a:rPr>
              <a:t>Походы.</a:t>
            </a:r>
            <a:br>
              <a:rPr lang="ru-RU" sz="8000" dirty="0" smtClean="0">
                <a:solidFill>
                  <a:schemeClr val="bg1"/>
                </a:solidFill>
              </a:rPr>
            </a:br>
            <a:endParaRPr lang="ru-RU" sz="80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solidFill>
                  <a:schemeClr val="bg1"/>
                </a:solidFill>
              </a:rPr>
              <a:t>Но самой известной битвой в истории Сулеймана, да и пожалуй в истории всей Османской империи была битва при </a:t>
            </a:r>
            <a:r>
              <a:rPr lang="ru-RU" dirty="0" err="1" smtClean="0">
                <a:solidFill>
                  <a:schemeClr val="bg1"/>
                </a:solidFill>
              </a:rPr>
              <a:t>Мохаче</a:t>
            </a:r>
            <a:r>
              <a:rPr lang="ru-RU" dirty="0" smtClean="0">
                <a:solidFill>
                  <a:schemeClr val="bg1"/>
                </a:solidFill>
              </a:rPr>
              <a:t> (23 августа 1526 года).</a:t>
            </a:r>
          </a:p>
          <a:p>
            <a:pPr>
              <a:buNone/>
            </a:pPr>
            <a:r>
              <a:rPr lang="ru-RU" dirty="0" smtClean="0">
                <a:solidFill>
                  <a:schemeClr val="bg1"/>
                </a:solidFill>
              </a:rPr>
              <a:t>Она знаменита тем, что Сулейман буквально раздавил противника в рекордно короткие сроки. Ожидалось, что битва займет как минимум 3 дня, но враг был повержен всего за каких-то 1,5 – 2 часа, и за это же время все поле было усеяно телами мертвых.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6829444" cy="4525963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1566–1568 – последняя война Сулеймана.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1 мая 1566 года Сулейман I выступил в последний — тринадцатый военный поход. Войско султана 7 августа приступило к осаде </a:t>
            </a:r>
            <a:r>
              <a:rPr lang="ru-RU" dirty="0" err="1" smtClean="0">
                <a:solidFill>
                  <a:schemeClr val="bg1"/>
                </a:solidFill>
              </a:rPr>
              <a:t>Сигетвара</a:t>
            </a:r>
            <a:r>
              <a:rPr lang="ru-RU" dirty="0" smtClean="0">
                <a:solidFill>
                  <a:schemeClr val="bg1"/>
                </a:solidFill>
              </a:rPr>
              <a:t> в Восточной Венгрии. Сулейман I Великолепный скончался ночью 5 сентября в своём шатре во время осады крепости.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8194" name="Picture 2" descr="C:\Users\Александр\Downloads\Письмо «Афанасьевой Е.Ф. ВЫБОРЫ. к 4 апреля сдать!!!» — Александр Бойков — Яндекс.Почта_files\22103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86578" y="3154116"/>
            <a:ext cx="2928958" cy="37038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Вывод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071546"/>
            <a:ext cx="5786478" cy="5214974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Сулейман был великим завоевателем. При его жизни Османская Империя на много расширила свои границы. Он провел в походах большую часть своего правления и </a:t>
            </a:r>
            <a:r>
              <a:rPr lang="ru-RU" dirty="0" smtClean="0">
                <a:solidFill>
                  <a:schemeClr val="bg1"/>
                </a:solidFill>
              </a:rPr>
              <a:t>за </a:t>
            </a:r>
            <a:r>
              <a:rPr lang="ru-RU" dirty="0" smtClean="0">
                <a:solidFill>
                  <a:schemeClr val="bg1"/>
                </a:solidFill>
              </a:rPr>
              <a:t>это его по праву можно  назвать великим завоевателем.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9218" name="Picture 2" descr="C:\Users\Александр\Downloads\Письмо «Афанасьевой Е.Ф. ВЫБОРЫ. к 4 апреля сдать!!!» — Александр Бойков — Яндекс.Почта_files\getImag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357918" y="1142984"/>
            <a:ext cx="2786082" cy="417912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297502"/>
          </a:xfrm>
        </p:spPr>
        <p:txBody>
          <a:bodyPr>
            <a:normAutofit/>
          </a:bodyPr>
          <a:lstStyle/>
          <a:p>
            <a:r>
              <a:rPr lang="ru-RU" sz="8000" dirty="0" smtClean="0">
                <a:solidFill>
                  <a:schemeClr val="bg1"/>
                </a:solidFill>
              </a:rPr>
              <a:t>Окружение Сулеймана</a:t>
            </a:r>
            <a:endParaRPr lang="ru-RU" sz="80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Ибрагим-паша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428736"/>
            <a:ext cx="5072066" cy="4929222"/>
          </a:xfrm>
        </p:spPr>
        <p:txBody>
          <a:bodyPr>
            <a:normAutofit lnSpcReduction="10000"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1493 год – рождение.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Продажа богатой помещице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Встреча с Сулейманом.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1520 год – назначение хранителем покоев.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1523 год – назначение Великим Визирем.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1536 – смерть.</a:t>
            </a:r>
          </a:p>
        </p:txBody>
      </p:sp>
      <p:pic>
        <p:nvPicPr>
          <p:cNvPr id="5" name="Picture 2" descr="C:\Users\Александр\Downloads\Письмо «Афанасьевой Е.Ф. ВЫБОРЫ. к 4 апреля сдать!!!» — Александр Бойков — Яндекс.Почта_files\Ибрагим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29256" y="1571612"/>
            <a:ext cx="3429035" cy="47085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>
                <a:solidFill>
                  <a:schemeClr val="bg1"/>
                </a:solidFill>
              </a:rPr>
              <a:t>      А для того, чтобы ответить на поставленные вопросы  нужно разобраться, вообще ,кто такой Сулейман Великолепный? В какой стране он </a:t>
            </a:r>
            <a:r>
              <a:rPr lang="ru-RU" dirty="0" smtClean="0">
                <a:solidFill>
                  <a:schemeClr val="bg1"/>
                </a:solidFill>
              </a:rPr>
              <a:t>правил, </a:t>
            </a:r>
            <a:r>
              <a:rPr lang="ru-RU" dirty="0" smtClean="0">
                <a:solidFill>
                  <a:schemeClr val="bg1"/>
                </a:solidFill>
              </a:rPr>
              <a:t>и кто являлся его предшественником? Этому как раз и посвящено введение.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>
                <a:solidFill>
                  <a:schemeClr val="bg1"/>
                </a:solidFill>
              </a:rPr>
              <a:t>Роксолана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142984"/>
            <a:ext cx="5500694" cy="4697427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1505 – рождение.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1521 – рождение </a:t>
            </a:r>
            <a:r>
              <a:rPr lang="ru-RU" dirty="0" err="1" smtClean="0">
                <a:solidFill>
                  <a:schemeClr val="bg1"/>
                </a:solidFill>
              </a:rPr>
              <a:t>Мехмеда</a:t>
            </a:r>
            <a:endParaRPr lang="ru-RU" dirty="0" smtClean="0">
              <a:solidFill>
                <a:schemeClr val="bg1"/>
              </a:solidFill>
            </a:endParaRPr>
          </a:p>
          <a:p>
            <a:r>
              <a:rPr lang="ru-RU" dirty="0" smtClean="0">
                <a:solidFill>
                  <a:schemeClr val="bg1"/>
                </a:solidFill>
              </a:rPr>
              <a:t>1522 – рождение Михримах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1523 – рождение  </a:t>
            </a:r>
            <a:r>
              <a:rPr lang="ru-RU" dirty="0" err="1" smtClean="0">
                <a:solidFill>
                  <a:schemeClr val="bg1"/>
                </a:solidFill>
              </a:rPr>
              <a:t>Абдаллы</a:t>
            </a:r>
            <a:endParaRPr lang="ru-RU" dirty="0" smtClean="0">
              <a:solidFill>
                <a:schemeClr val="bg1"/>
              </a:solidFill>
            </a:endParaRPr>
          </a:p>
          <a:p>
            <a:r>
              <a:rPr lang="ru-RU" dirty="0" smtClean="0">
                <a:solidFill>
                  <a:schemeClr val="bg1"/>
                </a:solidFill>
              </a:rPr>
              <a:t>1524 – рождение Селима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1525 – рождение </a:t>
            </a:r>
            <a:r>
              <a:rPr lang="ru-RU" dirty="0" err="1" smtClean="0">
                <a:solidFill>
                  <a:schemeClr val="bg1"/>
                </a:solidFill>
              </a:rPr>
              <a:t>Баязида</a:t>
            </a:r>
            <a:endParaRPr lang="ru-RU" dirty="0" smtClean="0">
              <a:solidFill>
                <a:schemeClr val="bg1"/>
              </a:solidFill>
            </a:endParaRPr>
          </a:p>
          <a:p>
            <a:r>
              <a:rPr lang="ru-RU" dirty="0" smtClean="0">
                <a:solidFill>
                  <a:schemeClr val="bg1"/>
                </a:solidFill>
              </a:rPr>
              <a:t>1531 – рождение </a:t>
            </a:r>
            <a:r>
              <a:rPr lang="ru-RU" dirty="0" err="1" smtClean="0">
                <a:solidFill>
                  <a:schemeClr val="bg1"/>
                </a:solidFill>
              </a:rPr>
              <a:t>Джихангира</a:t>
            </a:r>
            <a:r>
              <a:rPr lang="ru-RU" dirty="0" smtClean="0">
                <a:solidFill>
                  <a:schemeClr val="bg1"/>
                </a:solidFill>
              </a:rPr>
              <a:t>.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1534 (июнь)– заключение </a:t>
            </a:r>
            <a:r>
              <a:rPr lang="ru-RU" dirty="0" err="1" smtClean="0">
                <a:solidFill>
                  <a:schemeClr val="bg1"/>
                </a:solidFill>
              </a:rPr>
              <a:t>никяха</a:t>
            </a:r>
            <a:endParaRPr lang="ru-RU" dirty="0" smtClean="0">
              <a:solidFill>
                <a:schemeClr val="bg1"/>
              </a:solidFill>
            </a:endParaRPr>
          </a:p>
          <a:p>
            <a:r>
              <a:rPr lang="ru-RU" dirty="0" smtClean="0">
                <a:solidFill>
                  <a:schemeClr val="bg1"/>
                </a:solidFill>
              </a:rPr>
              <a:t>1558 – смерть.</a:t>
            </a:r>
          </a:p>
          <a:p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10243" name="Picture 3" descr="C:\Users\Александр\Downloads\Письмо «Афанасьевой Е.Ф. ВЫБОРЫ. к 4 апреля сдать!!!» — Александр Бойков — Яндекс.Почта_files\e1d2c15fdff01aa050356c9b23e46f4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00662" y="1428736"/>
            <a:ext cx="3643338" cy="52149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Вывод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У Сулеймана было достойное окружение, повлиявшее на развитие Османской империи в лучшую сторону и поменявшее некоторые законы и порядки.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785926"/>
            <a:ext cx="8229600" cy="2297106"/>
          </a:xfrm>
        </p:spPr>
        <p:txBody>
          <a:bodyPr>
            <a:noAutofit/>
          </a:bodyPr>
          <a:lstStyle/>
          <a:p>
            <a:r>
              <a:rPr lang="ru-RU" sz="8000" dirty="0" smtClean="0">
                <a:solidFill>
                  <a:schemeClr val="bg1"/>
                </a:solidFill>
              </a:rPr>
              <a:t>Потомки Сулеймана</a:t>
            </a:r>
            <a:endParaRPr lang="ru-RU" sz="80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0"/>
            <a:ext cx="8229600" cy="1685924"/>
          </a:xfrm>
        </p:spPr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У Сулеймана под конец правления в живых остались 4 сыновей – Мустафа, Селим, </a:t>
            </a:r>
            <a:r>
              <a:rPr lang="ru-RU" dirty="0" err="1" smtClean="0">
                <a:solidFill>
                  <a:schemeClr val="bg1"/>
                </a:solidFill>
              </a:rPr>
              <a:t>Баязид</a:t>
            </a:r>
            <a:r>
              <a:rPr lang="ru-RU" dirty="0" smtClean="0">
                <a:solidFill>
                  <a:schemeClr val="bg1"/>
                </a:solidFill>
              </a:rPr>
              <a:t>, </a:t>
            </a:r>
            <a:r>
              <a:rPr lang="ru-RU" dirty="0" err="1" smtClean="0">
                <a:solidFill>
                  <a:schemeClr val="bg1"/>
                </a:solidFill>
              </a:rPr>
              <a:t>Джихангир</a:t>
            </a:r>
            <a:r>
              <a:rPr lang="ru-RU" dirty="0" smtClean="0">
                <a:solidFill>
                  <a:schemeClr val="bg1"/>
                </a:solidFill>
              </a:rPr>
              <a:t>.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15362" name="Picture 2" descr="C:\Users\Александр\Downloads\Письмо «Афанасьевой Е.Ф. ВЫБОРЫ. к 4 апреля сдать!!!» — Александр Бойков — Яндекс.Почта_files\128324383511128334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500174"/>
            <a:ext cx="1993110" cy="4714884"/>
          </a:xfrm>
          <a:prstGeom prst="rect">
            <a:avLst/>
          </a:prstGeom>
          <a:noFill/>
        </p:spPr>
      </p:pic>
      <p:pic>
        <p:nvPicPr>
          <p:cNvPr id="15363" name="Picture 3" descr="C:\Users\Александр\Downloads\Письмо «Афанасьевой Е.Ф. ВЫБОРЫ. к 4 апреля сдать!!!» — Александр Бойков — Яндекс.Почта_files\1padisahmurat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928794" y="2071678"/>
            <a:ext cx="2532788" cy="4286256"/>
          </a:xfrm>
          <a:prstGeom prst="rect">
            <a:avLst/>
          </a:prstGeom>
          <a:noFill/>
        </p:spPr>
      </p:pic>
      <p:pic>
        <p:nvPicPr>
          <p:cNvPr id="15366" name="Picture 6" descr="C:\Users\Александр\Downloads\Письмо «Афанасьевой Е.Ф. ВЫБОРЫ. к 4 апреля сдать!!!» — Александр Бойков — Яндекс.Почта_files\24805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357686" y="1500174"/>
            <a:ext cx="2121490" cy="4000504"/>
          </a:xfrm>
          <a:prstGeom prst="rect">
            <a:avLst/>
          </a:prstGeom>
          <a:noFill/>
        </p:spPr>
      </p:pic>
      <p:pic>
        <p:nvPicPr>
          <p:cNvPr id="15367" name="Picture 7" descr="C:\Users\Александр\Downloads\Письмо «Афанасьевой Е.Ф. ВЫБОРЫ. к 4 апреля сдать!!!» — Александр Бойков — Яндекс.Почта_files\BATRA.1C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500826" y="2285992"/>
            <a:ext cx="2643174" cy="41433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Заключение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2910" y="1428736"/>
            <a:ext cx="7786742" cy="5143536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>
                <a:solidFill>
                  <a:schemeClr val="bg1"/>
                </a:solidFill>
              </a:rPr>
              <a:t>Мы узнали, что Сулейман не только завоевывал земли, но и занимался реформами государства, облагораживал столицу империи, был справедливым правителем, особенно в начале своего правления.</a:t>
            </a:r>
          </a:p>
          <a:p>
            <a:pPr>
              <a:buNone/>
            </a:pPr>
            <a:r>
              <a:rPr lang="ru-RU" dirty="0" smtClean="0">
                <a:solidFill>
                  <a:schemeClr val="bg1"/>
                </a:solidFill>
              </a:rPr>
              <a:t>При Сулеймане Османская империя достигла пика своего могущества, так как после него на трон сядет недостойный правитель, который не особо думал о благе своих подданных и потерял некоторые земли, которые с большим трудом завоевал его отец.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Александр\Downloads\Письмо «Афанасьевой Е.Ф. ВЫБОРЫ. к 4 апреля сдать!!!» — Александр Бойков — Яндекс.Почта_files\Birinci-Suleyman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357422" y="428604"/>
            <a:ext cx="3661676" cy="4525963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2857488" y="5286388"/>
            <a:ext cx="34290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2786050" y="5103674"/>
            <a:ext cx="492922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i="1" dirty="0" smtClean="0">
                <a:solidFill>
                  <a:schemeClr val="bg1"/>
                </a:solidFill>
              </a:rPr>
              <a:t>«Этому султану Сулейману двадцать шесть лет, он не лишён и здравого смысла; следует опасаться, что он будет действовать так же, как его отец»</a:t>
            </a:r>
          </a:p>
          <a:p>
            <a:r>
              <a:rPr lang="ru-RU" i="1" dirty="0" smtClean="0">
                <a:solidFill>
                  <a:schemeClr val="bg1"/>
                </a:solidFill>
              </a:rPr>
              <a:t>Кардинал </a:t>
            </a:r>
            <a:r>
              <a:rPr lang="ru-RU" i="1" dirty="0" err="1" smtClean="0">
                <a:solidFill>
                  <a:schemeClr val="bg1"/>
                </a:solidFill>
              </a:rPr>
              <a:t>Уолси</a:t>
            </a:r>
            <a:endParaRPr lang="ru-RU" i="1" dirty="0" smtClean="0">
              <a:solidFill>
                <a:schemeClr val="bg1"/>
              </a:solidFill>
            </a:endParaRPr>
          </a:p>
          <a:p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Предшественники Сулеймана I  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2051" name="Picture 3" descr="C:\Users\Александр\Downloads\Письмо «Афанасьевой Е.Ф. ВЫБОРЫ. к 4 апреля сдать!!!» — Александр Бойков — Яндекс.Почта_files\i (3)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1714488"/>
            <a:ext cx="3643306" cy="3071834"/>
          </a:xfrm>
          <a:prstGeom prst="rect">
            <a:avLst/>
          </a:prstGeom>
          <a:noFill/>
        </p:spPr>
      </p:pic>
      <p:pic>
        <p:nvPicPr>
          <p:cNvPr id="2052" name="Picture 4" descr="C:\Users\Александр\Downloads\Письмо «Афанасьевой Е.Ф. ВЫБОРЫ. к 4 апреля сдать!!!» — Александр Бойков — Яндекс.Почта_files\994163480-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868" y="1571612"/>
            <a:ext cx="2928958" cy="3571900"/>
          </a:xfrm>
          <a:prstGeom prst="rect">
            <a:avLst/>
          </a:prstGeom>
          <a:noFill/>
        </p:spPr>
      </p:pic>
      <p:pic>
        <p:nvPicPr>
          <p:cNvPr id="2054" name="Picture 6" descr="C:\Users\Александр\Downloads\Письмо «Афанасьевой Е.Ф. ВЫБОРЫ. к 4 апреля сдать!!!» — Александр Бойков — Яндекс.Почта_files\ottoman-sultans_8_20150212_1598834953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429388" y="1500174"/>
            <a:ext cx="2714612" cy="364333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>
                <a:solidFill>
                  <a:schemeClr val="bg1"/>
                </a:solidFill>
              </a:rPr>
              <a:t>Мехмед</a:t>
            </a:r>
            <a:r>
              <a:rPr lang="ru-RU" dirty="0" smtClean="0"/>
              <a:t> </a:t>
            </a:r>
            <a:r>
              <a:rPr lang="ru-RU" dirty="0" err="1" smtClean="0">
                <a:solidFill>
                  <a:schemeClr val="bg1"/>
                </a:solidFill>
              </a:rPr>
              <a:t>Фатих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285860"/>
            <a:ext cx="4900618" cy="4525963"/>
          </a:xfrm>
        </p:spPr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29 мая 1453 года завоевание Константинополя 100–тысячным войском.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Создание свода законов.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1481 год – смерть.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3074" name="Picture 2" descr="C:\Users\Александр\Downloads\Письмо «Афанасьевой Е.Ф. ВЫБОРЫ. к 4 апреля сдать!!!» — Александр Бойков — Яндекс.Почта_files\640160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072198" y="1500174"/>
            <a:ext cx="3071802" cy="42296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>
                <a:solidFill>
                  <a:schemeClr val="bg1"/>
                </a:solidFill>
              </a:rPr>
              <a:t>Баязид</a:t>
            </a:r>
            <a:r>
              <a:rPr lang="ru-RU" dirty="0" smtClean="0">
                <a:solidFill>
                  <a:schemeClr val="bg1"/>
                </a:solidFill>
              </a:rPr>
              <a:t> II 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428736"/>
            <a:ext cx="5043494" cy="4983179"/>
          </a:xfrm>
        </p:spPr>
        <p:txBody>
          <a:bodyPr>
            <a:normAutofit lnSpcReduction="10000"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На протяжении всего правления воины с Венгрией, Польшей,  Венецией, Египтом и Персией.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Война с братом Джемом и смерть Джема в феврале 1495 года.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Свержение с престола.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Смерть 1512 год.</a:t>
            </a:r>
          </a:p>
          <a:p>
            <a:endParaRPr lang="ru-RU" dirty="0" smtClean="0">
              <a:solidFill>
                <a:schemeClr val="bg1"/>
              </a:solidFill>
            </a:endParaRPr>
          </a:p>
        </p:txBody>
      </p:sp>
      <p:pic>
        <p:nvPicPr>
          <p:cNvPr id="4098" name="Picture 2" descr="C:\Users\Александр\Downloads\Письмо «Афанасьевой Е.Ф. ВЫБОРЫ. к 4 апреля сдать!!!» — Александр Бойков — Яндекс.Почта_files\bajazet_bayezid_c1447_1512_ca_h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72100" y="1443500"/>
            <a:ext cx="3571900" cy="54145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Селим </a:t>
            </a:r>
            <a:r>
              <a:rPr lang="ru-RU" dirty="0" err="1" smtClean="0">
                <a:solidFill>
                  <a:schemeClr val="bg1"/>
                </a:solidFill>
              </a:rPr>
              <a:t>Явуз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4" name="Picture 5" descr="C:\Users\Александр\Downloads\Письмо «Афанасьевой Е.Ф. ВЫБОРЫ. к 4 апреля сдать!!!» — Александр Бойков — Яндекс.Почта_files\Yavuz_Selim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783472" y="1142984"/>
            <a:ext cx="3360528" cy="4525963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0" y="928670"/>
            <a:ext cx="5857884" cy="49859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3600" dirty="0" smtClean="0">
                <a:solidFill>
                  <a:schemeClr val="bg1"/>
                </a:solidFill>
              </a:rPr>
              <a:t> </a:t>
            </a:r>
            <a:r>
              <a:rPr lang="ru-RU" sz="3400" dirty="0" smtClean="0">
                <a:solidFill>
                  <a:schemeClr val="bg1"/>
                </a:solidFill>
              </a:rPr>
              <a:t>Первый неудачный мятеж и побег в Кафу.</a:t>
            </a:r>
          </a:p>
          <a:p>
            <a:pPr>
              <a:buFont typeface="Arial" pitchFamily="34" charset="0"/>
              <a:buChar char="•"/>
            </a:pPr>
            <a:r>
              <a:rPr lang="ru-RU" sz="3400" dirty="0" smtClean="0">
                <a:solidFill>
                  <a:schemeClr val="bg1"/>
                </a:solidFill>
              </a:rPr>
              <a:t>2 мятеж – свержение с престола </a:t>
            </a:r>
            <a:r>
              <a:rPr lang="ru-RU" sz="3400" dirty="0" err="1" smtClean="0">
                <a:solidFill>
                  <a:schemeClr val="bg1"/>
                </a:solidFill>
              </a:rPr>
              <a:t>Баязида</a:t>
            </a:r>
            <a:r>
              <a:rPr lang="ru-RU" sz="3400" dirty="0" smtClean="0">
                <a:solidFill>
                  <a:schemeClr val="bg1"/>
                </a:solidFill>
              </a:rPr>
              <a:t>. </a:t>
            </a:r>
          </a:p>
          <a:p>
            <a:pPr>
              <a:buFont typeface="Arial" pitchFamily="34" charset="0"/>
              <a:buChar char="•"/>
            </a:pPr>
            <a:r>
              <a:rPr lang="ru-RU" sz="3600" dirty="0" smtClean="0">
                <a:solidFill>
                  <a:schemeClr val="bg1"/>
                </a:solidFill>
              </a:rPr>
              <a:t> </a:t>
            </a:r>
            <a:r>
              <a:rPr lang="ru-RU" sz="3600" dirty="0" smtClean="0"/>
              <a:t> </a:t>
            </a:r>
            <a:r>
              <a:rPr lang="ru-RU" sz="3600" dirty="0" smtClean="0">
                <a:solidFill>
                  <a:schemeClr val="bg1"/>
                </a:solidFill>
              </a:rPr>
              <a:t> Май 1514 - </a:t>
            </a:r>
            <a:r>
              <a:rPr lang="ru-RU" sz="3600" dirty="0" smtClean="0"/>
              <a:t> </a:t>
            </a:r>
            <a:r>
              <a:rPr lang="ru-RU" sz="3600" dirty="0" smtClean="0">
                <a:solidFill>
                  <a:schemeClr val="bg1"/>
                </a:solidFill>
              </a:rPr>
              <a:t>воины против Исмаила I,   овладевшего Ираном,           Ираком, Афганистаном и Средней Азией</a:t>
            </a:r>
            <a:endParaRPr lang="ru-RU" sz="3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098" name="Picture 2" descr="C:\Users\Александр\Downloads\Письмо «Афанасьевой Е.Ф. ВЫБОРЫ. к 4 апреля сдать!!!» — Александр Бойков — Яндекс.Почта_files\к8.gif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274</TotalTime>
  <Words>625</Words>
  <PresentationFormat>Экран (4:3)</PresentationFormat>
  <Paragraphs>72</Paragraphs>
  <Slides>34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34</vt:i4>
      </vt:variant>
    </vt:vector>
  </HeadingPairs>
  <TitlesOfParts>
    <vt:vector size="35" baseType="lpstr">
      <vt:lpstr>Тема Office</vt:lpstr>
      <vt:lpstr>Исследовательская работа по теме:</vt:lpstr>
      <vt:lpstr>Слайд 2</vt:lpstr>
      <vt:lpstr>Слайд 3</vt:lpstr>
      <vt:lpstr>Слайд 4</vt:lpstr>
      <vt:lpstr>Предшественники Сулеймана I  </vt:lpstr>
      <vt:lpstr>Мехмед Фатих</vt:lpstr>
      <vt:lpstr>Баязид II </vt:lpstr>
      <vt:lpstr>Селим Явуз</vt:lpstr>
      <vt:lpstr>Слайд 9</vt:lpstr>
      <vt:lpstr>Вывод</vt:lpstr>
      <vt:lpstr>Архитектура во времена Сулеймана Великолепного</vt:lpstr>
      <vt:lpstr>Дворец Топкапы</vt:lpstr>
      <vt:lpstr>Слайд 13</vt:lpstr>
      <vt:lpstr>Мечеть Айя София</vt:lpstr>
      <vt:lpstr>Слайд 15</vt:lpstr>
      <vt:lpstr>Комплекс с мечетью Сулеймание</vt:lpstr>
      <vt:lpstr>Слайд 17</vt:lpstr>
      <vt:lpstr>Мечети Михримах  Султан</vt:lpstr>
      <vt:lpstr>Слайд 19</vt:lpstr>
      <vt:lpstr>Слайд 20</vt:lpstr>
      <vt:lpstr>Мечеть Хасеки Хюррем</vt:lpstr>
      <vt:lpstr>Слайд 22</vt:lpstr>
      <vt:lpstr>Вывод</vt:lpstr>
      <vt:lpstr>Сулейман Великолепный.  Походы. </vt:lpstr>
      <vt:lpstr>Слайд 25</vt:lpstr>
      <vt:lpstr>Слайд 26</vt:lpstr>
      <vt:lpstr>Вывод</vt:lpstr>
      <vt:lpstr>Окружение Сулеймана</vt:lpstr>
      <vt:lpstr>Ибрагим-паша</vt:lpstr>
      <vt:lpstr>Роксолана</vt:lpstr>
      <vt:lpstr>Вывод</vt:lpstr>
      <vt:lpstr>Потомки Сулеймана</vt:lpstr>
      <vt:lpstr>Слайд 33</vt:lpstr>
      <vt:lpstr>Заключение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Сулейман Великолепный</dc:title>
  <dc:creator>Александр</dc:creator>
  <cp:lastModifiedBy>User</cp:lastModifiedBy>
  <cp:revision>35</cp:revision>
  <dcterms:created xsi:type="dcterms:W3CDTF">2015-12-06T13:40:49Z</dcterms:created>
  <dcterms:modified xsi:type="dcterms:W3CDTF">2016-11-21T12:34:35Z</dcterms:modified>
</cp:coreProperties>
</file>