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6" r:id="rId2"/>
    <p:sldId id="267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0F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EA9E3-FE21-4A08-8D8D-FF813705E456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FCC187-989F-4FD5-A5FD-36B4EE301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CC187-989F-4FD5-A5FD-36B4EE301DF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" TargetMode="External"/><Relationship Id="rId2" Type="http://schemas.openxmlformats.org/officeDocument/2006/relationships/hyperlink" Target="http://cherch.ru/chtenie_i_vipolnenie_chertezhey/eskizi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571504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МБОУ «Кадетская СОШ» с.Коровий Ручей</a:t>
            </a:r>
            <a:endParaRPr lang="ru-RU" b="1" dirty="0" smtClean="0"/>
          </a:p>
          <a:p>
            <a:pPr algn="just">
              <a:buNone/>
            </a:pPr>
            <a:r>
              <a:rPr lang="ru-RU" b="1" dirty="0" smtClean="0"/>
              <a:t>Тема:</a:t>
            </a:r>
            <a:r>
              <a:rPr lang="ru-RU" dirty="0" smtClean="0"/>
              <a:t> Построение чертежа конструкции фартука с нагрудником. Моделирование фартука.</a:t>
            </a:r>
          </a:p>
          <a:p>
            <a:pPr algn="just">
              <a:buNone/>
            </a:pPr>
            <a:r>
              <a:rPr lang="ru-RU" b="1" dirty="0" smtClean="0"/>
              <a:t>Направление: </a:t>
            </a:r>
            <a:r>
              <a:rPr lang="ru-RU" dirty="0" smtClean="0"/>
              <a:t>Моделирование и конструирование</a:t>
            </a:r>
          </a:p>
          <a:p>
            <a:pPr algn="just">
              <a:buNone/>
            </a:pPr>
            <a:r>
              <a:rPr lang="ru-RU" b="1" dirty="0" smtClean="0"/>
              <a:t>Подготовила: </a:t>
            </a:r>
            <a:r>
              <a:rPr lang="ru-RU" dirty="0" err="1" smtClean="0"/>
              <a:t>Поздеева</a:t>
            </a:r>
            <a:r>
              <a:rPr lang="ru-RU" dirty="0" smtClean="0"/>
              <a:t> Наталья Сергеевна</a:t>
            </a:r>
          </a:p>
          <a:p>
            <a:pPr algn="just">
              <a:buNone/>
            </a:pPr>
            <a:r>
              <a:rPr lang="ru-RU" dirty="0" smtClean="0"/>
              <a:t>Учитель технологии (девочки) 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dirty="0" smtClean="0"/>
              <a:t>Год выполнения: </a:t>
            </a:r>
            <a:r>
              <a:rPr lang="ru-RU" dirty="0" smtClean="0"/>
              <a:t>2015 год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моделирование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http://globuss24.ru/userfiles/image/doc/hello_html_c0c59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8591550" cy="2743201"/>
          </a:xfrm>
          <a:prstGeom prst="rect">
            <a:avLst/>
          </a:prstGeom>
          <a:noFill/>
        </p:spPr>
      </p:pic>
      <p:pic>
        <p:nvPicPr>
          <p:cNvPr id="3076" name="Picture 4" descr="http://festival.1september.ru/articles/587080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714752"/>
            <a:ext cx="5786478" cy="2952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образец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50" name="AutoShape 2" descr="data:image/jpeg;base64,/9j/4AAQSkZJRgABAQAAAQABAAD/2wCEAAkGBxQPEBAMDxQUDQ4NEBANDQwMFRIMDA0MFBgWFxQRFBQYHCggGBoxHRQUITMhJSkrLjEuFx8/OTMsNygtLisBCgoKDg0OGxAQGywkHSQsLCwsLCwsNCwsLiwsLDcwLCwsLCwsLCwsLCwtLCwsLSwsLCwsLCwtLCwsLCwsLCwsLP/AABEIAQ4AuwMBEQACEQEDEQH/xAAbAAEBAAMBAQEAAAAAAAAAAAAAAwECBAUGB//EAEQQAAECBAMDCAULAwIHAAAAAAEAAgMRsfAEEiExMmEFEyJBUXKRoVJxgZKyBhQXIzNCYnOCk9EHwdIVdBYkNFOis+H/xAAaAQEBAAMBAQAAAAAAAAAAAAAAAQIDBAUG/8QAOBEBAAEDAAYHBQgCAwEAAAAAAAECAxEEEiExQVETFDJhcYGRBZKhsdEVIjNCYnLB8DRSouHxI//aAAwDAQACEQMRAD8A/bLpwWTUXTggXeiiuAcqsIBAcc0XmGtkMxdMDN3ek0z4haov0zGe/DT01M+uP73OluKYc8ntPNzMSRHQGuruwaHwKziumeO5nr0znbuanHQsvOc4zISQH5m5SRt1U6SnGc7E6SjGcxhs7FMDxCL2CIdkMuaIh693b1HwVmunOM7WWvTE6uYyfOmAA52AFrXglzZFjiA13qJ0B6016eaa9PNr89hya7OzK4kNdMScQZED26J0lOM5TpKMZy2+dMzGHnZnbq6HmbnbpPUbRoQmvTnGdq69OcZ2kPFMduua6bsgkRvyJy+uWsuxWK6Z3SRXTO6WXYlgBJc0Boc5xJADWtJDiewAgj2Jr081mqmMzmAYhmbm8zc+3JMZpbdnqTWjODWjOOKeMxrIIm8gEykyYDnTIGgPErGu5TRG1jXcpoja2OLh9Dpt+slzZmJPnICXar0lOzbvXXp2bd7Hz2HqOcZ0QS7pN6Iacrp9kjoU6SnmdJRzgZjoTg5zYkNzWDM9zXNLWt11J6gpFyiYzEx6pFyiYzEw2diWAyzNB6QAJEyWzLtOHWstaOazXTzbQYzXglhDwCQS2Rkew8dR4pFUTuWmqKtyl3osmScfcd3XUUlad8PJxeJxIjO5qE6JDALWh/MsguI5o5g6YfPWKNdNNh6yYh14SJH5zJFY3mubceeZJv1ofJrcuYnVkj7OMgMPQAuwiwxdFWJdEGHAyMtDLQnUA9Skk7nnw+Smt5qRkYQbmdrN+SG5gPDaD+kLTFiIxjh9GiLERjHD+ImHOeS4kmw8zHN5tkJ5LSAYUPdZln1zMzPYJdc1h0NWyO6I8o+vFhNirGNmMYnwj68WWckucAYhbOcdr29PI5sSI50xlcJTEtDPq7EixP5u/wCM+KxYme138+Mz3qxOS3EE5wHkxH5g05WxDD5pkhPYGk6dZ7FlNmZ48/liPRZsTO3O3b8sR6Qk/ktzXsMMgzMIPc8TAbCDyCQCPvOZoNgaOxYzZmJjHd8M/wAp0ExMTT3b+7/vCh5JmC3OC2I17I82mbg9xe8t16M8xHXoB2LLoOGdk5z5znmymxwzv3/NqOSXZoj+ck5/OlpaH9EvMwZF0gQ0ZZtkeKkWaszOefx/uGMWKszOd+fj/cNmckazc6f1joxEMvhHNkENsnB2bYHdes1YsbczPHPHljmsaPGczzz8MJjkTo5HPzDm4UIggydlc4veddSczvVOepAWPV9mJnhEJ1bZiZ4RHpvdOF5NyRDEJD+nEiMmH5mueST97LscRoNnnsptYqz4/HzbKLWKs98/FpjcHEMVr2FuVzoZfnbmyc2HFvWJjMW6ds1jXRVrZj+4Y126priae7Pk0/0kjIM+ZkMwnBhBzEw5OMtcom6R2J0M7NuyMfDzToN23ZGPh8N/czg+T3hjS9zRFbBexmVpAZEiSc9ztekcwGyWw9qUWqojbO3Hz38Si1Vq7cZxj13/ABbO5PnFhCRbBw8INlpKM4EFgI7G5J+sjik2s1RyiPX/AMWbOao5RHry9GrOSnN5wtiSdG6TnSOYOzueQ0gzDSCRIdsxJSLExnE7/qkWJjOJ3/V1YDCc0HAkOL3uiOLQWjXQCRJOwNG3qW23RqQ2WrepE985dS2Nqcfcd3XUUlaO1Cl0RBVGRdyUZQxdFULoiCKG/NAN+agIF0VAX5KDyPn8UuAAGR8cw2OlrzbC4PbKervqnGezULm6SuZ2bs7PLf8AKXLF2vO7ZnHlG/5Tt8EW8rkMLi9k4kOHzeaTWQ8Q+eZhM9Q0ZSevxAU6ecZzG3GPHl5cWMaROM5jbEY8Z4eWzLH+pxHNAa6HN/Pc3FdJjHlr3MY0bZ7JkDXUKReqmNkxx2+eIOnqmNkxxxPhMxH/AGtG5SeCYgLeZBibBPPDhwy572unszybs7VlVdqic8Nvwjb8djKq9VE54bfhG34sjlVjoQ52QcS1m+1kKLEkCS14dLL26+PXemiafvfPj4nT0zT9757JnunLvwDMsJgzc50QecBzB09dD1jXTgt1EYpiG+3GKYjOXRdFmyEUuqBdUC6oCCcfcd3XUUlaN8KXREFUbBRlDW6cUQunFULvVAN+fFQLrxVC71QLpxUC6cUC71VGpYCQ6QzAFod1hplMA+weAUxGcpiN4xgaCGgNBLnEDQZiSSfEk+1IiI3GIjc2uvFFLvVAunFAF+XFULvVAuvFQLrxQLrxVC71UE4+47uuokrTvhS6cUQu9VRkXc1GUObFYnmzDAY+Jzr+b+ryyh9Bz878zhJvQlpPVw06wYw354+g7xh/5oHPH0HeMP8AzQSxGLLA0mHEdmeyH0Obdlzuy5j090TmeAQdV1VBQLoqAvyQLogIBvz4oF1QFAuioXRAQLrxQLrxQLqoConH3Hd11FJWnfCl0RBUZF3NRYRjb0Pvn4HIit0QFRLE7o78P4wgrdVAQLogC/JUAoCoG/NAuqgIF0QLoqCBdVAuqoXVQEE4+47uuokrTvhS6IgqNgosIRd6H3z8DlUVuiAglid0d+H8YUFbqqCBdFAF+SoICAb80C6oMqDF0QBfkqCBdUC6oCDKgnH3Hd11Elad8KXREYVGwUWEIu9D75+ByqKyvw4IErsIJYndHfh/GOCgrK/HgqF3ooF04KgL8uCBK7CBd6IBvz4IEr8eCBd6KBdOCoXTgiF3oil14IF14IF1QLvRBOPuO7rqKStO+FLpwRCV2FUZAuwoyhGLvQ++fgcqit0RBFSxO6O/D+MIK3VAQLogC/JAQEA35oBvzQEC6IhdEBFEC6oCAgnH3Hd11FJWjtQpdEQVRkBRlCMbeh98/A5VFboiCKlid0d+H8YQVuqAgXRAF+SBdEQQDfmil1QEC6IhdEBAuqBdUUuqAgnH3Hd11FJWjfCl0RBVGQoyhyY2BndA6T25IpfKG4sD/q3jK6R1Gs5doCIrzA7Xe+//ACVMnMDtd77/APJDKeIwYeAC6I3K9j+hEeCSw5gDrs01UMqcwO13vv4/iVDmB2u99/8AkoHMDtd77/8AJA5gdrvffw/EqHMDtd77/wDJDKT4EokNwc8SzzbncWOmPvAnVQzsdRN+PFB5uJhARnvHRe+HDDntJa5waYmUEg6ymfFcWk11UVRq8XVbqmaNWd0TPx/8AT6Tvff/ACuTrFzmz1YNfSd77/5TrF3mYhjX0ne+/wDlOsXeZqwzM+k733/yr1i7zNWDX0ne+/8AlTrFzmasMa+k733/AMp1i5zNWCZ9J3vv/lOsXeZqwzr6Tvff/KvWLnMxDbBOJhRZkuk+MAXEuIAOgmSvQ0eqareZa70RFynHKHoXTit7mJ3ZVGRdzUWEY29D75+ByqKzvwQaRomVrnyLsrS7K3VzpCcgO1B5H+tv2mGwN6IbE513NuLjFG3m936o68RooNG/KBx1MEwxmiNlEeA8BrXOm5rQcuzUdQc06iciqQuXHSa+JCyNfEbCGV+d4cWOeSWkCeoygNJJnoOpB7N0VQF+SAL8kE4m8z9VFBQ35qjhxX2h7jKvXnaZvh02uymFwtogwgygICAgIM4D7KL349V62i/hR5tekfiU+EPRui6HKKjIu5qLCMbeh98/A5EVuioIMObOU9ZGYnrI66hQZuqAgzdEGBfkqAQTibzP1UUOChvzVHDivtD3GVevO0zfDptdlMLhbRAQEGUGEBBlUMB9lF/Mj1Xq6L+FHmw0j8Snwh6N0XQ5BUbBRYQi70Pvn4HKordOCBd6IF14KBdeCoXeiBdOCgXTgqF3ogjEd02N6yHn2ADhxUOCxvz4KjgxR+tPcZ8T15mmT9+PB1Wux5y0C42wQEBBkoMICDM1RtgmygxD6To5/wDIj+y9XRvwo82q9ObkeTvunBdDmLvRUbC7kosIRd6H3z8DlUVuiIXeiBdeCKXVAQLpwQBfkgIjkiCceH+CHEn+siX/AKyovB1m/PgqPPxX2p/LZ8UReZpnbjwddrsectQuNmIMIMoCAgIAVF4A+on6THPl2Z+lLzXsWacW4juc9yf/AK+fydd0W1pFUZF3JRlCMXeh98/A5VFboiCKXVAuqAgXRAF+SAg5IWr8/pOe1vbkaJVzH9ShwdZvzVHn4r7V35bPiiLzNM7ceDrtdjzlqFxsxAQEBAQEGsRsxkG15yCW0T2n2CZ9i2W6NeuIInG3k9COOg7uuova4OKntQpdEQVRkKMoRjb0Pvn4HKordEBAN+agXVUEC6IAvyQSxDyBJujnnIw6aE/e9gBPsQYyBphtGgaC0DsAEgocFjfmqODFfau/LZ8UReZpnbjwdVrsectQuNsEGEGUBBhAQVwbJuz9TOi3i47T/b2lehodv88+TTeqxGq6Y+47uuou6WinfCl0RBUZCiwjF3offPwO4qordOKBd6oF14qBdeKoXeqgniMQ2G3O8hoEhqdS4yk0a6knQDrKEPCwOKi4p5jNe7DwIUUTZlbJ0NuU5S6epIkczSWyfKWZupXtwekedOkxlYDoQzTWXadD7B1zVRtE3mfqp61Dgob8+KDz8V9qfy2fFEXm6Z248HXa7HnLULjZiDCDKAgIMSJIa3aev0R1uW21am5ViEmqKYzL0YTA0Bo0A0FzXsRERGIcc1TM5lrH3Hd11FZKd8KXTiiF3qqMi7mosIxt6H3z8DlUVuiAgG/NAuqCOLxLYTHRXzytE5MDoj3Hqa1rZlzjsAAmVB89kdj4zg9wbAhNaTC32uZEzgPBmWRA6H94THSkJFjple7AhAhrGjLBZLK3/ubNdu7U8NpHUqJxN5n6qKHBQ35qjgxX2p/LZ8UReZpnbjwddrsectAuNmIMIMoCDHXlGrjsGz2nsC2W7dVc4gmYiMy7sPAyDtcd52yZ18AvWtWot04hyV1zVKq2ME4+47uuokrRvhS6IgqNgosIRd6H3z8DlUVuiAgG/NQLqqOHlfBMjNa2I5zRMyySL3TBBaAQeo7QJjqIUF2wi7eGVk5iEOskzJfLQ+oaevqC4vyVBBOJvM/VRQ4KG/NUcGK+1d+Wz4oi8zTO3Hg67XY85ahcjNhQEBUZhtL9zZ1vO4PV6Xs8VvtaPVX3Qxqqinf6O2DADBpqTtcd47V6du3TRGIc1dc1TtUWbBlUSj7ju66ikrTvhS6IgqNgosIRd6H3z8DuCqK3TgiF3oiouxLZkA5yNC2GDEcDrtAGntUGCXu2Dmh2uk+J19Q0HrmfUqN4cAN11LjoXu1ceE5aDgNFBS6cEAX5cFQu9EE4m8z9VPUocFDfnwVHBivtT+Wz4oi8zTO3Hg6rXY85aBcjY0MUTlMT9Eau8BqrTEzuXVlRkN7tjZD0onQHht8l0UaLcq37GE10Rx9F4eCH3zn/AAyyw/d6/aSuy3otFG/bLTVfq/Ls+bqldhdDSXXggXXgqF3ooJx9x3ddRJWnfCl04Ihd6KjIu5KLDlxmD53mzniQuaic59SQ3nOg5mV82mbenOXa0KpAMGJSLojp/jc09XW2Sg0HJkPrzv8AzYkSNL1ZyZILjDgaAuAGwBzgBtQOYHa73ncVQ5gdrvecgcwO13vOQBAHa73ncEQ5gdrvecgi7A/WsjZ4o5tr281mnBfmlq5pB1EtCCOtRXWb81RzvwTC90Ug53BrXOBc0lrc2Uad4+K11WqKpzMNkXq4p1YnZH8sjBs62h3f6Z85qRatx+WDpq+crMYAJASHYBIdXBbMNczM72ZX4KoIoUCV+KAgIJ4gdB3ddRSVo3wx83H4/ficOKIfNx+P34n8qjIw4/H78T+VFhS6KsS6ICKXVAN+aAgXRAF+SBdEBEDfmihvzQEC6IF0RBAuqKXVAQEE4+47uuopK0b4UuiIKo2CjKGt0VYl0QEUN+agXVUEC6KAL8lQRBAN+aKXVAQLogXREEUuqBdUC6oCCcfcd3XUUlad8KXREFRkKLDF04qoXRAu9UC68UHgYz5YYeFEfBeI2aG4sdkgxXtmJzkQJFaKr9ETic+j07XsnSLlEV0zTif1RH8o/wDHOF7I/wCxF/hTrNHf6T9Gz7F0nnT78fVN/wAv8G0ycYzTtk6DEBlYWNWl2qd8/BfsPSsZ+770fVr9IWC9KL+1EU69Z5n2HpX6fej6n0hYL0ov7UROvWeZ9h6V+n34+p9IWC9KL+1ETr1nmfYelfp9+PqfSFgvSi/tRE67Z5n2HpX6ffj6sD+oeC16UX9p+qnXrPNZ9haXH+vvR9WfpCwXpRf2oivXrHNPsPSv0+/H1PpCwXpRf2oidescz7D0r9Pvx9T6QsF6UX9qInXrPM+w9K/T78fU+kLBelF/aiKdescz7D0r9Pvx9VW/LrCkTHPkHYRAikEeC2RpNuefpKT7E0qJxOr78fV28k/KWDiohgwudDsrn/WwokJuUbdXdeoWdF6mucR8nPpPs69o9GvXMYzjZVE/KXsrY4C71VE4+47uuopK074UuiIXeqoyLuaiwxdFULogIBvzQJ34qBNB+Zf1N/6yF/tmfHEXi+1O3T4PY0P/AB4/dPypeFg8O120LypnDuopiXoN5KYVr15bugpaxOTGNE5TViuUmzTDysXDA2CS2Q564iHFA2n1lY1s7u+n9sPVwuFa7aFx13KoZ0W6Zdg5KYtPWKm3q9Kcbk9jRsmsqb1UpVZph5WKaBs0XXROXLXEP1/5In/kMJ/t4fwr6/R/wqfCHj+0P8mvxl65N+K3OQuqAgnH3Hd11Elad8KXREFRsFFhrdFULogIBvzUC6qgoPy7+qkTJjIJIJDsM0AjtD3zqF5PtG3rV0+D2dD/AMbP6p+UfR8zAxzvuiS8ybPe6aa54OoYuL2rDo4bNatq/GxAkWoSaq3FiMaTvDwWyLMtdVU8XLBxYmdDt4KVaPVPFuvxq6k86Yn5x/D0YGNd90SWirRI4yxpuTwXGKiLX1Sll0lbV+MiDbqso0OCblbgxGMntB9i3U6LMbpaKqsv2j5IGfJ+DPbhoR8Wr6exst0+EPL9oxjSrkd8vXuq3OMQZUE4+47uuokrRvhS6IjCo2Ciw1unBViXTggXeiBdeCKXXggXeiD8+/qxgC4YXEjYx0SA/wDWA5pPuOHtXn6fTsip6/s2rWtXLfLFXpsn5xPk+SweFXi11u+ml6kPCaLRNbfFCcbCK01pNDx8bhpLpoqc9dLzcJCm53B0vILbMt+kx921+yPnL3sHhVzV1sKaXotwmi0zW2xQhiMIsqa2NVLxMbhSei0Tc4hrG9bnuMmjxIXVbnOyGFu3FVyIndnb4RtmfR+58n4UQYMKANkGEyEPUxuXs4L6OmnVpiHzd+5N25VcnjMz6ui68Fk1l14IF3ognH3Hd11FJWnfCl04Ihd6KoyBdhRlDF0VYl0QEUuqBdUBB5/L/JYxmGi4U9ExADDftyRWkOY72OA07JrXdtxcommXTomkdBepub44xzidkx6PzHBwy0mG8ZIkNxhxYZ2siDaP/vWCD1r5a/TVRVqy+l1YjbTOaZ2xPOP76TsepDauWWyGkZqsJU8TlBu1dVtz1vJ5PHSf3/7Bb6tzbpG61+yPnL6XBN0C460pei1q0y2ufENWVMsal/kfyR84xYjuH1ODIeSdj8VoWM9gOc9hydq9n2dZ1qted0fNxabeixYmPzV7I/bxnz3er9JXuPmy6oogIJx9x3ddRSVo7UKXREFUZF3JRlDF0VQuiIIob80C6oCBdEHzPyq+TxjH53hwPnDWgRIWjW4mGNgmdA8dROh2HqI4NN0OL0a1Pa+b1vZ2n0246K72eE/6z/MTxjzjv+ThYmcxq1zTlexwLXseNrXNOoK+crt1UziqHuVRNOOU7p4T4NY0dSmlhNTxcfGXTbhz11PKwMSTn97+wW6qNjdpE/dtfsj5y+jwcdcldLGip6DY606rbrN8Bg4mMiGDA0a0yjYgicOAOz8T+xvjIbe3RNDqvTyhhfvUaPTr3eO6njP0jv8AR+h8mYBmGhMgQhJjB16uc46uc49biZknivpaKKaKYpp3Pl79+u/cm5XO2f7iO7k6rqs2ouqBdUBBOPuO7rqKStG+FLoiCqNgoyhrdOKIXTiqF3qgG/PioF14qhd6oF04qAL8uKDyOWvk9BxfTeDDjAZW4mDJsUDqBnMPGp0cD7FovaNbu9qHZoun3dH+7G2n/Wd31ie+MPi+Vfkji4czDyYtnUYREGN7WPMvBx9S8yv2dXTP3dr1qNO0a7G+aJ79sesfzHm+S5QwGIYSHwI7JdZhRMvvSkVrizVTviWfRzVtoqpnwqj5Zz8HnwMLFmZQopmeqG8miupM8HVpNmuabeMbKYidsb8z3976LkzkXGRZZMPFA9KMPm7Rx+slp6pqRolyvdDmmq3b/EuUx4TrT/xz8Zh9fyV8iHGTsZE068PhSWg8HRTJ3uhvrK67Xs2mJzXOe5y3fatFGyxGZ/2qx8Kd3rM+EPscJhmQWNhQmthw2CTWMAa1o02AL0opiIxDxrlyu5VNdc5meMrXeqyYF14qBdeKBdeKoXeqgnH3Hd11Elad8KXTiiF3qqMi7moyhi6cVWJdEBAuqBdUBQLoqAvyQLogXeqAb8+KEl14qAgXTigXRUEC68UC68UC6qAqJx9x3ddRSVp3wpdEQVGRdzUWGLoqhdFAVA35oF1UBAuiAL8lQCgKgb80C6qAgXRAuioIF1UC6qhdVAQTj7ju66iStO+FLoiCo2CiwxK/BEwSvwQwSQwSvxQwSvxQwSQwSvwQwAX4IYJX4KmCShgIvxQwSvxQwSQwSvwQwAX4IYJKmAi/FQwSvxQwSvxQwSQwnHHQd3XUSWVMbYUlfgjHBJUwyAoyi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data:image/jpeg;base64,/9j/4AAQSkZJRgABAQAAAQABAAD/2wCEAAkGBxQPEBAMDxQUDQ4NEBANDQwMFRIMDA0MFBgWFxQRFBQYHCggGBoxHRQUITMhJSkrLjEuFx8/OTMsNygtLisBCgoKDg0OGxAQGywkHSQsLCwsLCwsNCwsLiwsLDcwLCwsLCwsLCwsLCwtLCwsLSwsLCwsLCwtLCwsLCwsLCwsLP/AABEIAQ4AuwMBEQACEQEDEQH/xAAbAAEBAAMBAQEAAAAAAAAAAAAAAwECBAUGB//EAEQQAAECBAMDCAULAwIHAAAAAAEAAgMRsfAEEiExMmEFEyJBUXKRoVJxgZKyBhQXIzNCYnOCk9EHwdIVdBYkNFOis+H/xAAaAQEBAAMBAQAAAAAAAAAAAAAAAQIDBAUG/8QAOBEBAAEDAAYHBQgCAwEAAAAAAAECAxEEEiExQVETFDJhcYGRBZKhsdEVIjNCYnLB8DRSouHxI//aAAwDAQACEQMRAD8A/bLpwWTUXTggXeiiuAcqsIBAcc0XmGtkMxdMDN3ek0z4haov0zGe/DT01M+uP73OluKYc8ntPNzMSRHQGuruwaHwKziumeO5nr0znbuanHQsvOc4zISQH5m5SRt1U6SnGc7E6SjGcxhs7FMDxCL2CIdkMuaIh693b1HwVmunOM7WWvTE6uYyfOmAA52AFrXglzZFjiA13qJ0B6016eaa9PNr89hya7OzK4kNdMScQZED26J0lOM5TpKMZy2+dMzGHnZnbq6HmbnbpPUbRoQmvTnGdq69OcZ2kPFMduua6bsgkRvyJy+uWsuxWK6Z3SRXTO6WXYlgBJc0Boc5xJADWtJDiewAgj2Jr081mqmMzmAYhmbm8zc+3JMZpbdnqTWjODWjOOKeMxrIIm8gEykyYDnTIGgPErGu5TRG1jXcpoja2OLh9Dpt+slzZmJPnICXar0lOzbvXXp2bd7Hz2HqOcZ0QS7pN6Iacrp9kjoU6SnmdJRzgZjoTg5zYkNzWDM9zXNLWt11J6gpFyiYzEx6pFyiYzEw2diWAyzNB6QAJEyWzLtOHWstaOazXTzbQYzXglhDwCQS2Rkew8dR4pFUTuWmqKtyl3osmScfcd3XUUlad8PJxeJxIjO5qE6JDALWh/MsguI5o5g6YfPWKNdNNh6yYh14SJH5zJFY3mubceeZJv1ofJrcuYnVkj7OMgMPQAuwiwxdFWJdEGHAyMtDLQnUA9Skk7nnw+Smt5qRkYQbmdrN+SG5gPDaD+kLTFiIxjh9GiLERjHD+ImHOeS4kmw8zHN5tkJ5LSAYUPdZln1zMzPYJdc1h0NWyO6I8o+vFhNirGNmMYnwj68WWckucAYhbOcdr29PI5sSI50xlcJTEtDPq7EixP5u/wCM+KxYme138+Mz3qxOS3EE5wHkxH5g05WxDD5pkhPYGk6dZ7FlNmZ48/liPRZsTO3O3b8sR6Qk/ktzXsMMgzMIPc8TAbCDyCQCPvOZoNgaOxYzZmJjHd8M/wAp0ExMTT3b+7/vCh5JmC3OC2I17I82mbg9xe8t16M8xHXoB2LLoOGdk5z5znmymxwzv3/NqOSXZoj+ck5/OlpaH9EvMwZF0gQ0ZZtkeKkWaszOefx/uGMWKszOd+fj/cNmckazc6f1joxEMvhHNkENsnB2bYHdes1YsbczPHPHljmsaPGczzz8MJjkTo5HPzDm4UIggydlc4veddSczvVOepAWPV9mJnhEJ1bZiZ4RHpvdOF5NyRDEJD+nEiMmH5mueST97LscRoNnnsptYqz4/HzbKLWKs98/FpjcHEMVr2FuVzoZfnbmyc2HFvWJjMW6ds1jXRVrZj+4Y126priae7Pk0/0kjIM+ZkMwnBhBzEw5OMtcom6R2J0M7NuyMfDzToN23ZGPh8N/czg+T3hjS9zRFbBexmVpAZEiSc9ztekcwGyWw9qUWqojbO3Hz38Si1Vq7cZxj13/ABbO5PnFhCRbBw8INlpKM4EFgI7G5J+sjik2s1RyiPX/AMWbOao5RHry9GrOSnN5wtiSdG6TnSOYOzueQ0gzDSCRIdsxJSLExnE7/qkWJjOJ3/V1YDCc0HAkOL3uiOLQWjXQCRJOwNG3qW23RqQ2WrepE985dS2Nqcfcd3XUUlaO1Cl0RBVGRdyUZQxdFULoiCKG/NAN+agIF0VAX5KDyPn8UuAAGR8cw2OlrzbC4PbKervqnGezULm6SuZ2bs7PLf8AKXLF2vO7ZnHlG/5Tt8EW8rkMLi9k4kOHzeaTWQ8Q+eZhM9Q0ZSevxAU6ecZzG3GPHl5cWMaROM5jbEY8Z4eWzLH+pxHNAa6HN/Pc3FdJjHlr3MY0bZ7JkDXUKReqmNkxx2+eIOnqmNkxxxPhMxH/AGtG5SeCYgLeZBibBPPDhwy572unszybs7VlVdqic8Nvwjb8djKq9VE54bfhG34sjlVjoQ52QcS1m+1kKLEkCS14dLL26+PXemiafvfPj4nT0zT9757JnunLvwDMsJgzc50QecBzB09dD1jXTgt1EYpiG+3GKYjOXRdFmyEUuqBdUC6oCCcfcd3XUUlaN8KXREFUbBRlDW6cUQunFULvVAN+fFQLrxVC71QLpxUC6cUC71VGpYCQ6QzAFod1hplMA+weAUxGcpiN4xgaCGgNBLnEDQZiSSfEk+1IiI3GIjc2uvFFLvVAunFAF+XFULvVAuvFQLrxQLrxVC71UE4+47uuokrTvhS6cUQu9VRkXc1GUObFYnmzDAY+Jzr+b+ryyh9Bz878zhJvQlpPVw06wYw354+g7xh/5oHPH0HeMP8AzQSxGLLA0mHEdmeyH0Obdlzuy5j090TmeAQdV1VBQLoqAvyQLogIBvz4oF1QFAuioXRAQLrxQLrxQLqoConH3Hd11FJWnfCl0RBUZF3NRYRjb0Pvn4HIit0QFRLE7o78P4wgrdVAQLogC/JUAoCoG/NAuqgIF0QLoqCBdVAuqoXVQEE4+47uuokrTvhS6IgqNgosIRd6H3z8DlUVuiAglid0d+H8YUFbqqCBdFAF+SoICAb80C6oMqDF0QBfkqCBdUC6oCDKgnH3Hd11Elad8KXREYVGwUWEIu9D75+ByqKyvw4IErsIJYndHfh/GOCgrK/HgqF3ooF04KgL8uCBK7CBd6IBvz4IEr8eCBd6KBdOCoXTgiF3oil14IF14IF1QLvRBOPuO7rqKStO+FLpwRCV2FUZAuwoyhGLvQ++fgcqit0RBFSxO6O/D+MIK3VAQLogC/JAQEA35oBvzQEC6IhdEBFEC6oCAgnH3Hd11FJWjtQpdEQVRkBRlCMbeh98/A5VFboiCKlid0d+H8YQVuqAgXRAF+SBdEQQDfmil1QEC6IhdEBAuqBdUUuqAgnH3Hd11FJWjfCl0RBVGQoyhyY2BndA6T25IpfKG4sD/q3jK6R1Gs5doCIrzA7Xe+//ACVMnMDtd77/APJDKeIwYeAC6I3K9j+hEeCSw5gDrs01UMqcwO13vv4/iVDmB2u99/8AkoHMDtd77/8AJA5gdrvffw/EqHMDtd77/wDJDKT4EokNwc8SzzbncWOmPvAnVQzsdRN+PFB5uJhARnvHRe+HDDntJa5waYmUEg6ymfFcWk11UVRq8XVbqmaNWd0TPx/8AT6Tvff/ACuTrFzmz1YNfSd77/5TrF3mYhjX0ne+/wDlOsXeZqwzM+k733/yr1i7zNWDX0ne+/8AlTrFzmasMa+k733/AMp1i5zNWCZ9J3vv/lOsXeZqwzr6Tvff/KvWLnMxDbBOJhRZkuk+MAXEuIAOgmSvQ0eqareZa70RFynHKHoXTit7mJ3ZVGRdzUWEY29D75+ByqKzvwQaRomVrnyLsrS7K3VzpCcgO1B5H+tv2mGwN6IbE513NuLjFG3m936o68RooNG/KBx1MEwxmiNlEeA8BrXOm5rQcuzUdQc06iciqQuXHSa+JCyNfEbCGV+d4cWOeSWkCeoygNJJnoOpB7N0VQF+SAL8kE4m8z9VFBQ35qjhxX2h7jKvXnaZvh02uymFwtogwgygICAgIM4D7KL349V62i/hR5tekfiU+EPRui6HKKjIu5qLCMbeh98/A5EVuioIMObOU9ZGYnrI66hQZuqAgzdEGBfkqAQTibzP1UUOChvzVHDivtD3GVevO0zfDptdlMLhbRAQEGUGEBBlUMB9lF/Mj1Xq6L+FHmw0j8Snwh6N0XQ5BUbBRYQi70Pvn4HKordOCBd6IF14KBdeCoXeiBdOCgXTgqF3ogjEd02N6yHn2ADhxUOCxvz4KjgxR+tPcZ8T15mmT9+PB1Wux5y0C42wQEBBkoMICDM1RtgmygxD6To5/wDIj+y9XRvwo82q9ObkeTvunBdDmLvRUbC7kosIRd6H3z8DlUVuiIXeiBdeCKXVAQLpwQBfkgIjkiCceH+CHEn+siX/AKyovB1m/PgqPPxX2p/LZ8UReZpnbjwddrsectQuNmIMIMoCAgIAVF4A+on6THPl2Z+lLzXsWacW4juc9yf/AK+fydd0W1pFUZF3JRlCMXeh98/A5VFboiCKXVAuqAgXRAF+SAg5IWr8/pOe1vbkaJVzH9ShwdZvzVHn4r7V35bPiiLzNM7ceDrtdjzlqFxsxAQEBAQEGsRsxkG15yCW0T2n2CZ9i2W6NeuIInG3k9COOg7uuova4OKntQpdEQVRkKMoRjb0Pvn4HKordEBAN+agXVUEC6IAvyQSxDyBJujnnIw6aE/e9gBPsQYyBphtGgaC0DsAEgocFjfmqODFfau/LZ8UReZpnbjwdVrsectQuNsEGEGUBBhAQVwbJuz9TOi3i47T/b2lehodv88+TTeqxGq6Y+47uuou6WinfCl0RBUZCiwjF3offPwO4qordOKBd6oF14qBdeKoXeqgniMQ2G3O8hoEhqdS4yk0a6knQDrKEPCwOKi4p5jNe7DwIUUTZlbJ0NuU5S6epIkczSWyfKWZupXtwekedOkxlYDoQzTWXadD7B1zVRtE3mfqp61Dgob8+KDz8V9qfy2fFEXm6Z248HXa7HnLULjZiDCDKAgIMSJIa3aev0R1uW21am5ViEmqKYzL0YTA0Bo0A0FzXsRERGIcc1TM5lrH3Hd11FZKd8KXTiiF3qqMi7mosIxt6H3z8DlUVuiAgG/NAuqCOLxLYTHRXzytE5MDoj3Hqa1rZlzjsAAmVB89kdj4zg9wbAhNaTC32uZEzgPBmWRA6H94THSkJFjple7AhAhrGjLBZLK3/ubNdu7U8NpHUqJxN5n6qKHBQ35qjgxX2p/LZ8UReZpnbjwddrsectAuNmIMIMoCDHXlGrjsGz2nsC2W7dVc4gmYiMy7sPAyDtcd52yZ18AvWtWot04hyV1zVKq2ME4+47uuokrRvhS6IgqNgosIRd6H3z8DlUVuiAgG/NQLqqOHlfBMjNa2I5zRMyySL3TBBaAQeo7QJjqIUF2wi7eGVk5iEOskzJfLQ+oaevqC4vyVBBOJvM/VRQ4KG/NUcGK+1d+Wz4oi8zTO3Hg67XY85ahcjNhQEBUZhtL9zZ1vO4PV6Xs8VvtaPVX3Qxqqinf6O2DADBpqTtcd47V6du3TRGIc1dc1TtUWbBlUSj7ju66ikrTvhS6IgqNgosIRd6H3z8DuCqK3TgiF3oiouxLZkA5yNC2GDEcDrtAGntUGCXu2Dmh2uk+J19Q0HrmfUqN4cAN11LjoXu1ceE5aDgNFBS6cEAX5cFQu9EE4m8z9VPUocFDfnwVHBivtT+Wz4oi8zTO3Hg6rXY85aBcjY0MUTlMT9Eau8BqrTEzuXVlRkN7tjZD0onQHht8l0UaLcq37GE10Rx9F4eCH3zn/AAyyw/d6/aSuy3otFG/bLTVfq/Ls+bqldhdDSXXggXXgqF3ooJx9x3ddRJWnfCl04Ihd6KjIu5KLDlxmD53mzniQuaic59SQ3nOg5mV82mbenOXa0KpAMGJSLojp/jc09XW2Sg0HJkPrzv8AzYkSNL1ZyZILjDgaAuAGwBzgBtQOYHa73ncVQ5gdrvecgcwO13vOQBAHa73ncEQ5gdrvecgi7A/WsjZ4o5tr281mnBfmlq5pB1EtCCOtRXWb81RzvwTC90Ug53BrXOBc0lrc2Uad4+K11WqKpzMNkXq4p1YnZH8sjBs62h3f6Z85qRatx+WDpq+crMYAJASHYBIdXBbMNczM72ZX4KoIoUCV+KAgIJ4gdB3ddRSVo3wx83H4/ficOKIfNx+P34n8qjIw4/H78T+VFhS6KsS6ICKXVAN+aAgXRAF+SBdEBEDfmihvzQEC6IF0RBAuqKXVAQEE4+47uuopK0b4UuiIKo2CjKGt0VYl0QEUN+agXVUEC6KAL8lQRBAN+aKXVAQLogXREEUuqBdUC6oCCcfcd3XUUlad8KXREFRkKLDF04qoXRAu9UC68UHgYz5YYeFEfBeI2aG4sdkgxXtmJzkQJFaKr9ETic+j07XsnSLlEV0zTif1RH8o/wDHOF7I/wCxF/hTrNHf6T9Gz7F0nnT78fVN/wAv8G0ycYzTtk6DEBlYWNWl2qd8/BfsPSsZ+770fVr9IWC9KL+1EU69Z5n2HpX6fej6n0hYL0ov7UROvWeZ9h6V+n34+p9IWC9KL+1ETr1nmfYelfp9+PqfSFgvSi/tRE67Z5n2HpX6ffj6sD+oeC16UX9p+qnXrPNZ9haXH+vvR9WfpCwXpRf2oivXrHNPsPSv0+/H1PpCwXpRf2oidescz7D0r9Pvx9T6QsF6UX9qInXrPM+w9K/T78fU+kLBelF/aiKdescz7D0r9Pvx9VW/LrCkTHPkHYRAikEeC2RpNuefpKT7E0qJxOr78fV28k/KWDiohgwudDsrn/WwokJuUbdXdeoWdF6mucR8nPpPs69o9GvXMYzjZVE/KXsrY4C71VE4+47uuopK074UuiIXeqoyLuaiwxdFULogIBvzQJ34qBNB+Zf1N/6yF/tmfHEXi+1O3T4PY0P/AB4/dPypeFg8O120LypnDuopiXoN5KYVr15bugpaxOTGNE5TViuUmzTDysXDA2CS2Q564iHFA2n1lY1s7u+n9sPVwuFa7aFx13KoZ0W6Zdg5KYtPWKm3q9Kcbk9jRsmsqb1UpVZph5WKaBs0XXROXLXEP1/5In/kMJ/t4fwr6/R/wqfCHj+0P8mvxl65N+K3OQuqAgnH3Hd11Elad8KXREFRsFFhrdFULogIBvzUC6qgoPy7+qkTJjIJIJDsM0AjtD3zqF5PtG3rV0+D2dD/AMbP6p+UfR8zAxzvuiS8ybPe6aa54OoYuL2rDo4bNatq/GxAkWoSaq3FiMaTvDwWyLMtdVU8XLBxYmdDt4KVaPVPFuvxq6k86Yn5x/D0YGNd90SWirRI4yxpuTwXGKiLX1Sll0lbV+MiDbqso0OCblbgxGMntB9i3U6LMbpaKqsv2j5IGfJ+DPbhoR8Wr6exst0+EPL9oxjSrkd8vXuq3OMQZUE4+47uuokrRvhS6IjCo2Ciw1unBViXTggXeiBdeCKXXggXeiD8+/qxgC4YXEjYx0SA/wDWA5pPuOHtXn6fTsip6/s2rWtXLfLFXpsn5xPk+SweFXi11u+ml6kPCaLRNbfFCcbCK01pNDx8bhpLpoqc9dLzcJCm53B0vILbMt+kx921+yPnL3sHhVzV1sKaXotwmi0zW2xQhiMIsqa2NVLxMbhSei0Tc4hrG9bnuMmjxIXVbnOyGFu3FVyIndnb4RtmfR+58n4UQYMKANkGEyEPUxuXs4L6OmnVpiHzd+5N25VcnjMz6ui68Fk1l14IF3ognH3Hd11FJWnfCl04Ihd6KoyBdhRlDF0VYl0QEUuqBdUBB5/L/JYxmGi4U9ExADDftyRWkOY72OA07JrXdtxcommXTomkdBepub44xzidkx6PzHBwy0mG8ZIkNxhxYZ2siDaP/vWCD1r5a/TVRVqy+l1YjbTOaZ2xPOP76TsepDauWWyGkZqsJU8TlBu1dVtz1vJ5PHSf3/7Bb6tzbpG61+yPnL6XBN0C460pei1q0y2ufENWVMsal/kfyR84xYjuH1ODIeSdj8VoWM9gOc9hydq9n2dZ1qted0fNxabeixYmPzV7I/bxnz3er9JXuPmy6oogIJx9x3ddRSVo7UKXREFUZF3JRlDF0VQuiIIob80C6oCBdEHzPyq+TxjH53hwPnDWgRIWjW4mGNgmdA8dROh2HqI4NN0OL0a1Pa+b1vZ2n0246K72eE/6z/MTxjzjv+ThYmcxq1zTlexwLXseNrXNOoK+crt1UziqHuVRNOOU7p4T4NY0dSmlhNTxcfGXTbhz11PKwMSTn97+wW6qNjdpE/dtfsj5y+jwcdcldLGip6DY606rbrN8Bg4mMiGDA0a0yjYgicOAOz8T+xvjIbe3RNDqvTyhhfvUaPTr3eO6njP0jv8AR+h8mYBmGhMgQhJjB16uc46uc49biZknivpaKKaKYpp3Pl79+u/cm5XO2f7iO7k6rqs2ouqBdUBBOPuO7rqKStG+FLoiCqNgoyhrdOKIXTiqF3qgG/PioF14qhd6oF04qAL8uKDyOWvk9BxfTeDDjAZW4mDJsUDqBnMPGp0cD7FovaNbu9qHZoun3dH+7G2n/Wd31ie+MPi+Vfkji4czDyYtnUYREGN7WPMvBx9S8yv2dXTP3dr1qNO0a7G+aJ79sesfzHm+S5QwGIYSHwI7JdZhRMvvSkVrizVTviWfRzVtoqpnwqj5Zz8HnwMLFmZQopmeqG8miupM8HVpNmuabeMbKYidsb8z3976LkzkXGRZZMPFA9KMPm7Rx+slp6pqRolyvdDmmq3b/EuUx4TrT/xz8Zh9fyV8iHGTsZE068PhSWg8HRTJ3uhvrK67Xs2mJzXOe5y3fatFGyxGZ/2qx8Kd3rM+EPscJhmQWNhQmthw2CTWMAa1o02AL0opiIxDxrlyu5VNdc5meMrXeqyYF14qBdeKBdeKoXeqgnH3Hd11Elad8KXTiiF3qqMi7moyhi6cVWJdEBAuqBdUBQLoqAvyQLogXeqAb8+KEl14qAgXTigXRUEC68UC68UC6qAqJx9x3ddRSVp3wpdEQVGRdzUWGLoqhdFAVA35oF1UBAuiAL8lQCgKgb80C6qAgXRAuioIF1UC6qhdVAQTj7ju66iStO+FLoiCo2CiwxK/BEwSvwQwSQwSvxQwSvxQwSQwSvwQwAX4IYJX4KmCShgIvxQwSvxQwSQwSvwQwAX4IYJKmAi/FQwSvxQwSvxQwSQwnHHQd3XUSWVMbYUlfgjHBJUwyAoyi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data:image/jpeg;base64,/9j/4AAQSkZJRgABAQAAAQABAAD/2wCEAAkGBxQPEBAMDxQUDQ4NEBANDQwMFRIMDA0MFBgWFxQRFBQYHCggGBoxHRQUITMhJSkrLjEuFx8/OTMsNygtLisBCgoKDg0OGxAQGywkHSQsLCwsLCwsNCwsLiwsLDcwLCwsLCwsLCwsLCwtLCwsLSwsLCwsLCwtLCwsLCwsLCwsLP/AABEIAQ4AuwMBEQACEQEDEQH/xAAbAAEBAAMBAQEAAAAAAAAAAAAAAwECBAUGB//EAEQQAAECBAMDCAULAwIHAAAAAAEAAgMRsfAEEiExMmEFEyJBUXKRoVJxgZKyBhQXIzNCYnOCk9EHwdIVdBYkNFOis+H/xAAaAQEBAAMBAQAAAAAAAAAAAAAAAQIDBAUG/8QAOBEBAAEDAAYHBQgCAwEAAAAAAAECAxEEEiExQVETFDJhcYGRBZKhsdEVIjNCYnLB8DRSouHxI//aAAwDAQACEQMRAD8A/bLpwWTUXTggXeiiuAcqsIBAcc0XmGtkMxdMDN3ek0z4haov0zGe/DT01M+uP73OluKYc8ntPNzMSRHQGuruwaHwKziumeO5nr0znbuanHQsvOc4zISQH5m5SRt1U6SnGc7E6SjGcxhs7FMDxCL2CIdkMuaIh693b1HwVmunOM7WWvTE6uYyfOmAA52AFrXglzZFjiA13qJ0B6016eaa9PNr89hya7OzK4kNdMScQZED26J0lOM5TpKMZy2+dMzGHnZnbq6HmbnbpPUbRoQmvTnGdq69OcZ2kPFMduua6bsgkRvyJy+uWsuxWK6Z3SRXTO6WXYlgBJc0Boc5xJADWtJDiewAgj2Jr081mqmMzmAYhmbm8zc+3JMZpbdnqTWjODWjOOKeMxrIIm8gEykyYDnTIGgPErGu5TRG1jXcpoja2OLh9Dpt+slzZmJPnICXar0lOzbvXXp2bd7Hz2HqOcZ0QS7pN6Iacrp9kjoU6SnmdJRzgZjoTg5zYkNzWDM9zXNLWt11J6gpFyiYzEx6pFyiYzEw2diWAyzNB6QAJEyWzLtOHWstaOazXTzbQYzXglhDwCQS2Rkew8dR4pFUTuWmqKtyl3osmScfcd3XUUlad8PJxeJxIjO5qE6JDALWh/MsguI5o5g6YfPWKNdNNh6yYh14SJH5zJFY3mubceeZJv1ofJrcuYnVkj7OMgMPQAuwiwxdFWJdEGHAyMtDLQnUA9Skk7nnw+Smt5qRkYQbmdrN+SG5gPDaD+kLTFiIxjh9GiLERjHD+ImHOeS4kmw8zHN5tkJ5LSAYUPdZln1zMzPYJdc1h0NWyO6I8o+vFhNirGNmMYnwj68WWckucAYhbOcdr29PI5sSI50xlcJTEtDPq7EixP5u/wCM+KxYme138+Mz3qxOS3EE5wHkxH5g05WxDD5pkhPYGk6dZ7FlNmZ48/liPRZsTO3O3b8sR6Qk/ktzXsMMgzMIPc8TAbCDyCQCPvOZoNgaOxYzZmJjHd8M/wAp0ExMTT3b+7/vCh5JmC3OC2I17I82mbg9xe8t16M8xHXoB2LLoOGdk5z5znmymxwzv3/NqOSXZoj+ck5/OlpaH9EvMwZF0gQ0ZZtkeKkWaszOefx/uGMWKszOd+fj/cNmckazc6f1joxEMvhHNkENsnB2bYHdes1YsbczPHPHljmsaPGczzz8MJjkTo5HPzDm4UIggydlc4veddSczvVOepAWPV9mJnhEJ1bZiZ4RHpvdOF5NyRDEJD+nEiMmH5mueST97LscRoNnnsptYqz4/HzbKLWKs98/FpjcHEMVr2FuVzoZfnbmyc2HFvWJjMW6ds1jXRVrZj+4Y126priae7Pk0/0kjIM+ZkMwnBhBzEw5OMtcom6R2J0M7NuyMfDzToN23ZGPh8N/czg+T3hjS9zRFbBexmVpAZEiSc9ztekcwGyWw9qUWqojbO3Hz38Si1Vq7cZxj13/ABbO5PnFhCRbBw8INlpKM4EFgI7G5J+sjik2s1RyiPX/AMWbOao5RHry9GrOSnN5wtiSdG6TnSOYOzueQ0gzDSCRIdsxJSLExnE7/qkWJjOJ3/V1YDCc0HAkOL3uiOLQWjXQCRJOwNG3qW23RqQ2WrepE985dS2Nqcfcd3XUUlaO1Cl0RBVGRdyUZQxdFULoiCKG/NAN+agIF0VAX5KDyPn8UuAAGR8cw2OlrzbC4PbKervqnGezULm6SuZ2bs7PLf8AKXLF2vO7ZnHlG/5Tt8EW8rkMLi9k4kOHzeaTWQ8Q+eZhM9Q0ZSevxAU6ecZzG3GPHl5cWMaROM5jbEY8Z4eWzLH+pxHNAa6HN/Pc3FdJjHlr3MY0bZ7JkDXUKReqmNkxx2+eIOnqmNkxxxPhMxH/AGtG5SeCYgLeZBibBPPDhwy572unszybs7VlVdqic8Nvwjb8djKq9VE54bfhG34sjlVjoQ52QcS1m+1kKLEkCS14dLL26+PXemiafvfPj4nT0zT9757JnunLvwDMsJgzc50QecBzB09dD1jXTgt1EYpiG+3GKYjOXRdFmyEUuqBdUC6oCCcfcd3XUUlaN8KXREFUbBRlDW6cUQunFULvVAN+fFQLrxVC71QLpxUC6cUC71VGpYCQ6QzAFod1hplMA+weAUxGcpiN4xgaCGgNBLnEDQZiSSfEk+1IiI3GIjc2uvFFLvVAunFAF+XFULvVAuvFQLrxQLrxVC71UE4+47uuokrTvhS6cUQu9VRkXc1GUObFYnmzDAY+Jzr+b+ryyh9Bz878zhJvQlpPVw06wYw354+g7xh/5oHPH0HeMP8AzQSxGLLA0mHEdmeyH0Obdlzuy5j090TmeAQdV1VBQLoqAvyQLogIBvz4oF1QFAuioXRAQLrxQLrxQLqoConH3Hd11FJWnfCl0RBUZF3NRYRjb0Pvn4HIit0QFRLE7o78P4wgrdVAQLogC/JUAoCoG/NAuqgIF0QLoqCBdVAuqoXVQEE4+47uuokrTvhS6IgqNgosIRd6H3z8DlUVuiAglid0d+H8YUFbqqCBdFAF+SoICAb80C6oMqDF0QBfkqCBdUC6oCDKgnH3Hd11Elad8KXREYVGwUWEIu9D75+ByqKyvw4IErsIJYndHfh/GOCgrK/HgqF3ooF04KgL8uCBK7CBd6IBvz4IEr8eCBd6KBdOCoXTgiF3oil14IF14IF1QLvRBOPuO7rqKStO+FLpwRCV2FUZAuwoyhGLvQ++fgcqit0RBFSxO6O/D+MIK3VAQLogC/JAQEA35oBvzQEC6IhdEBFEC6oCAgnH3Hd11FJWjtQpdEQVRkBRlCMbeh98/A5VFboiCKlid0d+H8YQVuqAgXRAF+SBdEQQDfmil1QEC6IhdEBAuqBdUUuqAgnH3Hd11FJWjfCl0RBVGQoyhyY2BndA6T25IpfKG4sD/q3jK6R1Gs5doCIrzA7Xe+//ACVMnMDtd77/APJDKeIwYeAC6I3K9j+hEeCSw5gDrs01UMqcwO13vv4/iVDmB2u99/8AkoHMDtd77/8AJA5gdrvffw/EqHMDtd77/wDJDKT4EokNwc8SzzbncWOmPvAnVQzsdRN+PFB5uJhARnvHRe+HDDntJa5waYmUEg6ymfFcWk11UVRq8XVbqmaNWd0TPx/8AT6Tvff/ACuTrFzmz1YNfSd77/5TrF3mYhjX0ne+/wDlOsXeZqwzM+k733/yr1i7zNWDX0ne+/8AlTrFzmasMa+k733/AMp1i5zNWCZ9J3vv/lOsXeZqwzr6Tvff/KvWLnMxDbBOJhRZkuk+MAXEuIAOgmSvQ0eqareZa70RFynHKHoXTit7mJ3ZVGRdzUWEY29D75+ByqKzvwQaRomVrnyLsrS7K3VzpCcgO1B5H+tv2mGwN6IbE513NuLjFG3m936o68RooNG/KBx1MEwxmiNlEeA8BrXOm5rQcuzUdQc06iciqQuXHSa+JCyNfEbCGV+d4cWOeSWkCeoygNJJnoOpB7N0VQF+SAL8kE4m8z9VFBQ35qjhxX2h7jKvXnaZvh02uymFwtogwgygICAgIM4D7KL349V62i/hR5tekfiU+EPRui6HKKjIu5qLCMbeh98/A5EVuioIMObOU9ZGYnrI66hQZuqAgzdEGBfkqAQTibzP1UUOChvzVHDivtD3GVevO0zfDptdlMLhbRAQEGUGEBBlUMB9lF/Mj1Xq6L+FHmw0j8Snwh6N0XQ5BUbBRYQi70Pvn4HKordOCBd6IF14KBdeCoXeiBdOCgXTgqF3ogjEd02N6yHn2ADhxUOCxvz4KjgxR+tPcZ8T15mmT9+PB1Wux5y0C42wQEBBkoMICDM1RtgmygxD6To5/wDIj+y9XRvwo82q9ObkeTvunBdDmLvRUbC7kosIRd6H3z8DlUVuiIXeiBdeCKXVAQLpwQBfkgIjkiCceH+CHEn+siX/AKyovB1m/PgqPPxX2p/LZ8UReZpnbjwddrsectQuNmIMIMoCAgIAVF4A+on6THPl2Z+lLzXsWacW4juc9yf/AK+fydd0W1pFUZF3JRlCMXeh98/A5VFboiCKXVAuqAgXRAF+SAg5IWr8/pOe1vbkaJVzH9ShwdZvzVHn4r7V35bPiiLzNM7ceDrtdjzlqFxsxAQEBAQEGsRsxkG15yCW0T2n2CZ9i2W6NeuIInG3k9COOg7uuova4OKntQpdEQVRkKMoRjb0Pvn4HKordEBAN+agXVUEC6IAvyQSxDyBJujnnIw6aE/e9gBPsQYyBphtGgaC0DsAEgocFjfmqODFfau/LZ8UReZpnbjwdVrsectQuNsEGEGUBBhAQVwbJuz9TOi3i47T/b2lehodv88+TTeqxGq6Y+47uuou6WinfCl0RBUZCiwjF3offPwO4qordOKBd6oF14qBdeKoXeqgniMQ2G3O8hoEhqdS4yk0a6knQDrKEPCwOKi4p5jNe7DwIUUTZlbJ0NuU5S6epIkczSWyfKWZupXtwekedOkxlYDoQzTWXadD7B1zVRtE3mfqp61Dgob8+KDz8V9qfy2fFEXm6Z248HXa7HnLULjZiDCDKAgIMSJIa3aev0R1uW21am5ViEmqKYzL0YTA0Bo0A0FzXsRERGIcc1TM5lrH3Hd11FZKd8KXTiiF3qqMi7mosIxt6H3z8DlUVuiAgG/NAuqCOLxLYTHRXzytE5MDoj3Hqa1rZlzjsAAmVB89kdj4zg9wbAhNaTC32uZEzgPBmWRA6H94THSkJFjple7AhAhrGjLBZLK3/ubNdu7U8NpHUqJxN5n6qKHBQ35qjgxX2p/LZ8UReZpnbjwddrsectAuNmIMIMoCDHXlGrjsGz2nsC2W7dVc4gmYiMy7sPAyDtcd52yZ18AvWtWot04hyV1zVKq2ME4+47uuokrRvhS6IgqNgosIRd6H3z8DlUVuiAgG/NQLqqOHlfBMjNa2I5zRMyySL3TBBaAQeo7QJjqIUF2wi7eGVk5iEOskzJfLQ+oaevqC4vyVBBOJvM/VRQ4KG/NUcGK+1d+Wz4oi8zTO3Hg67XY85ahcjNhQEBUZhtL9zZ1vO4PV6Xs8VvtaPVX3Qxqqinf6O2DADBpqTtcd47V6du3TRGIc1dc1TtUWbBlUSj7ju66ikrTvhS6IgqNgosIRd6H3z8DuCqK3TgiF3oiouxLZkA5yNC2GDEcDrtAGntUGCXu2Dmh2uk+J19Q0HrmfUqN4cAN11LjoXu1ceE5aDgNFBS6cEAX5cFQu9EE4m8z9VPUocFDfnwVHBivtT+Wz4oi8zTO3Hg6rXY85aBcjY0MUTlMT9Eau8BqrTEzuXVlRkN7tjZD0onQHht8l0UaLcq37GE10Rx9F4eCH3zn/AAyyw/d6/aSuy3otFG/bLTVfq/Ls+bqldhdDSXXggXXgqF3ooJx9x3ddRJWnfCl04Ihd6KjIu5KLDlxmD53mzniQuaic59SQ3nOg5mV82mbenOXa0KpAMGJSLojp/jc09XW2Sg0HJkPrzv8AzYkSNL1ZyZILjDgaAuAGwBzgBtQOYHa73ncVQ5gdrvecgcwO13vOQBAHa73ncEQ5gdrvecgi7A/WsjZ4o5tr281mnBfmlq5pB1EtCCOtRXWb81RzvwTC90Ug53BrXOBc0lrc2Uad4+K11WqKpzMNkXq4p1YnZH8sjBs62h3f6Z85qRatx+WDpq+crMYAJASHYBIdXBbMNczM72ZX4KoIoUCV+KAgIJ4gdB3ddRSVo3wx83H4/ficOKIfNx+P34n8qjIw4/H78T+VFhS6KsS6ICKXVAN+aAgXRAF+SBdEBEDfmihvzQEC6IF0RBAuqKXVAQEE4+47uuopK0b4UuiIKo2CjKGt0VYl0QEUN+agXVUEC6KAL8lQRBAN+aKXVAQLogXREEUuqBdUC6oCCcfcd3XUUlad8KXREFRkKLDF04qoXRAu9UC68UHgYz5YYeFEfBeI2aG4sdkgxXtmJzkQJFaKr9ETic+j07XsnSLlEV0zTif1RH8o/wDHOF7I/wCxF/hTrNHf6T9Gz7F0nnT78fVN/wAv8G0ycYzTtk6DEBlYWNWl2qd8/BfsPSsZ+770fVr9IWC9KL+1EU69Z5n2HpX6fej6n0hYL0ov7UROvWeZ9h6V+n34+p9IWC9KL+1ETr1nmfYelfp9+PqfSFgvSi/tRE67Z5n2HpX6ffj6sD+oeC16UX9p+qnXrPNZ9haXH+vvR9WfpCwXpRf2oivXrHNPsPSv0+/H1PpCwXpRf2oidescz7D0r9Pvx9T6QsF6UX9qInXrPM+w9K/T78fU+kLBelF/aiKdescz7D0r9Pvx9VW/LrCkTHPkHYRAikEeC2RpNuefpKT7E0qJxOr78fV28k/KWDiohgwudDsrn/WwokJuUbdXdeoWdF6mucR8nPpPs69o9GvXMYzjZVE/KXsrY4C71VE4+47uuopK074UuiIXeqoyLuaiwxdFULogIBvzQJ34qBNB+Zf1N/6yF/tmfHEXi+1O3T4PY0P/AB4/dPypeFg8O120LypnDuopiXoN5KYVr15bugpaxOTGNE5TViuUmzTDysXDA2CS2Q564iHFA2n1lY1s7u+n9sPVwuFa7aFx13KoZ0W6Zdg5KYtPWKm3q9Kcbk9jRsmsqb1UpVZph5WKaBs0XXROXLXEP1/5In/kMJ/t4fwr6/R/wqfCHj+0P8mvxl65N+K3OQuqAgnH3Hd11Elad8KXREFRsFFhrdFULogIBvzUC6qgoPy7+qkTJjIJIJDsM0AjtD3zqF5PtG3rV0+D2dD/AMbP6p+UfR8zAxzvuiS8ybPe6aa54OoYuL2rDo4bNatq/GxAkWoSaq3FiMaTvDwWyLMtdVU8XLBxYmdDt4KVaPVPFuvxq6k86Yn5x/D0YGNd90SWirRI4yxpuTwXGKiLX1Sll0lbV+MiDbqso0OCblbgxGMntB9i3U6LMbpaKqsv2j5IGfJ+DPbhoR8Wr6exst0+EPL9oxjSrkd8vXuq3OMQZUE4+47uuokrRvhS6IjCo2Ciw1unBViXTggXeiBdeCKXXggXeiD8+/qxgC4YXEjYx0SA/wDWA5pPuOHtXn6fTsip6/s2rWtXLfLFXpsn5xPk+SweFXi11u+ml6kPCaLRNbfFCcbCK01pNDx8bhpLpoqc9dLzcJCm53B0vILbMt+kx921+yPnL3sHhVzV1sKaXotwmi0zW2xQhiMIsqa2NVLxMbhSei0Tc4hrG9bnuMmjxIXVbnOyGFu3FVyIndnb4RtmfR+58n4UQYMKANkGEyEPUxuXs4L6OmnVpiHzd+5N25VcnjMz6ui68Fk1l14IF3ognH3Hd11FJWnfCl04Ihd6KoyBdhRlDF0VYl0QEUuqBdUBB5/L/JYxmGi4U9ExADDftyRWkOY72OA07JrXdtxcommXTomkdBepub44xzidkx6PzHBwy0mG8ZIkNxhxYZ2siDaP/vWCD1r5a/TVRVqy+l1YjbTOaZ2xPOP76TsepDauWWyGkZqsJU8TlBu1dVtz1vJ5PHSf3/7Bb6tzbpG61+yPnL6XBN0C460pei1q0y2ufENWVMsal/kfyR84xYjuH1ODIeSdj8VoWM9gOc9hydq9n2dZ1qted0fNxabeixYmPzV7I/bxnz3er9JXuPmy6oogIJx9x3ddRSVo7UKXREFUZF3JRlDF0VQuiIIob80C6oCBdEHzPyq+TxjH53hwPnDWgRIWjW4mGNgmdA8dROh2HqI4NN0OL0a1Pa+b1vZ2n0246K72eE/6z/MTxjzjv+ThYmcxq1zTlexwLXseNrXNOoK+crt1UziqHuVRNOOU7p4T4NY0dSmlhNTxcfGXTbhz11PKwMSTn97+wW6qNjdpE/dtfsj5y+jwcdcldLGip6DY606rbrN8Bg4mMiGDA0a0yjYgicOAOz8T+xvjIbe3RNDqvTyhhfvUaPTr3eO6njP0jv8AR+h8mYBmGhMgQhJjB16uc46uc49biZknivpaKKaKYpp3Pl79+u/cm5XO2f7iO7k6rqs2ouqBdUBBOPuO7rqKStG+FLoiCqNgoyhrdOKIXTiqF3qgG/PioF14qhd6oF04qAL8uKDyOWvk9BxfTeDDjAZW4mDJsUDqBnMPGp0cD7FovaNbu9qHZoun3dH+7G2n/Wd31ie+MPi+Vfkji4czDyYtnUYREGN7WPMvBx9S8yv2dXTP3dr1qNO0a7G+aJ79sesfzHm+S5QwGIYSHwI7JdZhRMvvSkVrizVTviWfRzVtoqpnwqj5Zz8HnwMLFmZQopmeqG8miupM8HVpNmuabeMbKYidsb8z3976LkzkXGRZZMPFA9KMPm7Rx+slp6pqRolyvdDmmq3b/EuUx4TrT/xz8Zh9fyV8iHGTsZE068PhSWg8HRTJ3uhvrK67Xs2mJzXOe5y3fatFGyxGZ/2qx8Kd3rM+EPscJhmQWNhQmthw2CTWMAa1o02AL0opiIxDxrlyu5VNdc5meMrXeqyYF14qBdeKBdeKoXeqgnH3Hd11Elad8KXTiiF3qqMi7moyhi6cVWJdEBAuqBdUBQLoqAvyQLogXeqAb8+KEl14qAgXTigXRUEC68UC68UC6qAqJx9x3ddRSVp3wpdEQVGRdzUWGLoqhdFAVA35oF1UBAuiAL8lQCgKgb80C6qAgXRAuioIF1UC6qhdVAQTj7ju66iStO+FLoiCo2CiwxK/BEwSvwQwSQwSvxQwSvxQwSQwSvwQwAX4IYJX4KmCShgIvxQwSvxQwSQwSvwQwAX4IYJKmAi/FQwSvxQwSvxQwSQwnHHQd3XUSWVMbYUlfgjHBJUwyAoyi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://900igr.net/datas/tekhnologija/Fartuk-5-klass/0020-020-Modelirovanie-fartuka-model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142984"/>
            <a:ext cx="3571868" cy="5214950"/>
          </a:xfrm>
          <a:prstGeom prst="rect">
            <a:avLst/>
          </a:prstGeom>
          <a:noFill/>
        </p:spPr>
      </p:pic>
      <p:pic>
        <p:nvPicPr>
          <p:cNvPr id="2058" name="Picture 10" descr="http://900igr.net/datas/tekhnologija/Fartuk-5-klass/0023-023-Modelirovanie-fartuka-model-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214422"/>
            <a:ext cx="3572796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0010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внимание!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http://blog.t-stile.info/wp-content/uploads/modeli_fartukov_12-210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571744"/>
            <a:ext cx="3071834" cy="3730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использованной литературы: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Синица Н.В. Технология. Технология ведения дома:5 класс: </a:t>
            </a:r>
            <a:r>
              <a:rPr lang="ru-RU" sz="1800" dirty="0" err="1" smtClean="0"/>
              <a:t>учеб.для</a:t>
            </a:r>
            <a:r>
              <a:rPr lang="ru-RU" sz="1800" dirty="0" smtClean="0"/>
              <a:t> учащихся общеобразовательных организаций/Н.В.Синица, </a:t>
            </a:r>
            <a:r>
              <a:rPr lang="ru-RU" sz="1800" dirty="0" err="1" smtClean="0"/>
              <a:t>В.Д.Симоненко.-М</a:t>
            </a:r>
            <a:r>
              <a:rPr lang="ru-RU" sz="1800" dirty="0" smtClean="0"/>
              <a:t>.: </a:t>
            </a:r>
            <a:r>
              <a:rPr lang="ru-RU" sz="1800" dirty="0" err="1" smtClean="0"/>
              <a:t>Вентана-Граф</a:t>
            </a:r>
            <a:r>
              <a:rPr lang="ru-RU" sz="1800" dirty="0" smtClean="0"/>
              <a:t>, 2015.-192с.ил</a:t>
            </a:r>
          </a:p>
          <a:p>
            <a:r>
              <a:rPr lang="ru-RU" sz="1800" dirty="0" smtClean="0"/>
              <a:t>Синица Н.В. Технология. Технология ведения дома:5 класс: методическое пособие /Н.В.Синица .-М.: </a:t>
            </a:r>
            <a:r>
              <a:rPr lang="ru-RU" sz="1800" dirty="0" err="1" smtClean="0"/>
              <a:t>Вентана-Граф</a:t>
            </a:r>
            <a:r>
              <a:rPr lang="ru-RU" sz="1800" dirty="0" smtClean="0"/>
              <a:t>, 2015.-144с.</a:t>
            </a:r>
          </a:p>
          <a:p>
            <a:r>
              <a:rPr lang="en-US" sz="1800" dirty="0" smtClean="0">
                <a:hlinkClick r:id="rId2"/>
              </a:rPr>
              <a:t>http://cherch.ru/chtenie_i_vipolnenie_chertezhey/eskizi.html</a:t>
            </a:r>
            <a:r>
              <a:rPr lang="ru-RU" sz="1800" dirty="0" smtClean="0"/>
              <a:t> </a:t>
            </a:r>
          </a:p>
          <a:p>
            <a:r>
              <a:rPr lang="en-US" sz="1800" dirty="0" smtClean="0">
                <a:hlinkClick r:id="rId3"/>
              </a:rPr>
              <a:t>http://nsportal.ru/</a:t>
            </a: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54292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Презентация предназначена </a:t>
            </a:r>
          </a:p>
          <a:p>
            <a:pPr algn="ctr">
              <a:buNone/>
            </a:pPr>
            <a:r>
              <a:rPr lang="ru-RU" b="1" dirty="0" smtClean="0"/>
              <a:t>для учащихся 5 класса.</a:t>
            </a:r>
          </a:p>
          <a:p>
            <a:pPr algn="just">
              <a:buNone/>
            </a:pPr>
            <a:r>
              <a:rPr lang="ru-RU" b="1" dirty="0" smtClean="0"/>
              <a:t>С целью: 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 Научиться правильно зарисовывать эскизы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Снимать мерки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Правильно подбирать материалы и инструменты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Строить чертеж швейного изделия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Выполнять моделирование изделия</a:t>
            </a:r>
          </a:p>
          <a:p>
            <a:pPr algn="just">
              <a:buFont typeface="Wingdings" pitchFamily="2" charset="2"/>
              <a:buChar char="v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Построение чертежа конструкции фартука с нагрудником. Моделирование фартука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0" name="Picture 2" descr="http://xn-----6kcbhq4ahbzhhis7n.xn--p1ai/files/images/w23.06-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3174" y="1643050"/>
            <a:ext cx="3970449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 чего начать?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57216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5200" b="1" dirty="0" smtClean="0">
                <a:solidFill>
                  <a:schemeClr val="accent1">
                    <a:lumMod val="75000"/>
                  </a:schemeClr>
                </a:solidFill>
              </a:rPr>
              <a:t>эскиз</a:t>
            </a:r>
          </a:p>
          <a:p>
            <a:pPr algn="ctr">
              <a:buNone/>
            </a:pPr>
            <a:r>
              <a:rPr lang="ru-RU" dirty="0" smtClean="0"/>
              <a:t> - это математическая формула, которая передает сущность будущего изделия. Но вместе с этим в эскизе автор выражает свое художественное кредо, как художник, график и живописец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Набросок будущей вещи выполняет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2 главные функции</a:t>
            </a:r>
            <a:r>
              <a:rPr lang="ru-RU" dirty="0" smtClean="0"/>
              <a:t>:</a:t>
            </a:r>
          </a:p>
          <a:p>
            <a:pPr lvl="0" algn="ctr">
              <a:buNone/>
            </a:pPr>
            <a:r>
              <a:rPr lang="ru-RU" dirty="0" smtClean="0"/>
              <a:t>Позволяет тщательно продумать идею и вариант одежды;</a:t>
            </a:r>
          </a:p>
          <a:p>
            <a:pPr lvl="0" algn="ctr">
              <a:buNone/>
            </a:pPr>
            <a:r>
              <a:rPr lang="ru-RU" dirty="0" smtClean="0"/>
              <a:t>Служит подробной инструкцией по воплощению данной идеи в жизнь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Эскиз начинают рисовать с основных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b="1" dirty="0" smtClean="0"/>
              <a:t>пропорций человеческой фигуры. 1/8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715304" cy="1143000"/>
          </a:xfrm>
        </p:spPr>
        <p:txBody>
          <a:bodyPr/>
          <a:lstStyle/>
          <a:p>
            <a:r>
              <a:rPr lang="ru-RU" dirty="0" smtClean="0"/>
              <a:t>1/8                       эскизы</a:t>
            </a:r>
            <a:endParaRPr lang="ru-RU" dirty="0"/>
          </a:p>
        </p:txBody>
      </p:sp>
      <p:pic>
        <p:nvPicPr>
          <p:cNvPr id="4" name="Содержимое 3" descr="http://www.macteritsa.ru/image/24.jpg"/>
          <p:cNvPicPr>
            <a:picLocks noGrp="1"/>
          </p:cNvPicPr>
          <p:nvPr>
            <p:ph idx="1"/>
          </p:nvPr>
        </p:nvPicPr>
        <p:blipFill>
          <a:blip r:embed="rId3"/>
          <a:srcRect b="7729"/>
          <a:stretch>
            <a:fillRect/>
          </a:stretch>
        </p:blipFill>
        <p:spPr bwMode="auto">
          <a:xfrm>
            <a:off x="285720" y="1643050"/>
            <a:ext cx="4214842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http://festival.1september.ru/articles/584273/img2.jpg"/>
          <p:cNvPicPr>
            <a:picLocks noChangeAspect="1" noChangeArrowheads="1"/>
          </p:cNvPicPr>
          <p:nvPr/>
        </p:nvPicPr>
        <p:blipFill>
          <a:blip r:embed="rId4"/>
          <a:srcRect b="5994"/>
          <a:stretch>
            <a:fillRect/>
          </a:stretch>
        </p:blipFill>
        <p:spPr bwMode="auto">
          <a:xfrm>
            <a:off x="4454146" y="2143116"/>
            <a:ext cx="4689854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9144000" cy="85724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Подбор материалов и инструментов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26"/>
            <a:ext cx="8229600" cy="5214974"/>
          </a:xfrm>
        </p:spPr>
        <p:txBody>
          <a:bodyPr/>
          <a:lstStyle/>
          <a:p>
            <a:r>
              <a:rPr lang="ru-RU" dirty="0" smtClean="0"/>
              <a:t>Ткань – </a:t>
            </a:r>
            <a:r>
              <a:rPr lang="ru-RU" dirty="0" err="1" smtClean="0"/>
              <a:t>х</a:t>
            </a:r>
            <a:r>
              <a:rPr lang="ru-RU" dirty="0" smtClean="0"/>
              <a:t>/б, льняные</a:t>
            </a:r>
          </a:p>
          <a:p>
            <a:r>
              <a:rPr lang="ru-RU" dirty="0" smtClean="0"/>
              <a:t>Гладкокрашеные или с рисунком</a:t>
            </a:r>
          </a:p>
          <a:p>
            <a:r>
              <a:rPr lang="ru-RU" dirty="0" smtClean="0"/>
              <a:t>Отделка – кружево, ленты, вышивка и т.д.</a:t>
            </a:r>
          </a:p>
          <a:p>
            <a:r>
              <a:rPr lang="ru-RU" dirty="0" smtClean="0"/>
              <a:t>Нитки в цвет</a:t>
            </a:r>
          </a:p>
          <a:p>
            <a:r>
              <a:rPr lang="ru-RU" dirty="0" smtClean="0"/>
              <a:t>Чертежная бумага и линейка закройщика</a:t>
            </a:r>
          </a:p>
          <a:p>
            <a:r>
              <a:rPr lang="ru-RU" dirty="0" smtClean="0"/>
              <a:t>Сантиметровая лента, ножницы, иглы (игольница), булавки, портновский мел, </a:t>
            </a:r>
            <a:r>
              <a:rPr lang="ru-RU" dirty="0" err="1" smtClean="0"/>
              <a:t>распарыватель</a:t>
            </a:r>
            <a:endParaRPr lang="ru-RU" dirty="0" smtClean="0"/>
          </a:p>
          <a:p>
            <a:r>
              <a:rPr lang="ru-RU" dirty="0" smtClean="0"/>
              <a:t>Швейная машина и утюг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14678" y="142852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Далее?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086064" cy="92867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Затем?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0"/>
            <a:ext cx="6429388" cy="14287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Снятие мерок для построения чертежа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1" descr="D:\труды\моё\5 класс\конструирование фартука\мерки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65527" y="2000240"/>
            <a:ext cx="3978473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Group 99"/>
          <p:cNvGraphicFramePr>
            <a:graphicFrameLocks noGrp="1"/>
          </p:cNvGraphicFramePr>
          <p:nvPr/>
        </p:nvGraphicFramePr>
        <p:xfrm>
          <a:off x="142844" y="1168378"/>
          <a:ext cx="5054600" cy="5689622"/>
        </p:xfrm>
        <a:graphic>
          <a:graphicData uri="http://schemas.openxmlformats.org/drawingml/2006/table">
            <a:tbl>
              <a:tblPr/>
              <a:tblGrid>
                <a:gridCol w="1104900"/>
                <a:gridCol w="882650"/>
                <a:gridCol w="1692275"/>
                <a:gridCol w="1374775"/>
              </a:tblGrid>
              <a:tr h="7389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мерки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Условное обозначение</a:t>
                      </a:r>
                      <a:endParaRPr kumimoji="0" lang="ru-RU" sz="1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Приём измерения</a:t>
                      </a:r>
                      <a:endParaRPr kumimoji="0" lang="ru-RU" sz="1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Назначение мерки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76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Полуобхват талии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Измеряется вокруг туловища по самому узкому месту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расчёта длины пояса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41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Полуобхват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бёдер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Сб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Измеряется вокруг туловища по линии бёдер горизонтально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расчёта ширины фартука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7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нагрудника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Шн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Измеряется горизонтально на уровне груди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расчёта ширины нагрудника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0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нагрудника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Измеряется от линии талии вверх до нужной длины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определения длины нагрудника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0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изделия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Измеряется от линии талии до желаемой длины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определения длины фартука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35742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Далее?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0"/>
            <a:ext cx="7143768" cy="107154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Расчет конструкции и построение чертежа в масштабе 1:4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282" y="1071546"/>
            <a:ext cx="8632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Georgia" pitchFamily="18" charset="0"/>
              </a:rPr>
              <a:t>Конструирование</a:t>
            </a:r>
            <a:r>
              <a:rPr lang="ru-RU" sz="2800" dirty="0">
                <a:latin typeface="Georgia" pitchFamily="18" charset="0"/>
              </a:rPr>
              <a:t> </a:t>
            </a:r>
            <a:r>
              <a:rPr lang="ru-RU" dirty="0">
                <a:latin typeface="Georgia" pitchFamily="18" charset="0"/>
              </a:rPr>
              <a:t>– это построение чертежа выкройки изделия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428736"/>
            <a:ext cx="850112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Моделирование - </a:t>
            </a:r>
            <a:r>
              <a:rPr lang="ru-RU" dirty="0" smtClean="0">
                <a:latin typeface="Georgia" pitchFamily="18" charset="0"/>
              </a:rPr>
              <a:t>это процесс изменения чертежа выкройки в соответствии с выбранной моделью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2143116"/>
            <a:ext cx="900115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58750" eaLnBrk="0" hangingPunct="0"/>
            <a:r>
              <a:rPr lang="ru-RU" sz="2400" b="1" dirty="0" smtClean="0">
                <a:solidFill>
                  <a:srgbClr val="C71585"/>
                </a:solidFill>
                <a:latin typeface="Georgia" pitchFamily="18" charset="0"/>
                <a:cs typeface="Times New Roman" pitchFamily="18" charset="0"/>
              </a:rPr>
              <a:t>Масштаб</a:t>
            </a:r>
            <a:r>
              <a:rPr lang="ru-RU" sz="2400" dirty="0" smtClean="0">
                <a:solidFill>
                  <a:srgbClr val="4B0082"/>
                </a:solidFill>
                <a:latin typeface="Georgia" pitchFamily="18" charset="0"/>
                <a:cs typeface="Times New Roman" pitchFamily="18" charset="0"/>
              </a:rPr>
              <a:t> </a:t>
            </a:r>
          </a:p>
          <a:p>
            <a:pPr indent="158750" eaLnBrk="0" hangingPunct="0"/>
            <a:r>
              <a:rPr lang="ru-RU" dirty="0" smtClean="0">
                <a:latin typeface="Georgia" pitchFamily="18" charset="0"/>
                <a:cs typeface="Times New Roman" pitchFamily="18" charset="0"/>
              </a:rPr>
              <a:t>указывает, во сколько раз настоящие размеры предмета меньше. </a:t>
            </a:r>
          </a:p>
          <a:p>
            <a:pPr indent="158750" eaLnBrk="0" hangingPunct="0"/>
            <a:r>
              <a:rPr lang="ru-RU" dirty="0" smtClean="0">
                <a:latin typeface="Georgia" pitchFamily="18" charset="0"/>
                <a:cs typeface="Times New Roman" pitchFamily="18" charset="0"/>
              </a:rPr>
              <a:t> 	Масштаб записывают в виде отношения двух чисел, первое из которых относится к чертежу, а второе – к предмету. </a:t>
            </a:r>
          </a:p>
          <a:p>
            <a:pPr indent="158750" eaLnBrk="0" hangingPunct="0"/>
            <a:r>
              <a:rPr lang="ru-RU" dirty="0" smtClean="0">
                <a:latin typeface="Georgia" pitchFamily="18" charset="0"/>
                <a:cs typeface="Times New Roman" pitchFamily="18" charset="0"/>
              </a:rPr>
              <a:t>Масштаб 1:4 означает уменьшение чертежа в 4 раза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. </a:t>
            </a:r>
            <a:endParaRPr lang="ru-RU" dirty="0" smtClean="0"/>
          </a:p>
          <a:p>
            <a:pPr indent="158750" eaLnBrk="0" hangingPunct="0"/>
            <a:endParaRPr lang="ru-RU" dirty="0"/>
          </a:p>
        </p:txBody>
      </p:sp>
      <p:sp>
        <p:nvSpPr>
          <p:cNvPr id="7" name="Прямоугольник 4"/>
          <p:cNvSpPr>
            <a:spLocks noChangeArrowheads="1"/>
          </p:cNvSpPr>
          <p:nvPr/>
        </p:nvSpPr>
        <p:spPr bwMode="auto">
          <a:xfrm>
            <a:off x="142844" y="3643314"/>
            <a:ext cx="86772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58750" eaLnBrk="0" hangingPunct="0"/>
            <a:r>
              <a:rPr lang="ru-RU" sz="2400" b="1" dirty="0">
                <a:solidFill>
                  <a:srgbClr val="C71585"/>
                </a:solidFill>
                <a:latin typeface="Georgia" pitchFamily="18" charset="0"/>
                <a:cs typeface="Times New Roman" pitchFamily="18" charset="0"/>
              </a:rPr>
              <a:t>Линии, используемые при построении чертежа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8" name="Рисунок 1" descr="http://rusalka-7.ucoz.ru/_si/0/1989861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4083772"/>
            <a:ext cx="4456117" cy="277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0"/>
            <a:ext cx="4329114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конструирование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5" name="Picture 1" descr="D:\труды\моё\5 класс\конструирование фартука\чертеж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339817" y="17447"/>
            <a:ext cx="5321357" cy="74295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43834" y="142852"/>
            <a:ext cx="1500166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Смотреть конспект построения чертежа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1071546"/>
            <a:ext cx="214314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фартук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393</Words>
  <PresentationFormat>Экран (4:3)</PresentationFormat>
  <Paragraphs>84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Построение чертежа конструкции фартука с нагрудником. Моделирование фартука</vt:lpstr>
      <vt:lpstr>С чего начать?</vt:lpstr>
      <vt:lpstr>1/8                       эскизы</vt:lpstr>
      <vt:lpstr>Подбор материалов и инструментов</vt:lpstr>
      <vt:lpstr>Затем?</vt:lpstr>
      <vt:lpstr>Далее?</vt:lpstr>
      <vt:lpstr>конструирование</vt:lpstr>
      <vt:lpstr>моделирование</vt:lpstr>
      <vt:lpstr>образец</vt:lpstr>
      <vt:lpstr>Спасибо за внимание!</vt:lpstr>
      <vt:lpstr>Список использованной литературы: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Построение чертежа</dc:title>
  <dc:creator>Natalja</dc:creator>
  <cp:lastModifiedBy>Natalja</cp:lastModifiedBy>
  <cp:revision>33</cp:revision>
  <dcterms:created xsi:type="dcterms:W3CDTF">2016-02-18T05:36:42Z</dcterms:created>
  <dcterms:modified xsi:type="dcterms:W3CDTF">2016-11-21T09:33:19Z</dcterms:modified>
</cp:coreProperties>
</file>