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9" r:id="rId2"/>
    <p:sldId id="272" r:id="rId3"/>
    <p:sldId id="261" r:id="rId4"/>
    <p:sldId id="265" r:id="rId5"/>
    <p:sldId id="266" r:id="rId6"/>
    <p:sldId id="267" r:id="rId7"/>
    <p:sldId id="262" r:id="rId8"/>
    <p:sldId id="268" r:id="rId9"/>
    <p:sldId id="269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2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Survey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Occupation</c:v>
                </c:pt>
                <c:pt idx="1">
                  <c:v>Drug testing</c:v>
                </c:pt>
                <c:pt idx="2">
                  <c:v>Family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27</c:v>
                </c:pt>
                <c:pt idx="2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The 1st question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Passed a testing</c:v>
                </c:pt>
                <c:pt idx="1">
                  <c:v>Haven't passed a testing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616081873255913"/>
          <c:y val="0.25367207261208702"/>
          <c:w val="0.33234052425547489"/>
          <c:h val="0.640888092537521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The 2nd question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For</c:v>
                </c:pt>
                <c:pt idx="1">
                  <c:v>Against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616081873255913"/>
          <c:y val="0.25367207261208702"/>
          <c:w val="0.33234052425547489"/>
          <c:h val="0.640888092537521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The 3rd question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For</c:v>
                </c:pt>
                <c:pt idx="1">
                  <c:v>Against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616081873255913"/>
          <c:y val="0.25367207261208702"/>
          <c:w val="0.33234052425547489"/>
          <c:h val="0.640888092537521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08451-9CA6-4A4A-AC67-5F0BC5D5EB19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F9134-2F8E-4A94-B455-667114CAEB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62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F9134-2F8E-4A94-B455-667114CAEB6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6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696" y="692696"/>
            <a:ext cx="6033864" cy="2016224"/>
          </a:xfrm>
          <a:scene3d>
            <a:camera prst="perspectiveContrastingRightFacing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18288" indent="0">
              <a:buNone/>
            </a:pPr>
            <a:r>
              <a:rPr lang="en-US" sz="6600" dirty="0" smtClean="0">
                <a:latin typeface="Arial Black" panose="020B0A04020102020204" pitchFamily="34" charset="0"/>
              </a:rPr>
              <a:t>The problems of teenagers</a:t>
            </a:r>
            <a:endParaRPr lang="ru-RU" sz="66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3861048"/>
            <a:ext cx="5472608" cy="2808312"/>
          </a:xfrm>
        </p:spPr>
        <p:txBody>
          <a:bodyPr/>
          <a:lstStyle/>
          <a:p>
            <a:r>
              <a:rPr lang="en-US" sz="3200" dirty="0" smtClean="0"/>
              <a:t>Author</a:t>
            </a:r>
            <a:r>
              <a:rPr lang="ru-RU" sz="3200" dirty="0" smtClean="0"/>
              <a:t>: </a:t>
            </a:r>
            <a:r>
              <a:rPr lang="en-US" sz="3200" dirty="0" err="1" smtClean="0"/>
              <a:t>Nasirov</a:t>
            </a:r>
            <a:r>
              <a:rPr lang="en-US" sz="3200" dirty="0" smtClean="0"/>
              <a:t> </a:t>
            </a:r>
            <a:r>
              <a:rPr lang="en-US" sz="3200" dirty="0" err="1" smtClean="0"/>
              <a:t>Shamil</a:t>
            </a:r>
            <a:r>
              <a:rPr lang="en-US" sz="3200" dirty="0" smtClean="0"/>
              <a:t>, group 542</a:t>
            </a:r>
            <a:br>
              <a:rPr lang="en-US" sz="3200" dirty="0" smtClean="0"/>
            </a:br>
            <a:r>
              <a:rPr lang="en-US" sz="3200" dirty="0" smtClean="0"/>
              <a:t>Research supervisor</a:t>
            </a:r>
            <a:r>
              <a:rPr lang="ru-RU" sz="3200" dirty="0" smtClean="0"/>
              <a:t>: </a:t>
            </a:r>
            <a:r>
              <a:rPr lang="en-US" sz="3200" dirty="0" err="1" smtClean="0"/>
              <a:t>Levintseva</a:t>
            </a:r>
            <a:r>
              <a:rPr lang="en-US" sz="3200" smtClean="0"/>
              <a:t> J.O.</a:t>
            </a:r>
            <a:r>
              <a:rPr lang="ru-RU" sz="3200" smtClean="0"/>
              <a:t>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3131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03586460"/>
              </p:ext>
            </p:extLst>
          </p:nvPr>
        </p:nvGraphicFramePr>
        <p:xfrm>
          <a:off x="395536" y="260648"/>
          <a:ext cx="367240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val="218731390"/>
              </p:ext>
            </p:extLst>
          </p:nvPr>
        </p:nvGraphicFramePr>
        <p:xfrm>
          <a:off x="4716016" y="188640"/>
          <a:ext cx="367240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val="484152941"/>
              </p:ext>
            </p:extLst>
          </p:nvPr>
        </p:nvGraphicFramePr>
        <p:xfrm>
          <a:off x="395536" y="3573016"/>
          <a:ext cx="367240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3308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204864"/>
            <a:ext cx="82666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Thank you for attention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7439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49467" y="260648"/>
            <a:ext cx="7543800" cy="57606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The structure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8208912" cy="56886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200" b="1" u="sng" dirty="0"/>
              <a:t>Survey objective</a:t>
            </a:r>
            <a:r>
              <a:rPr lang="en-US" dirty="0"/>
              <a:t>: </a:t>
            </a:r>
            <a:r>
              <a:rPr lang="en-US" sz="2800" dirty="0"/>
              <a:t>To define the condition of this problem nowadays in our Republic and to reveal ways of its prevention.</a:t>
            </a:r>
          </a:p>
          <a:p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of research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Youth at the age of 15 – 19 years.</a:t>
            </a:r>
          </a:p>
          <a:p>
            <a:r>
              <a:rPr lang="en-US" sz="3200" b="1" u="sng" dirty="0"/>
              <a:t>Subject of research</a:t>
            </a:r>
            <a:r>
              <a:rPr lang="en-US" sz="3200" dirty="0"/>
              <a:t>: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Youth problems (including addictions).</a:t>
            </a:r>
          </a:p>
          <a:p>
            <a:r>
              <a:rPr lang="en-US" sz="3200" b="1" u="sng" dirty="0"/>
              <a:t>Research methods</a:t>
            </a:r>
            <a:r>
              <a:rPr lang="en-US" dirty="0"/>
              <a:t>:</a:t>
            </a:r>
          </a:p>
          <a:p>
            <a:r>
              <a:rPr lang="en-US" sz="2800" dirty="0"/>
              <a:t>- Studying sources of information;</a:t>
            </a:r>
          </a:p>
          <a:p>
            <a:r>
              <a:rPr lang="en-US" sz="2800" dirty="0"/>
              <a:t>- Questioning;</a:t>
            </a:r>
          </a:p>
          <a:p>
            <a:r>
              <a:rPr lang="en-US" sz="2800" dirty="0"/>
              <a:t>- The analysis of the obtained data;</a:t>
            </a:r>
          </a:p>
          <a:p>
            <a:r>
              <a:rPr lang="en-US" sz="2800" dirty="0"/>
              <a:t>- Drawing up tables and charts;</a:t>
            </a:r>
          </a:p>
          <a:p>
            <a:r>
              <a:rPr lang="en-US" sz="2800" dirty="0"/>
              <a:t>- Pedagogical experiment.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13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43800" cy="50405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     </a:t>
            </a:r>
            <a:r>
              <a:rPr lang="ru-RU" sz="2800" dirty="0" smtClean="0"/>
              <a:t>«</a:t>
            </a:r>
            <a:r>
              <a:rPr lang="en-US" sz="2800" dirty="0" smtClean="0"/>
              <a:t>Duma</a:t>
            </a:r>
            <a:r>
              <a:rPr lang="ru-RU" sz="2800" dirty="0" smtClean="0"/>
              <a:t>» </a:t>
            </a:r>
            <a:r>
              <a:rPr lang="en-US" sz="2800" dirty="0" smtClean="0"/>
              <a:t>by Lermontov M.Y.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148064" y="1628800"/>
            <a:ext cx="3273552" cy="4464496"/>
          </a:xfrm>
        </p:spPr>
        <p:txBody>
          <a:bodyPr/>
          <a:lstStyle/>
          <a:p>
            <a:pPr marL="18288" indent="0">
              <a:buNone/>
            </a:pPr>
            <a:endParaRPr lang="ru-RU" dirty="0"/>
          </a:p>
          <a:p>
            <a:pPr marL="18288" indent="0">
              <a:buNone/>
            </a:pPr>
            <a:endParaRPr lang="ru-RU" dirty="0" smtClean="0"/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495064" y="1653297"/>
            <a:ext cx="3273552" cy="4392488"/>
          </a:xfrm>
        </p:spPr>
        <p:txBody>
          <a:bodyPr/>
          <a:lstStyle/>
          <a:p>
            <a:pPr marL="18288" indent="0">
              <a:buNone/>
            </a:pPr>
            <a:endParaRPr lang="ru-RU" dirty="0" smtClean="0"/>
          </a:p>
          <a:p>
            <a:pPr marL="18288" indent="0">
              <a:buNone/>
            </a:pPr>
            <a:endParaRPr lang="ru-RU" dirty="0"/>
          </a:p>
          <a:p>
            <a:pPr marL="18288" indent="0">
              <a:buNone/>
            </a:pPr>
            <a:endParaRPr lang="ru-RU" dirty="0" smtClean="0"/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305342"/>
            <a:ext cx="5616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With sadness I behold the current generation!</a:t>
            </a:r>
          </a:p>
          <a:p>
            <a:r>
              <a:rPr lang="en-US" sz="2000" b="1" dirty="0"/>
              <a:t>To empty darkness its dull path is meant to lead;</a:t>
            </a:r>
          </a:p>
          <a:p>
            <a:r>
              <a:rPr lang="en-US" sz="2000" b="1" dirty="0"/>
              <a:t>Meanwhile, dragged down by disbelief and hesitation, </a:t>
            </a:r>
          </a:p>
          <a:p>
            <a:r>
              <a:rPr lang="en-US" sz="2000" b="1" dirty="0"/>
              <a:t>It will grow old not having done one deed…</a:t>
            </a:r>
          </a:p>
          <a:p>
            <a:r>
              <a:rPr lang="en-US" sz="2000" b="1" dirty="0"/>
              <a:t>Of good and evil shamefully uncaring,</a:t>
            </a:r>
          </a:p>
          <a:p>
            <a:r>
              <a:rPr lang="en-US" sz="2000" b="1" dirty="0"/>
              <a:t>Without a fight we yield our eagerness with ease; </a:t>
            </a:r>
          </a:p>
          <a:p>
            <a:r>
              <a:rPr lang="en-US" sz="2000" b="1" dirty="0"/>
              <a:t>Before adversity we’re cowards never daring;</a:t>
            </a:r>
          </a:p>
          <a:p>
            <a:r>
              <a:rPr lang="en-US" sz="2000" b="1" dirty="0"/>
              <a:t>Before the mighty – wretched slaves, we bend our knees…</a:t>
            </a:r>
          </a:p>
        </p:txBody>
      </p:sp>
      <p:pic>
        <p:nvPicPr>
          <p:cNvPr id="1028" name="Picture 4" descr="C:\Users\Пользователь\Desktop\конференция\фото\Mikhail_Lermontov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233488"/>
            <a:ext cx="1584176" cy="212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8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-s_kjpnltl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7997"/>
            <a:ext cx="590259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827584" y="21673"/>
            <a:ext cx="7543800" cy="887047"/>
          </a:xfrm>
        </p:spPr>
        <p:txBody>
          <a:bodyPr/>
          <a:lstStyle/>
          <a:p>
            <a:r>
              <a:rPr lang="en-US" sz="2800" b="1" dirty="0" smtClean="0"/>
              <a:t>The results of the European Social Research</a:t>
            </a:r>
            <a:endParaRPr lang="ru-RU" sz="2800" b="1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 flipV="1">
            <a:off x="8172400" y="2132854"/>
            <a:ext cx="133400" cy="93610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40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77240" y="908720"/>
            <a:ext cx="7543800" cy="1152128"/>
          </a:xfrm>
        </p:spPr>
        <p:txBody>
          <a:bodyPr/>
          <a:lstStyle/>
          <a:p>
            <a:pPr algn="ctr"/>
            <a:r>
              <a:rPr lang="en-US" sz="2800" b="1" dirty="0" smtClean="0"/>
              <a:t>How to prevent the use of drugs among young people?</a:t>
            </a:r>
            <a:endParaRPr lang="ru-RU" sz="2800" b="1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979712" y="2060848"/>
            <a:ext cx="6316216" cy="4464496"/>
          </a:xfrm>
        </p:spPr>
        <p:txBody>
          <a:bodyPr/>
          <a:lstStyle/>
          <a:p>
            <a:r>
              <a:rPr lang="en-US" sz="2800" dirty="0"/>
              <a:t>1. Understanding and communication in family; </a:t>
            </a:r>
          </a:p>
          <a:p>
            <a:r>
              <a:rPr lang="en-US" sz="2800" dirty="0"/>
              <a:t>2. Avoidance bad company; </a:t>
            </a:r>
          </a:p>
          <a:p>
            <a:r>
              <a:rPr lang="en-US" sz="2800" dirty="0"/>
              <a:t>3. Improvement of social and economic conditions;</a:t>
            </a:r>
          </a:p>
          <a:p>
            <a:r>
              <a:rPr lang="en-US" sz="2800" dirty="0"/>
              <a:t>4. Occupation (hobby);</a:t>
            </a:r>
          </a:p>
          <a:p>
            <a:r>
              <a:rPr lang="en-US" sz="2800" dirty="0"/>
              <a:t>5. Drug testing;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45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3425234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346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980728"/>
            <a:ext cx="7974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My  motto is </a:t>
            </a:r>
            <a:r>
              <a:rPr lang="ru-RU" sz="2800" dirty="0" smtClean="0"/>
              <a:t>«</a:t>
            </a:r>
            <a:r>
              <a:rPr lang="en-US" sz="2800" dirty="0"/>
              <a:t>C</a:t>
            </a:r>
            <a:r>
              <a:rPr lang="en-US" sz="2800" dirty="0" smtClean="0"/>
              <a:t>hoosing Sport, You Choose Life</a:t>
            </a:r>
            <a:r>
              <a:rPr lang="ru-RU" sz="2800" dirty="0" smtClean="0"/>
              <a:t>»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3631814"/>
            <a:ext cx="2337879" cy="324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7575"/>
            <a:ext cx="25717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956" y="1508774"/>
            <a:ext cx="20383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132856"/>
            <a:ext cx="2765935" cy="436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893" y="3631813"/>
            <a:ext cx="2381353" cy="308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27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Irina </a:t>
            </a:r>
            <a:r>
              <a:rPr lang="en-US" sz="4800" dirty="0" err="1" smtClean="0"/>
              <a:t>Chirkova</a:t>
            </a:r>
            <a:r>
              <a:rPr lang="en-US" sz="4800" dirty="0" smtClean="0"/>
              <a:t> the member of Duma Committee: to make drug testing legalized.</a:t>
            </a:r>
            <a:endParaRPr lang="ru-RU" sz="4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8"/>
            <a:ext cx="4209256" cy="4209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84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7544" y="476672"/>
            <a:ext cx="81369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/>
              <a:t>The second part of the poll consists of three questions</a:t>
            </a:r>
            <a:r>
              <a:rPr lang="en-US" sz="5400" i="1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i="1" dirty="0" smtClean="0"/>
              <a:t> </a:t>
            </a:r>
            <a:r>
              <a:rPr lang="en-US" sz="3200" dirty="0" smtClean="0"/>
              <a:t> </a:t>
            </a:r>
            <a:r>
              <a:rPr lang="en-US" sz="3200" dirty="0"/>
              <a:t>Have you ever passed drug testing (psychological and medical)? </a:t>
            </a: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Is </a:t>
            </a:r>
            <a:r>
              <a:rPr lang="en-US" sz="3200" dirty="0"/>
              <a:t>it necessary to conduct similar research involuntarily for pupils and students? </a:t>
            </a: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Will </a:t>
            </a:r>
            <a:r>
              <a:rPr lang="en-US" sz="3200" dirty="0"/>
              <a:t>drug testing help to prevent cases of drug using?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5569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863</TotalTime>
  <Words>313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Author: Nasirov Shamil, group 542 Research supervisor: Levintseva J.O.  </vt:lpstr>
      <vt:lpstr>The structure:</vt:lpstr>
      <vt:lpstr>              «Duma» by Lermontov M.Y.</vt:lpstr>
      <vt:lpstr>The results of the European Social Research</vt:lpstr>
      <vt:lpstr>How to prevent the use of drugs among young people?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RePack by Diakov</cp:lastModifiedBy>
  <cp:revision>56</cp:revision>
  <dcterms:created xsi:type="dcterms:W3CDTF">2016-01-21T03:58:09Z</dcterms:created>
  <dcterms:modified xsi:type="dcterms:W3CDTF">2016-03-16T06:56:19Z</dcterms:modified>
</cp:coreProperties>
</file>